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charts/chart13.xml" ContentType="application/vnd.openxmlformats-officedocument.drawingml.chart+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theme/themeOverride17.xml" ContentType="application/vnd.openxmlformats-officedocument.themeOverride+xml"/>
  <Override PartName="/ppt/slides/slide99.xml" ContentType="application/vnd.openxmlformats-officedocument.presentationml.slide+xml"/>
  <Override PartName="/ppt/notesSlides/notesSlide7.xml" ContentType="application/vnd.openxmlformats-officedocument.presentationml.notesSlide+xml"/>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rawings/drawing3.xml" ContentType="application/vnd.openxmlformats-officedocument.drawingml.chartshapes+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theme/themeOverride20.xml" ContentType="application/vnd.openxmlformats-officedocument.themeOverr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charts/chart18.xml" ContentType="application/vnd.openxmlformats-officedocument.drawingml.char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60.xml" ContentType="application/vnd.openxmlformats-officedocument.presentationml.notesSlide+xml"/>
  <Override PartName="/ppt/charts/chart21.xml" ContentType="application/vnd.openxmlformats-officedocument.drawingml.chart+xml"/>
  <Override PartName="/ppt/slides/slide119.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drawings/drawing14.xml" ContentType="application/vnd.openxmlformats-officedocument.drawingml.chartshapes+xml"/>
  <Override PartName="/ppt/slides/slide108.xml" ContentType="application/vnd.openxmlformats-officedocument.presentationml.slide+xml"/>
  <Override PartName="/ppt/notesSlides/notesSlide118.xml" ContentType="application/vnd.openxmlformats-officedocument.presentationml.notesSlide+xml"/>
  <Override PartName="/ppt/drawings/drawing8.xml" ContentType="application/vnd.openxmlformats-officedocument.drawingml.chartshapes+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theme/themeOverride14.xml" ContentType="application/vnd.openxmlformats-officedocument.themeOverr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theme/themeOverride3.xml" ContentType="application/vnd.openxmlformats-officedocument.themeOverr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charts/chart15.xml" ContentType="application/vnd.openxmlformats-officedocument.drawingml.chart+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theme/themeOverride19.xml" ContentType="application/vnd.openxmlformats-officedocument.themeOverr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drawings/drawing11.xml" ContentType="application/vnd.openxmlformats-officedocument.drawingml.chartshape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rawings/drawing5.xml" ContentType="application/vnd.openxmlformats-officedocument.drawingml.chartshapes+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charts/chart12.xml" ContentType="application/vnd.openxmlformats-officedocument.drawingml.chart+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theme/themeOverride16.xml" ContentType="application/vnd.openxmlformats-officedocument.themeOverride+xml"/>
  <Override PartName="/ppt/drawings/drawing12.xml" ContentType="application/vnd.openxmlformats-officedocument.drawingml.chartshape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drawings/drawing6.xml" ContentType="application/vnd.openxmlformats-officedocument.drawingml.chartshapes+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charts/chart17.xml" ContentType="application/vnd.openxmlformats-officedocument.drawingml.char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drawings/drawing13.xml" ContentType="application/vnd.openxmlformats-officedocument.drawingml.chartshapes+xml"/>
  <Override PartName="/ppt/charts/chart20.xml" ContentType="application/vnd.openxmlformats-officedocument.drawingml.chart+xml"/>
  <Override PartName="/ppt/slides/slide118.xml" ContentType="application/vnd.openxmlformats-officedocument.presentationml.slide+xml"/>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theme/themeOverride13.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53.xml" ContentType="application/vnd.openxmlformats-officedocument.presentationml.notesSlide+xml"/>
  <Override PartName="/ppt/charts/chart14.xml" ContentType="application/vnd.openxmlformats-officedocument.drawingml.chart+xml"/>
  <Override PartName="/ppt/slides/slide40.xml" ContentType="application/vnd.openxmlformats-officedocument.presentationml.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Override18.xml" ContentType="application/vnd.openxmlformats-officedocument.themeOverride+xml"/>
  <Override PartName="/ppt/slides/slide89.xml" ContentType="application/vnd.openxmlformats-officedocument.presentationml.slide+xml"/>
  <Override PartName="/ppt/slides/slide126.xml" ContentType="application/vnd.openxmlformats-officedocument.presentationml.slide+xml"/>
  <Override PartName="/ppt/charts/chart4.xml" ContentType="application/vnd.openxmlformats-officedocument.drawingml.chart+xml"/>
  <Override PartName="/ppt/slides/slide78.xml" ContentType="application/vnd.openxmlformats-officedocument.presentationml.slide+xml"/>
  <Override PartName="/ppt/slides/slide115.xml" ContentType="application/vnd.openxmlformats-officedocument.presentationml.slide+xml"/>
  <Override PartName="/ppt/drawings/drawing10.xml" ContentType="application/vnd.openxmlformats-officedocument.drawingml.chartshapes+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notesSlides/notesSlide47.xml" ContentType="application/vnd.openxmlformats-officedocument.presentationml.notesSlide+xml"/>
  <Override PartName="/ppt/theme/themeOverride10.xml" ContentType="application/vnd.openxmlformats-officedocument.themeOverr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charts/chart19.xml" ContentType="application/vnd.openxmlformats-officedocument.drawingml.chart+xml"/>
  <Override PartName="/ppt/slides/slide34.xml" ContentType="application/vnd.openxmlformats-officedocument.presentationml.slide+xml"/>
  <Override PartName="/ppt/slides/slide81.xml" ContentType="application/vnd.openxmlformats-officedocument.presentationml.slide+xml"/>
  <Default Extension="xls" ContentType="application/vnd.ms-exce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drawings/drawing9.xml" ContentType="application/vnd.openxmlformats-officedocument.drawingml.chartshapes+xml"/>
  <Override PartName="/ppt/slides/slide109.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theme/themeOverride15.xml" ContentType="application/vnd.openxmlformats-officedocument.themeOverride+xml"/>
  <Override PartName="/ppt/slides/slide97.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charts/chart16.xml" ContentType="application/vnd.openxmlformats-officedocument.drawingml.char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8"/>
  </p:notesMasterIdLst>
  <p:sldIdLst>
    <p:sldId id="256" r:id="rId2"/>
    <p:sldId id="1303" r:id="rId3"/>
    <p:sldId id="918" r:id="rId4"/>
    <p:sldId id="915" r:id="rId5"/>
    <p:sldId id="927" r:id="rId6"/>
    <p:sldId id="926" r:id="rId7"/>
    <p:sldId id="928" r:id="rId8"/>
    <p:sldId id="930" r:id="rId9"/>
    <p:sldId id="931" r:id="rId10"/>
    <p:sldId id="786" r:id="rId11"/>
    <p:sldId id="1304" r:id="rId12"/>
    <p:sldId id="1311" r:id="rId13"/>
    <p:sldId id="1301" r:id="rId14"/>
    <p:sldId id="1302" r:id="rId15"/>
    <p:sldId id="602" r:id="rId16"/>
    <p:sldId id="1190" r:id="rId17"/>
    <p:sldId id="1126" r:id="rId18"/>
    <p:sldId id="1191" r:id="rId19"/>
    <p:sldId id="1305" r:id="rId20"/>
    <p:sldId id="1306" r:id="rId21"/>
    <p:sldId id="1192" r:id="rId22"/>
    <p:sldId id="1193" r:id="rId23"/>
    <p:sldId id="1194" r:id="rId24"/>
    <p:sldId id="1195" r:id="rId25"/>
    <p:sldId id="1196" r:id="rId26"/>
    <p:sldId id="1198" r:id="rId27"/>
    <p:sldId id="1200" r:id="rId28"/>
    <p:sldId id="1201" r:id="rId29"/>
    <p:sldId id="1202" r:id="rId30"/>
    <p:sldId id="1203" r:id="rId31"/>
    <p:sldId id="1204" r:id="rId32"/>
    <p:sldId id="1206" r:id="rId33"/>
    <p:sldId id="1208" r:id="rId34"/>
    <p:sldId id="1205" r:id="rId35"/>
    <p:sldId id="1207" r:id="rId36"/>
    <p:sldId id="1209" r:id="rId37"/>
    <p:sldId id="1307" r:id="rId38"/>
    <p:sldId id="1308" r:id="rId39"/>
    <p:sldId id="1309" r:id="rId40"/>
    <p:sldId id="1310" r:id="rId41"/>
    <p:sldId id="314" r:id="rId42"/>
    <p:sldId id="777" r:id="rId43"/>
    <p:sldId id="775" r:id="rId44"/>
    <p:sldId id="776" r:id="rId45"/>
    <p:sldId id="778" r:id="rId46"/>
    <p:sldId id="779" r:id="rId47"/>
    <p:sldId id="780" r:id="rId48"/>
    <p:sldId id="781" r:id="rId49"/>
    <p:sldId id="1006" r:id="rId50"/>
    <p:sldId id="785" r:id="rId51"/>
    <p:sldId id="1005" r:id="rId52"/>
    <p:sldId id="784" r:id="rId53"/>
    <p:sldId id="1185" r:id="rId54"/>
    <p:sldId id="1312" r:id="rId55"/>
    <p:sldId id="1313" r:id="rId56"/>
    <p:sldId id="816" r:id="rId57"/>
    <p:sldId id="719" r:id="rId58"/>
    <p:sldId id="1212" r:id="rId59"/>
    <p:sldId id="1213" r:id="rId60"/>
    <p:sldId id="1214" r:id="rId61"/>
    <p:sldId id="1215" r:id="rId62"/>
    <p:sldId id="1216" r:id="rId63"/>
    <p:sldId id="1217" r:id="rId64"/>
    <p:sldId id="1218" r:id="rId65"/>
    <p:sldId id="1219" r:id="rId66"/>
    <p:sldId id="1220" r:id="rId67"/>
    <p:sldId id="1221" r:id="rId68"/>
    <p:sldId id="1222" r:id="rId69"/>
    <p:sldId id="1223" r:id="rId70"/>
    <p:sldId id="1228" r:id="rId71"/>
    <p:sldId id="1229" r:id="rId72"/>
    <p:sldId id="1230" r:id="rId73"/>
    <p:sldId id="1231" r:id="rId74"/>
    <p:sldId id="1232" r:id="rId75"/>
    <p:sldId id="1233" r:id="rId76"/>
    <p:sldId id="1234" r:id="rId77"/>
    <p:sldId id="1235" r:id="rId78"/>
    <p:sldId id="1236" r:id="rId79"/>
    <p:sldId id="1237" r:id="rId80"/>
    <p:sldId id="1114" r:id="rId81"/>
    <p:sldId id="1239" r:id="rId82"/>
    <p:sldId id="1240" r:id="rId83"/>
    <p:sldId id="1241" r:id="rId84"/>
    <p:sldId id="1242" r:id="rId85"/>
    <p:sldId id="1243" r:id="rId86"/>
    <p:sldId id="1244" r:id="rId87"/>
    <p:sldId id="1245" r:id="rId88"/>
    <p:sldId id="338" r:id="rId89"/>
    <p:sldId id="1270" r:id="rId90"/>
    <p:sldId id="1271" r:id="rId91"/>
    <p:sldId id="1272" r:id="rId92"/>
    <p:sldId id="1273" r:id="rId93"/>
    <p:sldId id="1274" r:id="rId94"/>
    <p:sldId id="1275" r:id="rId95"/>
    <p:sldId id="1276" r:id="rId96"/>
    <p:sldId id="1277" r:id="rId97"/>
    <p:sldId id="1278" r:id="rId98"/>
    <p:sldId id="1279" r:id="rId99"/>
    <p:sldId id="1280" r:id="rId100"/>
    <p:sldId id="1281" r:id="rId101"/>
    <p:sldId id="1282" r:id="rId102"/>
    <p:sldId id="1283" r:id="rId103"/>
    <p:sldId id="1284" r:id="rId104"/>
    <p:sldId id="1285" r:id="rId105"/>
    <p:sldId id="1286" r:id="rId106"/>
    <p:sldId id="1287" r:id="rId107"/>
    <p:sldId id="1288" r:id="rId108"/>
    <p:sldId id="1289" r:id="rId109"/>
    <p:sldId id="1290" r:id="rId110"/>
    <p:sldId id="1292" r:id="rId111"/>
    <p:sldId id="1294" r:id="rId112"/>
    <p:sldId id="1295" r:id="rId113"/>
    <p:sldId id="1296" r:id="rId114"/>
    <p:sldId id="1297" r:id="rId115"/>
    <p:sldId id="1298" r:id="rId116"/>
    <p:sldId id="1299" r:id="rId117"/>
    <p:sldId id="339" r:id="rId118"/>
    <p:sldId id="687" r:id="rId119"/>
    <p:sldId id="814" r:id="rId120"/>
    <p:sldId id="688" r:id="rId121"/>
    <p:sldId id="689" r:id="rId122"/>
    <p:sldId id="815" r:id="rId123"/>
    <p:sldId id="1186" r:id="rId124"/>
    <p:sldId id="1187" r:id="rId125"/>
    <p:sldId id="1188" r:id="rId126"/>
    <p:sldId id="824" r:id="rId1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A4D"/>
    <a:srgbClr val="0099CC"/>
    <a:srgbClr val="FF9900"/>
    <a:srgbClr val="CC9900"/>
    <a:srgbClr val="69BE28"/>
    <a:srgbClr val="005596"/>
    <a:srgbClr val="C0C0C0"/>
    <a:srgbClr val="818A8F"/>
    <a:srgbClr val="66A796"/>
    <a:srgbClr val="80808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47" autoAdjust="0"/>
    <p:restoredTop sz="81807" autoAdjust="0"/>
  </p:normalViewPr>
  <p:slideViewPr>
    <p:cSldViewPr snapToGrid="0">
      <p:cViewPr varScale="1">
        <p:scale>
          <a:sx n="73" d="100"/>
          <a:sy n="73" d="100"/>
        </p:scale>
        <p:origin x="-1212" y="-102"/>
      </p:cViewPr>
      <p:guideLst>
        <p:guide orient="horz" pos="4180"/>
        <p:guide orient="horz" pos="4046"/>
        <p:guide orient="horz" pos="3282"/>
        <p:guide orient="horz" pos="1273"/>
        <p:guide pos="653"/>
        <p:guide pos="2304"/>
        <p:guide pos="4230"/>
        <p:guide pos="5532"/>
        <p:guide pos="902"/>
        <p:guide pos="607"/>
      </p:guideLst>
    </p:cSldViewPr>
  </p:slideViewPr>
  <p:outlineViewPr>
    <p:cViewPr>
      <p:scale>
        <a:sx n="33" d="100"/>
        <a:sy n="33" d="100"/>
      </p:scale>
      <p:origin x="0" y="9096"/>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4" d="100"/>
          <a:sy n="54" d="100"/>
        </p:scale>
        <p:origin x="-2844"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usana%20Williamson\Desktop\Susana%20Projects\RRS\RRS%20Stats%20-%20Master%20CM%20deck\Stats\RRS_Charts%20&amp;%20Graphs_10-12.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us.cbre.net\SDCDATA\Team-IG\Presentations\Master%20Slide%20Deck\MASTER%20SLIDE%20DECK\Equity%20Section\Equity%20Graphs.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us.cbre.net\SDCDATA\Team-IG\Presentations\Master%20Slide%20Deck\MASTER%20SLIDE%20DECK\Equity%20Section\Equity%20Graphs.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Users\bdoyle\AppData\Local\Microsoft\Windows\Temporary%20Internet%20Files\Content.Outlook\FQ1BCW4B\Financial_and_Returns_Deck.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C:\Users\llesser\Desktop\CBRE\Capital%20Markets%20Master%20Slide%20Deck\slidedeck_MASTER_2012Q3_ForDistribution.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C:\Users\llesser\Desktop\CBRE\Capital%20Markets%20Master%20Slide%20Deck\slidedeck_MASTER_2012Q3_ForDistribution.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C:\Users\llesser\Desktop\CBRE\Capital%20Markets%20Master%20Slide%20Deck\slidedeck_MASTER_2012Q3_ForDistribution.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C:\Users\llesser\Desktop\CBRE\Capital%20Markets%20Master%20Slide%20Deck\slidedeck_MASTER_2012Q3_ForDistribution.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file:///C:\Users\llesser\Desktop\CBRE\Capital%20Markets%20Master%20Slide%20Deck\slidedeck_MASTER_2012Q3_ForDistribution.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file:///C:\Users\llesser\Desktop\CBRE\Capital%20Markets%20Master%20Slide%20Deck\slidedeck_MASTER_2012Q3_ForDistribution.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file:///C:\Users\llesser\Desktop\CBRE\Capital%20Markets%20Master%20Slide%20Deck\Financial_and_Returns_Deck.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usana%20Williamson\Desktop\Susana%20Projects\RRS\RRS%20Stats%20-%20Master%20CM%20deck\Stats\RRS_Charts%20&amp;%20Graphs_10-12.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oleObject" Target="file:///C:\Users\llesser\Desktop\CBRE\Capital%20Markets%20Master%20Slide%20Deck\Financial_and_Returns_Deck.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C:\Users\llesser\Desktop\In%20Progress\MHG%20Marketing%20Materials\Marketshare\Marketshare%20chart%20-%201h12.xlsx" TargetMode="External"/><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bdoyle\AppData\Local\Microsoft\Windows\Temporary%20Internet%20Files\Content.Outlook\FQ1BCW4B\Financial_and_Returns_Deck.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us.cbre.net\SDCDATA\Team-IG\Presentations\Master%20Slide%20Deck\MASTER%20SLIDE%20DECK\slidedeck_MASTER_2012Q2.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us.cbre.net\SDCDATA\Team-IG\Presentations\Master%20Slide%20Deck\MASTER%20SLIDE%20DECK\slidedeck_MASTER_2012Q2.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us.cbre.net\SDCDATA\Team-IG\Presentations\Master%20Slide%20Deck\MASTER%20SLIDE%20DECK\slidedeck_MASTER_2012Q2.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us.cbre.net\SDCDATA\Team-IG\Presentations\Master%20Slide%20Deck\MASTER%20SLIDE%20DECK\slidedeck_MASTER_2012Q2.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us.cbre.net\SDCDATA\Team-IG\Presentations\Master%20Slide%20Deck\MASTER%20SLIDE%20DECK\Equity%20Section\Equity%20Graphs.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us.cbre.net\SDCDATA\Team-IG\Presentations\Master%20Slide%20Deck\MASTER%20SLIDE%20DECK\Equity%20Section\Equity%20Graphs.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34103248491299137"/>
          <c:y val="0.13846153846153891"/>
          <c:w val="0.32285155125918558"/>
          <c:h val="0.60615384615384893"/>
        </c:manualLayout>
      </c:layout>
      <c:pieChart>
        <c:varyColors val="1"/>
        <c:ser>
          <c:idx val="0"/>
          <c:order val="0"/>
          <c:spPr>
            <a:ln w="3175">
              <a:solidFill>
                <a:srgbClr val="FFFFFF"/>
              </a:solidFill>
              <a:prstDash val="solid"/>
            </a:ln>
          </c:spPr>
          <c:dPt>
            <c:idx val="0"/>
            <c:spPr>
              <a:solidFill>
                <a:srgbClr val="006A4D"/>
              </a:solidFill>
              <a:ln w="3175">
                <a:solidFill>
                  <a:srgbClr val="FFFFFF"/>
                </a:solidFill>
                <a:prstDash val="solid"/>
              </a:ln>
            </c:spPr>
          </c:dPt>
          <c:dPt>
            <c:idx val="1"/>
            <c:spPr>
              <a:solidFill>
                <a:srgbClr val="69BE28"/>
              </a:solidFill>
              <a:ln w="3175">
                <a:solidFill>
                  <a:srgbClr val="FFFFFF"/>
                </a:solidFill>
                <a:prstDash val="solid"/>
              </a:ln>
            </c:spPr>
          </c:dPt>
          <c:dPt>
            <c:idx val="2"/>
            <c:spPr>
              <a:solidFill>
                <a:srgbClr val="B4DE93"/>
              </a:solidFill>
              <a:ln w="3175">
                <a:solidFill>
                  <a:srgbClr val="FFFFFF"/>
                </a:solidFill>
                <a:prstDash val="solid"/>
              </a:ln>
            </c:spPr>
          </c:dPt>
          <c:dPt>
            <c:idx val="3"/>
            <c:spPr>
              <a:solidFill>
                <a:srgbClr val="80A89B"/>
              </a:solidFill>
              <a:ln w="3175">
                <a:solidFill>
                  <a:srgbClr val="FFFFFF"/>
                </a:solidFill>
                <a:prstDash val="solid"/>
              </a:ln>
            </c:spPr>
          </c:dPt>
          <c:dPt>
            <c:idx val="4"/>
            <c:spPr>
              <a:solidFill>
                <a:srgbClr val="005596"/>
              </a:solidFill>
              <a:ln w="3175">
                <a:solidFill>
                  <a:srgbClr val="FFFFFF"/>
                </a:solidFill>
                <a:prstDash val="solid"/>
              </a:ln>
            </c:spPr>
          </c:dPt>
          <c:dPt>
            <c:idx val="5"/>
            <c:spPr>
              <a:solidFill>
                <a:srgbClr val="7392C0"/>
              </a:solidFill>
              <a:ln w="3175">
                <a:solidFill>
                  <a:srgbClr val="FFFFFF"/>
                </a:solidFill>
                <a:prstDash val="solid"/>
              </a:ln>
            </c:spPr>
          </c:dPt>
          <c:dPt>
            <c:idx val="6"/>
            <c:spPr>
              <a:solidFill>
                <a:srgbClr val="DD8E0E"/>
              </a:solidFill>
              <a:ln w="3175">
                <a:solidFill>
                  <a:srgbClr val="FFFFFF"/>
                </a:solidFill>
                <a:prstDash val="solid"/>
              </a:ln>
            </c:spPr>
          </c:dPt>
          <c:dLbls>
            <c:dLbl>
              <c:idx val="0"/>
              <c:layout/>
              <c:tx>
                <c:rich>
                  <a:bodyPr/>
                  <a:lstStyle/>
                  <a:p>
                    <a:r>
                      <a:rPr lang="en-US"/>
                      <a:t>Office </a:t>
                    </a:r>
                    <a:br>
                      <a:rPr lang="en-US"/>
                    </a:br>
                    <a:r>
                      <a:rPr lang="en-US"/>
                      <a:t>29%</a:t>
                    </a:r>
                  </a:p>
                </c:rich>
              </c:tx>
              <c:dLblPos val="outEnd"/>
              <c:showCatName val="1"/>
              <c:showPercent val="1"/>
              <c:separator>
</c:separator>
            </c:dLbl>
            <c:dLbl>
              <c:idx val="4"/>
              <c:layout/>
              <c:tx>
                <c:rich>
                  <a:bodyPr/>
                  <a:lstStyle/>
                  <a:p>
                    <a:r>
                      <a:rPr lang="en-US"/>
                      <a:t>Other
9%</a:t>
                    </a:r>
                  </a:p>
                </c:rich>
              </c:tx>
              <c:dLblPos val="outEnd"/>
              <c:showCatName val="1"/>
              <c:showPercent val="1"/>
              <c:separator>
</c:separator>
            </c:dLbl>
            <c:dLbl>
              <c:idx val="6"/>
              <c:layout>
                <c:manualLayout>
                  <c:x val="8.3580858447809755E-2"/>
                  <c:y val="-3.0769230769230804E-3"/>
                </c:manualLayout>
              </c:layout>
              <c:tx>
                <c:rich>
                  <a:bodyPr/>
                  <a:lstStyle/>
                  <a:p>
                    <a:r>
                      <a:rPr lang="en-US"/>
                      <a:t>Healthcare
&gt;1%</a:t>
                    </a:r>
                  </a:p>
                </c:rich>
              </c:tx>
              <c:dLblPos val="bestFit"/>
              <c:showCatName val="1"/>
              <c:showPercent val="1"/>
              <c:separator>
</c:separator>
            </c:dLbl>
            <c:txPr>
              <a:bodyPr/>
              <a:lstStyle/>
              <a:p>
                <a:pPr>
                  <a:defRPr sz="1400" b="0" i="0">
                    <a:solidFill>
                      <a:srgbClr val="000000"/>
                    </a:solidFill>
                    <a:latin typeface="Arial"/>
                    <a:ea typeface="Arial"/>
                    <a:cs typeface="Arial"/>
                  </a:defRPr>
                </a:pPr>
                <a:endParaRPr lang="en-US"/>
              </a:p>
            </c:txPr>
            <c:dLblPos val="outEnd"/>
            <c:showCatName val="1"/>
            <c:showPercent val="1"/>
            <c:separator>
</c:separator>
            <c:showLeaderLines val="1"/>
          </c:dLbls>
          <c:cat>
            <c:strRef>
              <c:f>Realpoint!$A$3:$A$9</c:f>
              <c:strCache>
                <c:ptCount val="7"/>
                <c:pt idx="0">
                  <c:v>Office</c:v>
                </c:pt>
                <c:pt idx="1">
                  <c:v>Retail</c:v>
                </c:pt>
                <c:pt idx="2">
                  <c:v>Hotel</c:v>
                </c:pt>
                <c:pt idx="3">
                  <c:v>Multifamily</c:v>
                </c:pt>
                <c:pt idx="4">
                  <c:v>Other</c:v>
                </c:pt>
                <c:pt idx="5">
                  <c:v>Industrial</c:v>
                </c:pt>
                <c:pt idx="6">
                  <c:v>Healthcare</c:v>
                </c:pt>
              </c:strCache>
            </c:strRef>
          </c:cat>
          <c:val>
            <c:numRef>
              <c:f>Realpoint!$B$3:$B$9</c:f>
              <c:numCache>
                <c:formatCode>0.00%</c:formatCode>
                <c:ptCount val="7"/>
                <c:pt idx="0">
                  <c:v>0.29300000000000032</c:v>
                </c:pt>
                <c:pt idx="1">
                  <c:v>0.21400000000000041</c:v>
                </c:pt>
                <c:pt idx="2">
                  <c:v>0.17700000000000021</c:v>
                </c:pt>
                <c:pt idx="3">
                  <c:v>0.16700000000000026</c:v>
                </c:pt>
                <c:pt idx="4">
                  <c:v>9.4000000000000208E-2</c:v>
                </c:pt>
                <c:pt idx="5">
                  <c:v>5.2000000000000081E-2</c:v>
                </c:pt>
                <c:pt idx="6">
                  <c:v>3.0000000000000109E-3</c:v>
                </c:pt>
              </c:numCache>
            </c:numRef>
          </c:val>
        </c:ser>
        <c:firstSliceAng val="0"/>
      </c:pieChart>
    </c:plotArea>
    <c:plotVisOnly val="1"/>
    <c:dispBlanksAs val="zero"/>
  </c:chart>
  <c:spPr>
    <a:noFill/>
    <a:ln w="9525">
      <a:noFill/>
    </a:ln>
  </c:spPr>
  <c:txPr>
    <a:bodyPr/>
    <a:lstStyle/>
    <a:p>
      <a:pPr>
        <a:defRPr sz="1400">
          <a:solidFill>
            <a:srgbClr val="000000"/>
          </a:solidFill>
          <a:latin typeface="Arial"/>
          <a:ea typeface="Arial"/>
          <a:cs typeface="Arial"/>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8.3842579905224562E-2"/>
          <c:y val="3.8913582901113471E-2"/>
          <c:w val="0.87489406273436665"/>
          <c:h val="0.79630826010229949"/>
        </c:manualLayout>
      </c:layout>
      <c:barChart>
        <c:barDir val="col"/>
        <c:grouping val="stacked"/>
        <c:ser>
          <c:idx val="0"/>
          <c:order val="0"/>
          <c:tx>
            <c:strRef>
              <c:f>'New Seller Capital'!$B$2</c:f>
              <c:strCache>
                <c:ptCount val="1"/>
                <c:pt idx="0">
                  <c:v>Cross-Border</c:v>
                </c:pt>
              </c:strCache>
            </c:strRef>
          </c:tx>
          <c:spPr>
            <a:solidFill>
              <a:schemeClr val="tx1"/>
            </a:solidFill>
          </c:spPr>
          <c:cat>
            <c:strRef>
              <c:f>'New Seller Capital'!$A$3:$A$49</c:f>
              <c:strCache>
                <c:ptCount val="47"/>
                <c:pt idx="0">
                  <c:v>01Q1</c:v>
                </c:pt>
                <c:pt idx="1">
                  <c:v>01Q2</c:v>
                </c:pt>
                <c:pt idx="2">
                  <c:v>01Q3</c:v>
                </c:pt>
                <c:pt idx="3">
                  <c:v>01Q4</c:v>
                </c:pt>
                <c:pt idx="4">
                  <c:v>02Q1</c:v>
                </c:pt>
                <c:pt idx="5">
                  <c:v>02Q2</c:v>
                </c:pt>
                <c:pt idx="6">
                  <c:v>02Q3</c:v>
                </c:pt>
                <c:pt idx="7">
                  <c:v>02Q4</c:v>
                </c:pt>
                <c:pt idx="8">
                  <c:v>03Q1</c:v>
                </c:pt>
                <c:pt idx="9">
                  <c:v>03Q2</c:v>
                </c:pt>
                <c:pt idx="10">
                  <c:v>03Q3</c:v>
                </c:pt>
                <c:pt idx="11">
                  <c:v>03Q4</c:v>
                </c:pt>
                <c:pt idx="12">
                  <c:v>04Q1</c:v>
                </c:pt>
                <c:pt idx="13">
                  <c:v>04Q2</c:v>
                </c:pt>
                <c:pt idx="14">
                  <c:v>04Q3</c:v>
                </c:pt>
                <c:pt idx="15">
                  <c:v>04Q4</c:v>
                </c:pt>
                <c:pt idx="16">
                  <c:v>05Q1</c:v>
                </c:pt>
                <c:pt idx="17">
                  <c:v>05Q2</c:v>
                </c:pt>
                <c:pt idx="18">
                  <c:v>05Q3</c:v>
                </c:pt>
                <c:pt idx="19">
                  <c:v>05Q4</c:v>
                </c:pt>
                <c:pt idx="20">
                  <c:v>06Q1</c:v>
                </c:pt>
                <c:pt idx="21">
                  <c:v>06Q2</c:v>
                </c:pt>
                <c:pt idx="22">
                  <c:v>06Q3</c:v>
                </c:pt>
                <c:pt idx="23">
                  <c:v>06Q4</c:v>
                </c:pt>
                <c:pt idx="24">
                  <c:v>07Q1</c:v>
                </c:pt>
                <c:pt idx="25">
                  <c:v>07Q2</c:v>
                </c:pt>
                <c:pt idx="26">
                  <c:v>07Q3</c:v>
                </c:pt>
                <c:pt idx="27">
                  <c:v>07Q4</c:v>
                </c:pt>
                <c:pt idx="28">
                  <c:v>08Q1</c:v>
                </c:pt>
                <c:pt idx="29">
                  <c:v>08Q2</c:v>
                </c:pt>
                <c:pt idx="30">
                  <c:v>08Q3</c:v>
                </c:pt>
                <c:pt idx="31">
                  <c:v>08Q4</c:v>
                </c:pt>
                <c:pt idx="32">
                  <c:v>09Q1</c:v>
                </c:pt>
                <c:pt idx="33">
                  <c:v>09Q2</c:v>
                </c:pt>
                <c:pt idx="34">
                  <c:v>09Q3</c:v>
                </c:pt>
                <c:pt idx="35">
                  <c:v>09Q4</c:v>
                </c:pt>
                <c:pt idx="36">
                  <c:v>10Q1</c:v>
                </c:pt>
                <c:pt idx="37">
                  <c:v>10Q2</c:v>
                </c:pt>
                <c:pt idx="38">
                  <c:v>10Q3</c:v>
                </c:pt>
                <c:pt idx="39">
                  <c:v>10Q4</c:v>
                </c:pt>
                <c:pt idx="40">
                  <c:v>11Q1</c:v>
                </c:pt>
                <c:pt idx="41">
                  <c:v>11Q2</c:v>
                </c:pt>
                <c:pt idx="42">
                  <c:v>11Q3</c:v>
                </c:pt>
                <c:pt idx="43">
                  <c:v>11Q4</c:v>
                </c:pt>
                <c:pt idx="44">
                  <c:v>12Q1</c:v>
                </c:pt>
                <c:pt idx="45">
                  <c:v>12Q2</c:v>
                </c:pt>
                <c:pt idx="46">
                  <c:v>12Q3</c:v>
                </c:pt>
              </c:strCache>
            </c:strRef>
          </c:cat>
          <c:val>
            <c:numRef>
              <c:f>'New Seller Capital'!$B$3:$B$49</c:f>
              <c:numCache>
                <c:formatCode>_("$"* #,##0_);_("$"* \(#,##0\);_("$"* "-"_);_(@_)</c:formatCode>
                <c:ptCount val="47"/>
                <c:pt idx="0">
                  <c:v>1301328517.0999999</c:v>
                </c:pt>
                <c:pt idx="1">
                  <c:v>1594856498.8822</c:v>
                </c:pt>
                <c:pt idx="2">
                  <c:v>2048891893.6265996</c:v>
                </c:pt>
                <c:pt idx="3">
                  <c:v>1166340859.6733959</c:v>
                </c:pt>
                <c:pt idx="4">
                  <c:v>3609549864.1318007</c:v>
                </c:pt>
                <c:pt idx="5">
                  <c:v>3769664816.6215997</c:v>
                </c:pt>
                <c:pt idx="6">
                  <c:v>509693580.92999923</c:v>
                </c:pt>
                <c:pt idx="7">
                  <c:v>2249716941.2721996</c:v>
                </c:pt>
                <c:pt idx="8">
                  <c:v>2175286872.6665998</c:v>
                </c:pt>
                <c:pt idx="9">
                  <c:v>792851723.89200008</c:v>
                </c:pt>
                <c:pt idx="10">
                  <c:v>2385816561.921</c:v>
                </c:pt>
                <c:pt idx="11">
                  <c:v>2237205362.3334002</c:v>
                </c:pt>
                <c:pt idx="12">
                  <c:v>1739153134.3085961</c:v>
                </c:pt>
                <c:pt idx="13">
                  <c:v>2801898574.5597</c:v>
                </c:pt>
                <c:pt idx="14">
                  <c:v>5275463615.6662989</c:v>
                </c:pt>
                <c:pt idx="15">
                  <c:v>3075407176.6667995</c:v>
                </c:pt>
                <c:pt idx="16">
                  <c:v>2913169794.4604001</c:v>
                </c:pt>
                <c:pt idx="17">
                  <c:v>5410310154.570487</c:v>
                </c:pt>
                <c:pt idx="18">
                  <c:v>2490039683.3332996</c:v>
                </c:pt>
                <c:pt idx="19">
                  <c:v>5926767609.6668024</c:v>
                </c:pt>
                <c:pt idx="20">
                  <c:v>6043034009.9755859</c:v>
                </c:pt>
                <c:pt idx="21">
                  <c:v>4326196484.0001001</c:v>
                </c:pt>
                <c:pt idx="22">
                  <c:v>6034362832.8339996</c:v>
                </c:pt>
                <c:pt idx="23">
                  <c:v>8048613224.5669985</c:v>
                </c:pt>
                <c:pt idx="24">
                  <c:v>4312114181.9997873</c:v>
                </c:pt>
                <c:pt idx="25">
                  <c:v>5456891643.6736975</c:v>
                </c:pt>
                <c:pt idx="26">
                  <c:v>7712498651.4165859</c:v>
                </c:pt>
                <c:pt idx="27">
                  <c:v>8149525248.0987024</c:v>
                </c:pt>
                <c:pt idx="28">
                  <c:v>2578510723.2881999</c:v>
                </c:pt>
                <c:pt idx="29">
                  <c:v>1924930399.4737999</c:v>
                </c:pt>
                <c:pt idx="30">
                  <c:v>1937385038.0000999</c:v>
                </c:pt>
                <c:pt idx="31">
                  <c:v>1386304558.1847959</c:v>
                </c:pt>
                <c:pt idx="32">
                  <c:v>1049499448.9011</c:v>
                </c:pt>
                <c:pt idx="33">
                  <c:v>254908950.87259999</c:v>
                </c:pt>
                <c:pt idx="34">
                  <c:v>585427088.08719993</c:v>
                </c:pt>
                <c:pt idx="35">
                  <c:v>2419619044.0401001</c:v>
                </c:pt>
                <c:pt idx="36">
                  <c:v>955364332.75329995</c:v>
                </c:pt>
                <c:pt idx="37">
                  <c:v>985145382.96089888</c:v>
                </c:pt>
                <c:pt idx="38">
                  <c:v>1967886267.0876002</c:v>
                </c:pt>
                <c:pt idx="39">
                  <c:v>5078140917.4530001</c:v>
                </c:pt>
                <c:pt idx="40">
                  <c:v>1354643895.8023999</c:v>
                </c:pt>
                <c:pt idx="41">
                  <c:v>14280336755.120296</c:v>
                </c:pt>
                <c:pt idx="42">
                  <c:v>3155701714.6717</c:v>
                </c:pt>
                <c:pt idx="43">
                  <c:v>4323660866.6741009</c:v>
                </c:pt>
                <c:pt idx="44">
                  <c:v>8358742623.3396015</c:v>
                </c:pt>
                <c:pt idx="45">
                  <c:v>5279757882.2301006</c:v>
                </c:pt>
                <c:pt idx="46">
                  <c:v>12739387175.169102</c:v>
                </c:pt>
              </c:numCache>
            </c:numRef>
          </c:val>
        </c:ser>
        <c:ser>
          <c:idx val="1"/>
          <c:order val="1"/>
          <c:tx>
            <c:strRef>
              <c:f>'New Seller Capital'!$C$2</c:f>
              <c:strCache>
                <c:ptCount val="1"/>
                <c:pt idx="0">
                  <c:v>Inst'l/Eq Fund</c:v>
                </c:pt>
              </c:strCache>
            </c:strRef>
          </c:tx>
          <c:spPr>
            <a:solidFill>
              <a:srgbClr val="66CC33"/>
            </a:solidFill>
          </c:spPr>
          <c:cat>
            <c:strRef>
              <c:f>'New Seller Capital'!$A$3:$A$49</c:f>
              <c:strCache>
                <c:ptCount val="47"/>
                <c:pt idx="0">
                  <c:v>01Q1</c:v>
                </c:pt>
                <c:pt idx="1">
                  <c:v>01Q2</c:v>
                </c:pt>
                <c:pt idx="2">
                  <c:v>01Q3</c:v>
                </c:pt>
                <c:pt idx="3">
                  <c:v>01Q4</c:v>
                </c:pt>
                <c:pt idx="4">
                  <c:v>02Q1</c:v>
                </c:pt>
                <c:pt idx="5">
                  <c:v>02Q2</c:v>
                </c:pt>
                <c:pt idx="6">
                  <c:v>02Q3</c:v>
                </c:pt>
                <c:pt idx="7">
                  <c:v>02Q4</c:v>
                </c:pt>
                <c:pt idx="8">
                  <c:v>03Q1</c:v>
                </c:pt>
                <c:pt idx="9">
                  <c:v>03Q2</c:v>
                </c:pt>
                <c:pt idx="10">
                  <c:v>03Q3</c:v>
                </c:pt>
                <c:pt idx="11">
                  <c:v>03Q4</c:v>
                </c:pt>
                <c:pt idx="12">
                  <c:v>04Q1</c:v>
                </c:pt>
                <c:pt idx="13">
                  <c:v>04Q2</c:v>
                </c:pt>
                <c:pt idx="14">
                  <c:v>04Q3</c:v>
                </c:pt>
                <c:pt idx="15">
                  <c:v>04Q4</c:v>
                </c:pt>
                <c:pt idx="16">
                  <c:v>05Q1</c:v>
                </c:pt>
                <c:pt idx="17">
                  <c:v>05Q2</c:v>
                </c:pt>
                <c:pt idx="18">
                  <c:v>05Q3</c:v>
                </c:pt>
                <c:pt idx="19">
                  <c:v>05Q4</c:v>
                </c:pt>
                <c:pt idx="20">
                  <c:v>06Q1</c:v>
                </c:pt>
                <c:pt idx="21">
                  <c:v>06Q2</c:v>
                </c:pt>
                <c:pt idx="22">
                  <c:v>06Q3</c:v>
                </c:pt>
                <c:pt idx="23">
                  <c:v>06Q4</c:v>
                </c:pt>
                <c:pt idx="24">
                  <c:v>07Q1</c:v>
                </c:pt>
                <c:pt idx="25">
                  <c:v>07Q2</c:v>
                </c:pt>
                <c:pt idx="26">
                  <c:v>07Q3</c:v>
                </c:pt>
                <c:pt idx="27">
                  <c:v>07Q4</c:v>
                </c:pt>
                <c:pt idx="28">
                  <c:v>08Q1</c:v>
                </c:pt>
                <c:pt idx="29">
                  <c:v>08Q2</c:v>
                </c:pt>
                <c:pt idx="30">
                  <c:v>08Q3</c:v>
                </c:pt>
                <c:pt idx="31">
                  <c:v>08Q4</c:v>
                </c:pt>
                <c:pt idx="32">
                  <c:v>09Q1</c:v>
                </c:pt>
                <c:pt idx="33">
                  <c:v>09Q2</c:v>
                </c:pt>
                <c:pt idx="34">
                  <c:v>09Q3</c:v>
                </c:pt>
                <c:pt idx="35">
                  <c:v>09Q4</c:v>
                </c:pt>
                <c:pt idx="36">
                  <c:v>10Q1</c:v>
                </c:pt>
                <c:pt idx="37">
                  <c:v>10Q2</c:v>
                </c:pt>
                <c:pt idx="38">
                  <c:v>10Q3</c:v>
                </c:pt>
                <c:pt idx="39">
                  <c:v>10Q4</c:v>
                </c:pt>
                <c:pt idx="40">
                  <c:v>11Q1</c:v>
                </c:pt>
                <c:pt idx="41">
                  <c:v>11Q2</c:v>
                </c:pt>
                <c:pt idx="42">
                  <c:v>11Q3</c:v>
                </c:pt>
                <c:pt idx="43">
                  <c:v>11Q4</c:v>
                </c:pt>
                <c:pt idx="44">
                  <c:v>12Q1</c:v>
                </c:pt>
                <c:pt idx="45">
                  <c:v>12Q2</c:v>
                </c:pt>
                <c:pt idx="46">
                  <c:v>12Q3</c:v>
                </c:pt>
              </c:strCache>
            </c:strRef>
          </c:cat>
          <c:val>
            <c:numRef>
              <c:f>'New Seller Capital'!$C$3:$C$49</c:f>
              <c:numCache>
                <c:formatCode>_("$"* #,##0_);_("$"* \(#,##0\);_("$"* "-"_);_(@_)</c:formatCode>
                <c:ptCount val="47"/>
                <c:pt idx="0">
                  <c:v>5221125546.416687</c:v>
                </c:pt>
                <c:pt idx="1">
                  <c:v>5123214841.7505875</c:v>
                </c:pt>
                <c:pt idx="2">
                  <c:v>4647599621.8156004</c:v>
                </c:pt>
                <c:pt idx="3">
                  <c:v>7918237215.3286104</c:v>
                </c:pt>
                <c:pt idx="4">
                  <c:v>4928345669.6036997</c:v>
                </c:pt>
                <c:pt idx="5">
                  <c:v>6340275223.0692987</c:v>
                </c:pt>
                <c:pt idx="6">
                  <c:v>10721302682.603302</c:v>
                </c:pt>
                <c:pt idx="7">
                  <c:v>11151012006.519199</c:v>
                </c:pt>
                <c:pt idx="8">
                  <c:v>5193089697.6497002</c:v>
                </c:pt>
                <c:pt idx="9">
                  <c:v>7597964363.628499</c:v>
                </c:pt>
                <c:pt idx="10">
                  <c:v>9869458475.590189</c:v>
                </c:pt>
                <c:pt idx="11">
                  <c:v>12194217084.796398</c:v>
                </c:pt>
                <c:pt idx="12">
                  <c:v>9232266549.6822987</c:v>
                </c:pt>
                <c:pt idx="13">
                  <c:v>12205490375.920404</c:v>
                </c:pt>
                <c:pt idx="14">
                  <c:v>12569250058.145</c:v>
                </c:pt>
                <c:pt idx="15">
                  <c:v>17533287062.920601</c:v>
                </c:pt>
                <c:pt idx="16">
                  <c:v>15334798454.8207</c:v>
                </c:pt>
                <c:pt idx="17">
                  <c:v>23393484348.487289</c:v>
                </c:pt>
                <c:pt idx="18">
                  <c:v>20070067758.343319</c:v>
                </c:pt>
                <c:pt idx="19">
                  <c:v>20159506027.975101</c:v>
                </c:pt>
                <c:pt idx="20">
                  <c:v>13429074750.7033</c:v>
                </c:pt>
                <c:pt idx="21">
                  <c:v>15614839554.508101</c:v>
                </c:pt>
                <c:pt idx="22">
                  <c:v>18078225643.9762</c:v>
                </c:pt>
                <c:pt idx="23">
                  <c:v>27214632870.366001</c:v>
                </c:pt>
                <c:pt idx="24">
                  <c:v>23067000501.062401</c:v>
                </c:pt>
                <c:pt idx="25">
                  <c:v>57213979976.522095</c:v>
                </c:pt>
                <c:pt idx="26">
                  <c:v>28764691451.286621</c:v>
                </c:pt>
                <c:pt idx="27">
                  <c:v>17025271615.955378</c:v>
                </c:pt>
                <c:pt idx="28">
                  <c:v>10414646067.518402</c:v>
                </c:pt>
                <c:pt idx="29">
                  <c:v>6172680431.8776875</c:v>
                </c:pt>
                <c:pt idx="30">
                  <c:v>7625820302.2397852</c:v>
                </c:pt>
                <c:pt idx="31">
                  <c:v>4890766834.9186001</c:v>
                </c:pt>
                <c:pt idx="32">
                  <c:v>1851951221.2946999</c:v>
                </c:pt>
                <c:pt idx="33">
                  <c:v>2702979972.3917007</c:v>
                </c:pt>
                <c:pt idx="34">
                  <c:v>3574376150.4290004</c:v>
                </c:pt>
                <c:pt idx="35">
                  <c:v>5592209929.2294006</c:v>
                </c:pt>
                <c:pt idx="36">
                  <c:v>4153426674.2351007</c:v>
                </c:pt>
                <c:pt idx="37">
                  <c:v>8492941819.9793863</c:v>
                </c:pt>
                <c:pt idx="38">
                  <c:v>14475669781.468695</c:v>
                </c:pt>
                <c:pt idx="39">
                  <c:v>18755774183.839798</c:v>
                </c:pt>
                <c:pt idx="40">
                  <c:v>10909969379.026712</c:v>
                </c:pt>
                <c:pt idx="41">
                  <c:v>14302348128.902498</c:v>
                </c:pt>
                <c:pt idx="42">
                  <c:v>17270089938.0933</c:v>
                </c:pt>
                <c:pt idx="43">
                  <c:v>19563565681.343994</c:v>
                </c:pt>
                <c:pt idx="44">
                  <c:v>13913155749.231199</c:v>
                </c:pt>
                <c:pt idx="45">
                  <c:v>17903328131.032196</c:v>
                </c:pt>
                <c:pt idx="46">
                  <c:v>17672820401.554321</c:v>
                </c:pt>
              </c:numCache>
            </c:numRef>
          </c:val>
        </c:ser>
        <c:ser>
          <c:idx val="2"/>
          <c:order val="2"/>
          <c:tx>
            <c:strRef>
              <c:f>'New Seller Capital'!$D$2</c:f>
              <c:strCache>
                <c:ptCount val="1"/>
                <c:pt idx="0">
                  <c:v>Listed/REITs</c:v>
                </c:pt>
              </c:strCache>
            </c:strRef>
          </c:tx>
          <c:spPr>
            <a:solidFill>
              <a:srgbClr val="006B54"/>
            </a:solidFill>
          </c:spPr>
          <c:cat>
            <c:strRef>
              <c:f>'New Seller Capital'!$A$3:$A$49</c:f>
              <c:strCache>
                <c:ptCount val="47"/>
                <c:pt idx="0">
                  <c:v>01Q1</c:v>
                </c:pt>
                <c:pt idx="1">
                  <c:v>01Q2</c:v>
                </c:pt>
                <c:pt idx="2">
                  <c:v>01Q3</c:v>
                </c:pt>
                <c:pt idx="3">
                  <c:v>01Q4</c:v>
                </c:pt>
                <c:pt idx="4">
                  <c:v>02Q1</c:v>
                </c:pt>
                <c:pt idx="5">
                  <c:v>02Q2</c:v>
                </c:pt>
                <c:pt idx="6">
                  <c:v>02Q3</c:v>
                </c:pt>
                <c:pt idx="7">
                  <c:v>02Q4</c:v>
                </c:pt>
                <c:pt idx="8">
                  <c:v>03Q1</c:v>
                </c:pt>
                <c:pt idx="9">
                  <c:v>03Q2</c:v>
                </c:pt>
                <c:pt idx="10">
                  <c:v>03Q3</c:v>
                </c:pt>
                <c:pt idx="11">
                  <c:v>03Q4</c:v>
                </c:pt>
                <c:pt idx="12">
                  <c:v>04Q1</c:v>
                </c:pt>
                <c:pt idx="13">
                  <c:v>04Q2</c:v>
                </c:pt>
                <c:pt idx="14">
                  <c:v>04Q3</c:v>
                </c:pt>
                <c:pt idx="15">
                  <c:v>04Q4</c:v>
                </c:pt>
                <c:pt idx="16">
                  <c:v>05Q1</c:v>
                </c:pt>
                <c:pt idx="17">
                  <c:v>05Q2</c:v>
                </c:pt>
                <c:pt idx="18">
                  <c:v>05Q3</c:v>
                </c:pt>
                <c:pt idx="19">
                  <c:v>05Q4</c:v>
                </c:pt>
                <c:pt idx="20">
                  <c:v>06Q1</c:v>
                </c:pt>
                <c:pt idx="21">
                  <c:v>06Q2</c:v>
                </c:pt>
                <c:pt idx="22">
                  <c:v>06Q3</c:v>
                </c:pt>
                <c:pt idx="23">
                  <c:v>06Q4</c:v>
                </c:pt>
                <c:pt idx="24">
                  <c:v>07Q1</c:v>
                </c:pt>
                <c:pt idx="25">
                  <c:v>07Q2</c:v>
                </c:pt>
                <c:pt idx="26">
                  <c:v>07Q3</c:v>
                </c:pt>
                <c:pt idx="27">
                  <c:v>07Q4</c:v>
                </c:pt>
                <c:pt idx="28">
                  <c:v>08Q1</c:v>
                </c:pt>
                <c:pt idx="29">
                  <c:v>08Q2</c:v>
                </c:pt>
                <c:pt idx="30">
                  <c:v>08Q3</c:v>
                </c:pt>
                <c:pt idx="31">
                  <c:v>08Q4</c:v>
                </c:pt>
                <c:pt idx="32">
                  <c:v>09Q1</c:v>
                </c:pt>
                <c:pt idx="33">
                  <c:v>09Q2</c:v>
                </c:pt>
                <c:pt idx="34">
                  <c:v>09Q3</c:v>
                </c:pt>
                <c:pt idx="35">
                  <c:v>09Q4</c:v>
                </c:pt>
                <c:pt idx="36">
                  <c:v>10Q1</c:v>
                </c:pt>
                <c:pt idx="37">
                  <c:v>10Q2</c:v>
                </c:pt>
                <c:pt idx="38">
                  <c:v>10Q3</c:v>
                </c:pt>
                <c:pt idx="39">
                  <c:v>10Q4</c:v>
                </c:pt>
                <c:pt idx="40">
                  <c:v>11Q1</c:v>
                </c:pt>
                <c:pt idx="41">
                  <c:v>11Q2</c:v>
                </c:pt>
                <c:pt idx="42">
                  <c:v>11Q3</c:v>
                </c:pt>
                <c:pt idx="43">
                  <c:v>11Q4</c:v>
                </c:pt>
                <c:pt idx="44">
                  <c:v>12Q1</c:v>
                </c:pt>
                <c:pt idx="45">
                  <c:v>12Q2</c:v>
                </c:pt>
                <c:pt idx="46">
                  <c:v>12Q3</c:v>
                </c:pt>
              </c:strCache>
            </c:strRef>
          </c:cat>
          <c:val>
            <c:numRef>
              <c:f>'New Seller Capital'!$D$3:$D$49</c:f>
              <c:numCache>
                <c:formatCode>_("$"* #,##0_);_("$"* \(#,##0\);_("$"* "-"_);_(@_)</c:formatCode>
                <c:ptCount val="47"/>
                <c:pt idx="0">
                  <c:v>2277712247.3395042</c:v>
                </c:pt>
                <c:pt idx="1">
                  <c:v>10271161052.94379</c:v>
                </c:pt>
                <c:pt idx="2">
                  <c:v>4004683307.3431997</c:v>
                </c:pt>
                <c:pt idx="3">
                  <c:v>2188141000.0001001</c:v>
                </c:pt>
                <c:pt idx="4">
                  <c:v>1575944108.8235002</c:v>
                </c:pt>
                <c:pt idx="5">
                  <c:v>2745672030.4450002</c:v>
                </c:pt>
                <c:pt idx="6">
                  <c:v>3008419945.1108007</c:v>
                </c:pt>
                <c:pt idx="7">
                  <c:v>4269113500.0523996</c:v>
                </c:pt>
                <c:pt idx="8">
                  <c:v>5586812401.7850008</c:v>
                </c:pt>
                <c:pt idx="9">
                  <c:v>3940688336.7953987</c:v>
                </c:pt>
                <c:pt idx="10">
                  <c:v>5447232870.4610996</c:v>
                </c:pt>
                <c:pt idx="11">
                  <c:v>7588702788.7612972</c:v>
                </c:pt>
                <c:pt idx="12">
                  <c:v>3108706741.8404002</c:v>
                </c:pt>
                <c:pt idx="13">
                  <c:v>5573510518.0837021</c:v>
                </c:pt>
                <c:pt idx="14">
                  <c:v>7496916765.5893965</c:v>
                </c:pt>
                <c:pt idx="15">
                  <c:v>24536079189.545021</c:v>
                </c:pt>
                <c:pt idx="16">
                  <c:v>6028216745.6851959</c:v>
                </c:pt>
                <c:pt idx="17">
                  <c:v>7158912206.1676054</c:v>
                </c:pt>
                <c:pt idx="18">
                  <c:v>14253106210.092806</c:v>
                </c:pt>
                <c:pt idx="19">
                  <c:v>12407834569.475172</c:v>
                </c:pt>
                <c:pt idx="20">
                  <c:v>19819018361.962421</c:v>
                </c:pt>
                <c:pt idx="21">
                  <c:v>16210631661.565083</c:v>
                </c:pt>
                <c:pt idx="22">
                  <c:v>14626416599.325005</c:v>
                </c:pt>
                <c:pt idx="23">
                  <c:v>27409813517.823067</c:v>
                </c:pt>
                <c:pt idx="24">
                  <c:v>63522374441.679893</c:v>
                </c:pt>
                <c:pt idx="25">
                  <c:v>25592146337.289825</c:v>
                </c:pt>
                <c:pt idx="26">
                  <c:v>15711863081.16651</c:v>
                </c:pt>
                <c:pt idx="27">
                  <c:v>30636257821.152493</c:v>
                </c:pt>
                <c:pt idx="28">
                  <c:v>8757997681.8053741</c:v>
                </c:pt>
                <c:pt idx="29">
                  <c:v>4978278507.6342955</c:v>
                </c:pt>
                <c:pt idx="30">
                  <c:v>3861799221.9467001</c:v>
                </c:pt>
                <c:pt idx="31">
                  <c:v>3280325516.2541022</c:v>
                </c:pt>
                <c:pt idx="32">
                  <c:v>1798550766.9515996</c:v>
                </c:pt>
                <c:pt idx="33">
                  <c:v>2272730848.4519</c:v>
                </c:pt>
                <c:pt idx="34">
                  <c:v>2968082944.6802998</c:v>
                </c:pt>
                <c:pt idx="35">
                  <c:v>2951293193.1172004</c:v>
                </c:pt>
                <c:pt idx="36">
                  <c:v>2039735986.4473999</c:v>
                </c:pt>
                <c:pt idx="37">
                  <c:v>3023398028.1685004</c:v>
                </c:pt>
                <c:pt idx="38">
                  <c:v>2133801014.9740002</c:v>
                </c:pt>
                <c:pt idx="39">
                  <c:v>5025660467.2449875</c:v>
                </c:pt>
                <c:pt idx="40">
                  <c:v>3245939023.9541073</c:v>
                </c:pt>
                <c:pt idx="41">
                  <c:v>13508071231.754002</c:v>
                </c:pt>
                <c:pt idx="42">
                  <c:v>3078819313.1536999</c:v>
                </c:pt>
                <c:pt idx="43">
                  <c:v>7772446471.0644875</c:v>
                </c:pt>
                <c:pt idx="44">
                  <c:v>4096869948.5309</c:v>
                </c:pt>
                <c:pt idx="45">
                  <c:v>4964591601.0754862</c:v>
                </c:pt>
                <c:pt idx="46">
                  <c:v>4418837736.7684011</c:v>
                </c:pt>
              </c:numCache>
            </c:numRef>
          </c:val>
        </c:ser>
        <c:ser>
          <c:idx val="3"/>
          <c:order val="3"/>
          <c:tx>
            <c:strRef>
              <c:f>'New Seller Capital'!$E$2</c:f>
              <c:strCache>
                <c:ptCount val="1"/>
                <c:pt idx="0">
                  <c:v>Private</c:v>
                </c:pt>
              </c:strCache>
            </c:strRef>
          </c:tx>
          <c:spPr>
            <a:solidFill>
              <a:srgbClr val="82B6A8"/>
            </a:solidFill>
          </c:spPr>
          <c:cat>
            <c:strRef>
              <c:f>'New Seller Capital'!$A$3:$A$49</c:f>
              <c:strCache>
                <c:ptCount val="47"/>
                <c:pt idx="0">
                  <c:v>01Q1</c:v>
                </c:pt>
                <c:pt idx="1">
                  <c:v>01Q2</c:v>
                </c:pt>
                <c:pt idx="2">
                  <c:v>01Q3</c:v>
                </c:pt>
                <c:pt idx="3">
                  <c:v>01Q4</c:v>
                </c:pt>
                <c:pt idx="4">
                  <c:v>02Q1</c:v>
                </c:pt>
                <c:pt idx="5">
                  <c:v>02Q2</c:v>
                </c:pt>
                <c:pt idx="6">
                  <c:v>02Q3</c:v>
                </c:pt>
                <c:pt idx="7">
                  <c:v>02Q4</c:v>
                </c:pt>
                <c:pt idx="8">
                  <c:v>03Q1</c:v>
                </c:pt>
                <c:pt idx="9">
                  <c:v>03Q2</c:v>
                </c:pt>
                <c:pt idx="10">
                  <c:v>03Q3</c:v>
                </c:pt>
                <c:pt idx="11">
                  <c:v>03Q4</c:v>
                </c:pt>
                <c:pt idx="12">
                  <c:v>04Q1</c:v>
                </c:pt>
                <c:pt idx="13">
                  <c:v>04Q2</c:v>
                </c:pt>
                <c:pt idx="14">
                  <c:v>04Q3</c:v>
                </c:pt>
                <c:pt idx="15">
                  <c:v>04Q4</c:v>
                </c:pt>
                <c:pt idx="16">
                  <c:v>05Q1</c:v>
                </c:pt>
                <c:pt idx="17">
                  <c:v>05Q2</c:v>
                </c:pt>
                <c:pt idx="18">
                  <c:v>05Q3</c:v>
                </c:pt>
                <c:pt idx="19">
                  <c:v>05Q4</c:v>
                </c:pt>
                <c:pt idx="20">
                  <c:v>06Q1</c:v>
                </c:pt>
                <c:pt idx="21">
                  <c:v>06Q2</c:v>
                </c:pt>
                <c:pt idx="22">
                  <c:v>06Q3</c:v>
                </c:pt>
                <c:pt idx="23">
                  <c:v>06Q4</c:v>
                </c:pt>
                <c:pt idx="24">
                  <c:v>07Q1</c:v>
                </c:pt>
                <c:pt idx="25">
                  <c:v>07Q2</c:v>
                </c:pt>
                <c:pt idx="26">
                  <c:v>07Q3</c:v>
                </c:pt>
                <c:pt idx="27">
                  <c:v>07Q4</c:v>
                </c:pt>
                <c:pt idx="28">
                  <c:v>08Q1</c:v>
                </c:pt>
                <c:pt idx="29">
                  <c:v>08Q2</c:v>
                </c:pt>
                <c:pt idx="30">
                  <c:v>08Q3</c:v>
                </c:pt>
                <c:pt idx="31">
                  <c:v>08Q4</c:v>
                </c:pt>
                <c:pt idx="32">
                  <c:v>09Q1</c:v>
                </c:pt>
                <c:pt idx="33">
                  <c:v>09Q2</c:v>
                </c:pt>
                <c:pt idx="34">
                  <c:v>09Q3</c:v>
                </c:pt>
                <c:pt idx="35">
                  <c:v>09Q4</c:v>
                </c:pt>
                <c:pt idx="36">
                  <c:v>10Q1</c:v>
                </c:pt>
                <c:pt idx="37">
                  <c:v>10Q2</c:v>
                </c:pt>
                <c:pt idx="38">
                  <c:v>10Q3</c:v>
                </c:pt>
                <c:pt idx="39">
                  <c:v>10Q4</c:v>
                </c:pt>
                <c:pt idx="40">
                  <c:v>11Q1</c:v>
                </c:pt>
                <c:pt idx="41">
                  <c:v>11Q2</c:v>
                </c:pt>
                <c:pt idx="42">
                  <c:v>11Q3</c:v>
                </c:pt>
                <c:pt idx="43">
                  <c:v>11Q4</c:v>
                </c:pt>
                <c:pt idx="44">
                  <c:v>12Q1</c:v>
                </c:pt>
                <c:pt idx="45">
                  <c:v>12Q2</c:v>
                </c:pt>
                <c:pt idx="46">
                  <c:v>12Q3</c:v>
                </c:pt>
              </c:strCache>
            </c:strRef>
          </c:cat>
          <c:val>
            <c:numRef>
              <c:f>'New Seller Capital'!$E$3:$E$49</c:f>
              <c:numCache>
                <c:formatCode>_("$"* #,##0_);_("$"* \(#,##0\);_("$"* "-"_);_(@_)</c:formatCode>
                <c:ptCount val="47"/>
                <c:pt idx="0">
                  <c:v>7485928288.7709885</c:v>
                </c:pt>
                <c:pt idx="1">
                  <c:v>6809564950.8267012</c:v>
                </c:pt>
                <c:pt idx="2">
                  <c:v>6071664228.4962006</c:v>
                </c:pt>
                <c:pt idx="3">
                  <c:v>8159335174.8185997</c:v>
                </c:pt>
                <c:pt idx="4">
                  <c:v>7736270430.8639154</c:v>
                </c:pt>
                <c:pt idx="5">
                  <c:v>8304449786.9803009</c:v>
                </c:pt>
                <c:pt idx="6">
                  <c:v>8931731591.2756004</c:v>
                </c:pt>
                <c:pt idx="7">
                  <c:v>10989995067.983995</c:v>
                </c:pt>
                <c:pt idx="8">
                  <c:v>9265652893.0837994</c:v>
                </c:pt>
                <c:pt idx="9">
                  <c:v>10044051362.526506</c:v>
                </c:pt>
                <c:pt idx="10">
                  <c:v>10116902877.697102</c:v>
                </c:pt>
                <c:pt idx="11">
                  <c:v>16792830286.418001</c:v>
                </c:pt>
                <c:pt idx="12">
                  <c:v>19537421725.250999</c:v>
                </c:pt>
                <c:pt idx="13">
                  <c:v>23456219247.567001</c:v>
                </c:pt>
                <c:pt idx="14">
                  <c:v>24972223429.672596</c:v>
                </c:pt>
                <c:pt idx="15">
                  <c:v>32612943030.338696</c:v>
                </c:pt>
                <c:pt idx="16">
                  <c:v>36525134878.794167</c:v>
                </c:pt>
                <c:pt idx="17">
                  <c:v>43112119753.047813</c:v>
                </c:pt>
                <c:pt idx="18">
                  <c:v>51874510073.751778</c:v>
                </c:pt>
                <c:pt idx="19">
                  <c:v>46273728483.322327</c:v>
                </c:pt>
                <c:pt idx="20">
                  <c:v>46890102852.769615</c:v>
                </c:pt>
                <c:pt idx="21">
                  <c:v>46908636332.090195</c:v>
                </c:pt>
                <c:pt idx="22">
                  <c:v>42880948325.797394</c:v>
                </c:pt>
                <c:pt idx="23">
                  <c:v>42848545128.089783</c:v>
                </c:pt>
                <c:pt idx="24">
                  <c:v>52059329442.972717</c:v>
                </c:pt>
                <c:pt idx="25">
                  <c:v>50606848405.729065</c:v>
                </c:pt>
                <c:pt idx="26">
                  <c:v>58614651633.712685</c:v>
                </c:pt>
                <c:pt idx="27">
                  <c:v>60001218119.296333</c:v>
                </c:pt>
                <c:pt idx="28">
                  <c:v>27559729719.242401</c:v>
                </c:pt>
                <c:pt idx="29">
                  <c:v>24731565248.551403</c:v>
                </c:pt>
                <c:pt idx="30">
                  <c:v>19552525578.272102</c:v>
                </c:pt>
                <c:pt idx="31">
                  <c:v>10071502312.156397</c:v>
                </c:pt>
                <c:pt idx="32">
                  <c:v>5962964127.5431995</c:v>
                </c:pt>
                <c:pt idx="33">
                  <c:v>5122076282.7867861</c:v>
                </c:pt>
                <c:pt idx="34">
                  <c:v>6269188842.2115002</c:v>
                </c:pt>
                <c:pt idx="35">
                  <c:v>7906000011.990201</c:v>
                </c:pt>
                <c:pt idx="36">
                  <c:v>9108327959.1033955</c:v>
                </c:pt>
                <c:pt idx="37">
                  <c:v>10398895042.854485</c:v>
                </c:pt>
                <c:pt idx="38">
                  <c:v>14479206007.048</c:v>
                </c:pt>
                <c:pt idx="39">
                  <c:v>25612273101.8358</c:v>
                </c:pt>
                <c:pt idx="40">
                  <c:v>16733128135.768604</c:v>
                </c:pt>
                <c:pt idx="41">
                  <c:v>21468826031.585609</c:v>
                </c:pt>
                <c:pt idx="42">
                  <c:v>27249571249.311497</c:v>
                </c:pt>
                <c:pt idx="43">
                  <c:v>29073551828.608597</c:v>
                </c:pt>
                <c:pt idx="44">
                  <c:v>21996995276.676899</c:v>
                </c:pt>
                <c:pt idx="45">
                  <c:v>25613572409.408321</c:v>
                </c:pt>
                <c:pt idx="46">
                  <c:v>28792705064.381874</c:v>
                </c:pt>
              </c:numCache>
            </c:numRef>
          </c:val>
        </c:ser>
        <c:ser>
          <c:idx val="4"/>
          <c:order val="4"/>
          <c:tx>
            <c:strRef>
              <c:f>'New Seller Capital'!$F$2</c:f>
              <c:strCache>
                <c:ptCount val="1"/>
                <c:pt idx="0">
                  <c:v>User/other</c:v>
                </c:pt>
              </c:strCache>
            </c:strRef>
          </c:tx>
          <c:spPr>
            <a:solidFill>
              <a:srgbClr val="296BA6"/>
            </a:solidFill>
          </c:spPr>
          <c:cat>
            <c:strRef>
              <c:f>'New Seller Capital'!$A$3:$A$49</c:f>
              <c:strCache>
                <c:ptCount val="47"/>
                <c:pt idx="0">
                  <c:v>01Q1</c:v>
                </c:pt>
                <c:pt idx="1">
                  <c:v>01Q2</c:v>
                </c:pt>
                <c:pt idx="2">
                  <c:v>01Q3</c:v>
                </c:pt>
                <c:pt idx="3">
                  <c:v>01Q4</c:v>
                </c:pt>
                <c:pt idx="4">
                  <c:v>02Q1</c:v>
                </c:pt>
                <c:pt idx="5">
                  <c:v>02Q2</c:v>
                </c:pt>
                <c:pt idx="6">
                  <c:v>02Q3</c:v>
                </c:pt>
                <c:pt idx="7">
                  <c:v>02Q4</c:v>
                </c:pt>
                <c:pt idx="8">
                  <c:v>03Q1</c:v>
                </c:pt>
                <c:pt idx="9">
                  <c:v>03Q2</c:v>
                </c:pt>
                <c:pt idx="10">
                  <c:v>03Q3</c:v>
                </c:pt>
                <c:pt idx="11">
                  <c:v>03Q4</c:v>
                </c:pt>
                <c:pt idx="12">
                  <c:v>04Q1</c:v>
                </c:pt>
                <c:pt idx="13">
                  <c:v>04Q2</c:v>
                </c:pt>
                <c:pt idx="14">
                  <c:v>04Q3</c:v>
                </c:pt>
                <c:pt idx="15">
                  <c:v>04Q4</c:v>
                </c:pt>
                <c:pt idx="16">
                  <c:v>05Q1</c:v>
                </c:pt>
                <c:pt idx="17">
                  <c:v>05Q2</c:v>
                </c:pt>
                <c:pt idx="18">
                  <c:v>05Q3</c:v>
                </c:pt>
                <c:pt idx="19">
                  <c:v>05Q4</c:v>
                </c:pt>
                <c:pt idx="20">
                  <c:v>06Q1</c:v>
                </c:pt>
                <c:pt idx="21">
                  <c:v>06Q2</c:v>
                </c:pt>
                <c:pt idx="22">
                  <c:v>06Q3</c:v>
                </c:pt>
                <c:pt idx="23">
                  <c:v>06Q4</c:v>
                </c:pt>
                <c:pt idx="24">
                  <c:v>07Q1</c:v>
                </c:pt>
                <c:pt idx="25">
                  <c:v>07Q2</c:v>
                </c:pt>
                <c:pt idx="26">
                  <c:v>07Q3</c:v>
                </c:pt>
                <c:pt idx="27">
                  <c:v>07Q4</c:v>
                </c:pt>
                <c:pt idx="28">
                  <c:v>08Q1</c:v>
                </c:pt>
                <c:pt idx="29">
                  <c:v>08Q2</c:v>
                </c:pt>
                <c:pt idx="30">
                  <c:v>08Q3</c:v>
                </c:pt>
                <c:pt idx="31">
                  <c:v>08Q4</c:v>
                </c:pt>
                <c:pt idx="32">
                  <c:v>09Q1</c:v>
                </c:pt>
                <c:pt idx="33">
                  <c:v>09Q2</c:v>
                </c:pt>
                <c:pt idx="34">
                  <c:v>09Q3</c:v>
                </c:pt>
                <c:pt idx="35">
                  <c:v>09Q4</c:v>
                </c:pt>
                <c:pt idx="36">
                  <c:v>10Q1</c:v>
                </c:pt>
                <c:pt idx="37">
                  <c:v>10Q2</c:v>
                </c:pt>
                <c:pt idx="38">
                  <c:v>10Q3</c:v>
                </c:pt>
                <c:pt idx="39">
                  <c:v>10Q4</c:v>
                </c:pt>
                <c:pt idx="40">
                  <c:v>11Q1</c:v>
                </c:pt>
                <c:pt idx="41">
                  <c:v>11Q2</c:v>
                </c:pt>
                <c:pt idx="42">
                  <c:v>11Q3</c:v>
                </c:pt>
                <c:pt idx="43">
                  <c:v>11Q4</c:v>
                </c:pt>
                <c:pt idx="44">
                  <c:v>12Q1</c:v>
                </c:pt>
                <c:pt idx="45">
                  <c:v>12Q2</c:v>
                </c:pt>
                <c:pt idx="46">
                  <c:v>12Q3</c:v>
                </c:pt>
              </c:strCache>
            </c:strRef>
          </c:cat>
          <c:val>
            <c:numRef>
              <c:f>'New Seller Capital'!$F$3:$F$49</c:f>
              <c:numCache>
                <c:formatCode>_("$"* #,##0_);_("$"* \(#,##0\);_("$"* "-"_);_(@_)</c:formatCode>
                <c:ptCount val="47"/>
                <c:pt idx="0">
                  <c:v>1971924258.1699002</c:v>
                </c:pt>
                <c:pt idx="1">
                  <c:v>1492387185.6599002</c:v>
                </c:pt>
                <c:pt idx="2">
                  <c:v>1098738979.5332999</c:v>
                </c:pt>
                <c:pt idx="3">
                  <c:v>2814571015.6668997</c:v>
                </c:pt>
                <c:pt idx="4">
                  <c:v>1444485526.6667986</c:v>
                </c:pt>
                <c:pt idx="5">
                  <c:v>1551885979.4823</c:v>
                </c:pt>
                <c:pt idx="6">
                  <c:v>2791861499.7265997</c:v>
                </c:pt>
                <c:pt idx="7">
                  <c:v>2372956821.0168037</c:v>
                </c:pt>
                <c:pt idx="8">
                  <c:v>3081293743.0001001</c:v>
                </c:pt>
                <c:pt idx="9">
                  <c:v>2671704920.8419003</c:v>
                </c:pt>
                <c:pt idx="10">
                  <c:v>2602016823.6001</c:v>
                </c:pt>
                <c:pt idx="11">
                  <c:v>4288948618.8855042</c:v>
                </c:pt>
                <c:pt idx="12">
                  <c:v>2332016828.3332996</c:v>
                </c:pt>
                <c:pt idx="13">
                  <c:v>4849966693.6666012</c:v>
                </c:pt>
                <c:pt idx="14">
                  <c:v>6727560209.9460859</c:v>
                </c:pt>
                <c:pt idx="15">
                  <c:v>4956265349.8868895</c:v>
                </c:pt>
                <c:pt idx="16">
                  <c:v>5391429712.9997873</c:v>
                </c:pt>
                <c:pt idx="17">
                  <c:v>6051168066.3269997</c:v>
                </c:pt>
                <c:pt idx="18">
                  <c:v>5288959306.6664009</c:v>
                </c:pt>
                <c:pt idx="19">
                  <c:v>6792305395.9266872</c:v>
                </c:pt>
                <c:pt idx="20">
                  <c:v>5140121637.0034008</c:v>
                </c:pt>
                <c:pt idx="21">
                  <c:v>8101619843.419487</c:v>
                </c:pt>
                <c:pt idx="22">
                  <c:v>9411911673.3950748</c:v>
                </c:pt>
                <c:pt idx="23">
                  <c:v>10147610939.148296</c:v>
                </c:pt>
                <c:pt idx="24">
                  <c:v>6201933699.7143011</c:v>
                </c:pt>
                <c:pt idx="25">
                  <c:v>8534371075.6269989</c:v>
                </c:pt>
                <c:pt idx="26">
                  <c:v>8654599064.0800018</c:v>
                </c:pt>
                <c:pt idx="27">
                  <c:v>11252030337.196712</c:v>
                </c:pt>
                <c:pt idx="28">
                  <c:v>5830203594.7740841</c:v>
                </c:pt>
                <c:pt idx="29">
                  <c:v>4427901446.0392008</c:v>
                </c:pt>
                <c:pt idx="30">
                  <c:v>4350219159.4460869</c:v>
                </c:pt>
                <c:pt idx="31">
                  <c:v>2682580797.0192003</c:v>
                </c:pt>
                <c:pt idx="32">
                  <c:v>1369487357.3339999</c:v>
                </c:pt>
                <c:pt idx="33">
                  <c:v>2413798879.8356032</c:v>
                </c:pt>
                <c:pt idx="34">
                  <c:v>2307574201.8333001</c:v>
                </c:pt>
                <c:pt idx="35">
                  <c:v>2545392655.2608995</c:v>
                </c:pt>
                <c:pt idx="36">
                  <c:v>2327071672.3370032</c:v>
                </c:pt>
                <c:pt idx="37">
                  <c:v>2172955974.0547032</c:v>
                </c:pt>
                <c:pt idx="38">
                  <c:v>2199549234.3097</c:v>
                </c:pt>
                <c:pt idx="39">
                  <c:v>3957975796.1942005</c:v>
                </c:pt>
                <c:pt idx="40">
                  <c:v>2495566037.3712001</c:v>
                </c:pt>
                <c:pt idx="41">
                  <c:v>4114741180.9061007</c:v>
                </c:pt>
                <c:pt idx="42">
                  <c:v>4225480794.2801995</c:v>
                </c:pt>
                <c:pt idx="43">
                  <c:v>4495854443.9237013</c:v>
                </c:pt>
                <c:pt idx="44">
                  <c:v>3949058803.1246004</c:v>
                </c:pt>
                <c:pt idx="45">
                  <c:v>5750382698.7267008</c:v>
                </c:pt>
                <c:pt idx="46">
                  <c:v>4122991193.3629003</c:v>
                </c:pt>
              </c:numCache>
            </c:numRef>
          </c:val>
        </c:ser>
        <c:ser>
          <c:idx val="5"/>
          <c:order val="5"/>
          <c:tx>
            <c:strRef>
              <c:f>'New Seller Capital'!$G$2</c:f>
              <c:strCache>
                <c:ptCount val="1"/>
                <c:pt idx="0">
                  <c:v>Unknown</c:v>
                </c:pt>
              </c:strCache>
            </c:strRef>
          </c:tx>
          <c:spPr>
            <a:solidFill>
              <a:srgbClr val="C0C0C0"/>
            </a:solidFill>
          </c:spPr>
          <c:cat>
            <c:strRef>
              <c:f>'New Seller Capital'!$A$3:$A$49</c:f>
              <c:strCache>
                <c:ptCount val="47"/>
                <c:pt idx="0">
                  <c:v>01Q1</c:v>
                </c:pt>
                <c:pt idx="1">
                  <c:v>01Q2</c:v>
                </c:pt>
                <c:pt idx="2">
                  <c:v>01Q3</c:v>
                </c:pt>
                <c:pt idx="3">
                  <c:v>01Q4</c:v>
                </c:pt>
                <c:pt idx="4">
                  <c:v>02Q1</c:v>
                </c:pt>
                <c:pt idx="5">
                  <c:v>02Q2</c:v>
                </c:pt>
                <c:pt idx="6">
                  <c:v>02Q3</c:v>
                </c:pt>
                <c:pt idx="7">
                  <c:v>02Q4</c:v>
                </c:pt>
                <c:pt idx="8">
                  <c:v>03Q1</c:v>
                </c:pt>
                <c:pt idx="9">
                  <c:v>03Q2</c:v>
                </c:pt>
                <c:pt idx="10">
                  <c:v>03Q3</c:v>
                </c:pt>
                <c:pt idx="11">
                  <c:v>03Q4</c:v>
                </c:pt>
                <c:pt idx="12">
                  <c:v>04Q1</c:v>
                </c:pt>
                <c:pt idx="13">
                  <c:v>04Q2</c:v>
                </c:pt>
                <c:pt idx="14">
                  <c:v>04Q3</c:v>
                </c:pt>
                <c:pt idx="15">
                  <c:v>04Q4</c:v>
                </c:pt>
                <c:pt idx="16">
                  <c:v>05Q1</c:v>
                </c:pt>
                <c:pt idx="17">
                  <c:v>05Q2</c:v>
                </c:pt>
                <c:pt idx="18">
                  <c:v>05Q3</c:v>
                </c:pt>
                <c:pt idx="19">
                  <c:v>05Q4</c:v>
                </c:pt>
                <c:pt idx="20">
                  <c:v>06Q1</c:v>
                </c:pt>
                <c:pt idx="21">
                  <c:v>06Q2</c:v>
                </c:pt>
                <c:pt idx="22">
                  <c:v>06Q3</c:v>
                </c:pt>
                <c:pt idx="23">
                  <c:v>06Q4</c:v>
                </c:pt>
                <c:pt idx="24">
                  <c:v>07Q1</c:v>
                </c:pt>
                <c:pt idx="25">
                  <c:v>07Q2</c:v>
                </c:pt>
                <c:pt idx="26">
                  <c:v>07Q3</c:v>
                </c:pt>
                <c:pt idx="27">
                  <c:v>07Q4</c:v>
                </c:pt>
                <c:pt idx="28">
                  <c:v>08Q1</c:v>
                </c:pt>
                <c:pt idx="29">
                  <c:v>08Q2</c:v>
                </c:pt>
                <c:pt idx="30">
                  <c:v>08Q3</c:v>
                </c:pt>
                <c:pt idx="31">
                  <c:v>08Q4</c:v>
                </c:pt>
                <c:pt idx="32">
                  <c:v>09Q1</c:v>
                </c:pt>
                <c:pt idx="33">
                  <c:v>09Q2</c:v>
                </c:pt>
                <c:pt idx="34">
                  <c:v>09Q3</c:v>
                </c:pt>
                <c:pt idx="35">
                  <c:v>09Q4</c:v>
                </c:pt>
                <c:pt idx="36">
                  <c:v>10Q1</c:v>
                </c:pt>
                <c:pt idx="37">
                  <c:v>10Q2</c:v>
                </c:pt>
                <c:pt idx="38">
                  <c:v>10Q3</c:v>
                </c:pt>
                <c:pt idx="39">
                  <c:v>10Q4</c:v>
                </c:pt>
                <c:pt idx="40">
                  <c:v>11Q1</c:v>
                </c:pt>
                <c:pt idx="41">
                  <c:v>11Q2</c:v>
                </c:pt>
                <c:pt idx="42">
                  <c:v>11Q3</c:v>
                </c:pt>
                <c:pt idx="43">
                  <c:v>11Q4</c:v>
                </c:pt>
                <c:pt idx="44">
                  <c:v>12Q1</c:v>
                </c:pt>
                <c:pt idx="45">
                  <c:v>12Q2</c:v>
                </c:pt>
                <c:pt idx="46">
                  <c:v>12Q3</c:v>
                </c:pt>
              </c:strCache>
            </c:strRef>
          </c:cat>
          <c:val>
            <c:numRef>
              <c:f>'New Seller Capital'!$G$3:$G$49</c:f>
              <c:numCache>
                <c:formatCode>_("$"* #,##0_);_("$"* \(#,##0\);_("$"* "-"_);_(@_)</c:formatCode>
                <c:ptCount val="47"/>
                <c:pt idx="0">
                  <c:v>1794233226.4406011</c:v>
                </c:pt>
                <c:pt idx="1">
                  <c:v>1879682083.0599999</c:v>
                </c:pt>
                <c:pt idx="2">
                  <c:v>1722714755</c:v>
                </c:pt>
                <c:pt idx="3">
                  <c:v>1377945910.5585961</c:v>
                </c:pt>
                <c:pt idx="4">
                  <c:v>1090585439.3332999</c:v>
                </c:pt>
                <c:pt idx="5">
                  <c:v>1555224599</c:v>
                </c:pt>
                <c:pt idx="6">
                  <c:v>1605033500.9801002</c:v>
                </c:pt>
                <c:pt idx="7">
                  <c:v>2216071665.9933004</c:v>
                </c:pt>
                <c:pt idx="8">
                  <c:v>1954216557.48</c:v>
                </c:pt>
                <c:pt idx="9">
                  <c:v>2488021334.9248037</c:v>
                </c:pt>
                <c:pt idx="10">
                  <c:v>2138456249.6364999</c:v>
                </c:pt>
                <c:pt idx="11">
                  <c:v>2603470788.6781998</c:v>
                </c:pt>
                <c:pt idx="12">
                  <c:v>2893128281.4268007</c:v>
                </c:pt>
                <c:pt idx="13">
                  <c:v>3865703512.6665998</c:v>
                </c:pt>
                <c:pt idx="14">
                  <c:v>3187214059.8800001</c:v>
                </c:pt>
                <c:pt idx="15">
                  <c:v>3968576942.7682939</c:v>
                </c:pt>
                <c:pt idx="16">
                  <c:v>3635129082.3343062</c:v>
                </c:pt>
                <c:pt idx="17">
                  <c:v>4956417924.4500008</c:v>
                </c:pt>
                <c:pt idx="18">
                  <c:v>6012654011.1000996</c:v>
                </c:pt>
                <c:pt idx="19">
                  <c:v>6520738808.3503084</c:v>
                </c:pt>
                <c:pt idx="20">
                  <c:v>4915178047.956686</c:v>
                </c:pt>
                <c:pt idx="21">
                  <c:v>5408383098.4179955</c:v>
                </c:pt>
                <c:pt idx="22">
                  <c:v>7882663454.5846863</c:v>
                </c:pt>
                <c:pt idx="23">
                  <c:v>8156971885.5550003</c:v>
                </c:pt>
                <c:pt idx="24">
                  <c:v>7777785853.2671013</c:v>
                </c:pt>
                <c:pt idx="25">
                  <c:v>6775724072.0732985</c:v>
                </c:pt>
                <c:pt idx="26">
                  <c:v>6818741317.6609993</c:v>
                </c:pt>
                <c:pt idx="27">
                  <c:v>6048576221.1905003</c:v>
                </c:pt>
                <c:pt idx="28">
                  <c:v>4728132021.0122995</c:v>
                </c:pt>
                <c:pt idx="29">
                  <c:v>4387684775.4947872</c:v>
                </c:pt>
                <c:pt idx="30">
                  <c:v>3152614768.0041022</c:v>
                </c:pt>
                <c:pt idx="31">
                  <c:v>2150536136.4681997</c:v>
                </c:pt>
                <c:pt idx="32">
                  <c:v>1072615715.5518</c:v>
                </c:pt>
                <c:pt idx="33">
                  <c:v>933515786.45319998</c:v>
                </c:pt>
                <c:pt idx="34">
                  <c:v>951257761.33329999</c:v>
                </c:pt>
                <c:pt idx="35">
                  <c:v>988340780.62989998</c:v>
                </c:pt>
                <c:pt idx="36">
                  <c:v>873099622.69740009</c:v>
                </c:pt>
                <c:pt idx="37">
                  <c:v>1097423635.8246</c:v>
                </c:pt>
                <c:pt idx="38">
                  <c:v>1437658640.6206996</c:v>
                </c:pt>
                <c:pt idx="39">
                  <c:v>1665434595.8590002</c:v>
                </c:pt>
                <c:pt idx="40">
                  <c:v>1345560583.8369</c:v>
                </c:pt>
                <c:pt idx="41">
                  <c:v>1705751630.9427001</c:v>
                </c:pt>
                <c:pt idx="42">
                  <c:v>1148648048.4000001</c:v>
                </c:pt>
                <c:pt idx="43">
                  <c:v>1477680644.5322998</c:v>
                </c:pt>
                <c:pt idx="44">
                  <c:v>1154070909.4154031</c:v>
                </c:pt>
                <c:pt idx="45">
                  <c:v>1368676200.6711943</c:v>
                </c:pt>
                <c:pt idx="46">
                  <c:v>1413996441.2847996</c:v>
                </c:pt>
              </c:numCache>
            </c:numRef>
          </c:val>
        </c:ser>
        <c:overlap val="100"/>
        <c:axId val="82970880"/>
        <c:axId val="82980864"/>
      </c:barChart>
      <c:catAx>
        <c:axId val="82970880"/>
        <c:scaling>
          <c:orientation val="minMax"/>
        </c:scaling>
        <c:axPos val="b"/>
        <c:numFmt formatCode="_(&quot;$&quot;* #,##0_);_(&quot;$&quot;* \(#,##0\);_(&quot;$&quot;* &quot;-&quot;_);_(@_)" sourceLinked="1"/>
        <c:tickLblPos val="nextTo"/>
        <c:txPr>
          <a:bodyPr rot="-1920000" vert="horz"/>
          <a:lstStyle/>
          <a:p>
            <a:pPr>
              <a:defRPr sz="1100"/>
            </a:pPr>
            <a:endParaRPr lang="en-US"/>
          </a:p>
        </c:txPr>
        <c:crossAx val="82980864"/>
        <c:crosses val="autoZero"/>
        <c:auto val="1"/>
        <c:lblAlgn val="ctr"/>
        <c:lblOffset val="100"/>
      </c:catAx>
      <c:valAx>
        <c:axId val="82980864"/>
        <c:scaling>
          <c:orientation val="minMax"/>
          <c:max val="160000000000"/>
        </c:scaling>
        <c:axPos val="l"/>
        <c:majorGridlines/>
        <c:numFmt formatCode="_(&quot;$&quot;* #,##0_);_(&quot;$&quot;* \(#,##0\);_(&quot;$&quot;* &quot;-&quot;_);_(@_)" sourceLinked="1"/>
        <c:tickLblPos val="nextTo"/>
        <c:crossAx val="82970880"/>
        <c:crosses val="autoZero"/>
        <c:crossBetween val="between"/>
        <c:dispUnits>
          <c:builtInUnit val="billions"/>
          <c:dispUnitsLbl>
            <c:layout>
              <c:manualLayout>
                <c:xMode val="edge"/>
                <c:yMode val="edge"/>
                <c:x val="9.4484400575993045E-3"/>
                <c:y val="0.34153019268495882"/>
              </c:manualLayout>
            </c:layout>
            <c:txPr>
              <a:bodyPr/>
              <a:lstStyle/>
              <a:p>
                <a:pPr>
                  <a:defRPr sz="1200"/>
                </a:pPr>
                <a:endParaRPr lang="en-US"/>
              </a:p>
            </c:txPr>
          </c:dispUnitsLbl>
        </c:dispUnits>
      </c:valAx>
    </c:plotArea>
    <c:legend>
      <c:legendPos val="r"/>
      <c:layout>
        <c:manualLayout>
          <c:xMode val="edge"/>
          <c:yMode val="edge"/>
          <c:x val="0.13966513218840632"/>
          <c:y val="0.93411303109295463"/>
          <c:w val="0.78839243082479771"/>
          <c:h val="5.1000152284718665E-2"/>
        </c:manualLayout>
      </c:layout>
      <c:txPr>
        <a:bodyPr/>
        <a:lstStyle/>
        <a:p>
          <a:pPr>
            <a:defRPr sz="1100"/>
          </a:pPr>
          <a:endParaRPr lang="en-US"/>
        </a:p>
      </c:txPr>
    </c:legend>
    <c:plotVisOnly val="1"/>
    <c:dispBlanksAs val="gap"/>
  </c:chart>
  <c:spPr>
    <a:ln>
      <a:noFill/>
    </a:ln>
  </c:sp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10"/>
  <c:clrMapOvr bg1="lt1" tx1="dk1" bg2="lt2" tx2="dk2" accent1="accent1" accent2="accent2" accent3="accent3" accent4="accent4" accent5="accent5" accent6="accent6" hlink="hlink" folHlink="folHlink"/>
  <c:chart>
    <c:plotArea>
      <c:layout>
        <c:manualLayout>
          <c:layoutTarget val="inner"/>
          <c:xMode val="edge"/>
          <c:yMode val="edge"/>
          <c:x val="0.26157087704757254"/>
          <c:y val="9.684805792718533E-2"/>
          <c:w val="0.42145672926618288"/>
          <c:h val="0.71262706915733898"/>
        </c:manualLayout>
      </c:layout>
      <c:pieChart>
        <c:varyColors val="1"/>
        <c:ser>
          <c:idx val="0"/>
          <c:order val="0"/>
          <c:dPt>
            <c:idx val="0"/>
            <c:spPr>
              <a:solidFill>
                <a:schemeClr val="tx1"/>
              </a:solidFill>
            </c:spPr>
          </c:dPt>
          <c:dPt>
            <c:idx val="1"/>
            <c:spPr>
              <a:solidFill>
                <a:srgbClr val="66CC33"/>
              </a:solidFill>
            </c:spPr>
          </c:dPt>
          <c:dPt>
            <c:idx val="2"/>
            <c:spPr>
              <a:solidFill>
                <a:srgbClr val="006B54"/>
              </a:solidFill>
            </c:spPr>
          </c:dPt>
          <c:dPt>
            <c:idx val="3"/>
            <c:spPr>
              <a:solidFill>
                <a:srgbClr val="82B6A8"/>
              </a:solidFill>
            </c:spPr>
          </c:dPt>
          <c:dPt>
            <c:idx val="4"/>
            <c:spPr>
              <a:solidFill>
                <a:srgbClr val="296BA6"/>
              </a:solidFill>
            </c:spPr>
          </c:dPt>
          <c:dPt>
            <c:idx val="5"/>
            <c:spPr>
              <a:solidFill>
                <a:srgbClr val="C0C0C0"/>
              </a:solidFill>
            </c:spPr>
          </c:dPt>
          <c:dLbls>
            <c:dLbl>
              <c:idx val="4"/>
              <c:layout>
                <c:manualLayout>
                  <c:x val="-3.139427516158818E-2"/>
                  <c:y val="-1.5612802498048401E-2"/>
                </c:manualLayout>
              </c:layout>
              <c:dLblPos val="bestFit"/>
              <c:showVal val="1"/>
              <c:showCatName val="1"/>
            </c:dLbl>
            <c:dLbl>
              <c:idx val="5"/>
              <c:layout>
                <c:manualLayout>
                  <c:x val="3.6934441366574401E-2"/>
                  <c:y val="-9.3676814988290884E-3"/>
                </c:manualLayout>
              </c:layout>
              <c:dLblPos val="bestFit"/>
              <c:showVal val="1"/>
              <c:showCatName val="1"/>
            </c:dLbl>
            <c:txPr>
              <a:bodyPr/>
              <a:lstStyle/>
              <a:p>
                <a:pPr>
                  <a:defRPr sz="1200"/>
                </a:pPr>
                <a:endParaRPr lang="en-US"/>
              </a:p>
            </c:txPr>
            <c:dLblPos val="outEnd"/>
            <c:showVal val="1"/>
            <c:showCatName val="1"/>
            <c:showLeaderLines val="1"/>
          </c:dLbls>
          <c:cat>
            <c:strRef>
              <c:f>'New Seller Capital'!$B$51:$G$51</c:f>
              <c:strCache>
                <c:ptCount val="6"/>
                <c:pt idx="0">
                  <c:v>Cross-Border</c:v>
                </c:pt>
                <c:pt idx="1">
                  <c:v>Inst'l/Eq Fund</c:v>
                </c:pt>
                <c:pt idx="2">
                  <c:v>Listed/REITs</c:v>
                </c:pt>
                <c:pt idx="3">
                  <c:v>Private</c:v>
                </c:pt>
                <c:pt idx="4">
                  <c:v>User/other</c:v>
                </c:pt>
                <c:pt idx="5">
                  <c:v>Unknown</c:v>
                </c:pt>
              </c:strCache>
            </c:strRef>
          </c:cat>
          <c:val>
            <c:numRef>
              <c:f>'New Seller Capital'!$B$52:$G$52</c:f>
              <c:numCache>
                <c:formatCode>0.0%</c:formatCode>
                <c:ptCount val="6"/>
                <c:pt idx="0">
                  <c:v>0.14374092022143817</c:v>
                </c:pt>
                <c:pt idx="1">
                  <c:v>0.26968187235787089</c:v>
                </c:pt>
                <c:pt idx="2">
                  <c:v>7.3458142203660856E-2</c:v>
                </c:pt>
                <c:pt idx="3">
                  <c:v>0.41634405552120557</c:v>
                </c:pt>
                <c:pt idx="4">
                  <c:v>7.5322528450971524E-2</c:v>
                </c:pt>
                <c:pt idx="5">
                  <c:v>2.1452481244854823E-2</c:v>
                </c:pt>
              </c:numCache>
            </c:numRef>
          </c:val>
        </c:ser>
        <c:dLbls>
          <c:showVal val="1"/>
        </c:dLbls>
        <c:firstSliceAng val="0"/>
      </c:pieChart>
    </c:plotArea>
    <c:legend>
      <c:legendPos val="b"/>
      <c:txPr>
        <a:bodyPr/>
        <a:lstStyle/>
        <a:p>
          <a:pPr>
            <a:defRPr sz="1200"/>
          </a:pPr>
          <a:endParaRPr lang="en-US"/>
        </a:p>
      </c:txPr>
    </c:legend>
    <c:plotVisOnly val="1"/>
    <c:dispBlanksAs val="zero"/>
  </c:chart>
  <c:spPr>
    <a:ln>
      <a:noFill/>
    </a:ln>
  </c:sp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6"/>
  <c:clrMapOvr bg1="lt1" tx1="dk1" bg2="lt2" tx2="dk2" accent1="accent1" accent2="accent2" accent3="accent3" accent4="accent4" accent5="accent5" accent6="accent6" hlink="hlink" folHlink="folHlink"/>
  <c:chart>
    <c:plotArea>
      <c:layout>
        <c:manualLayout>
          <c:layoutTarget val="inner"/>
          <c:xMode val="edge"/>
          <c:yMode val="edge"/>
          <c:x val="6.1244230228953478E-2"/>
          <c:y val="8.3363728912253063E-2"/>
          <c:w val="0.926885076736219"/>
          <c:h val="0.75402459176023617"/>
        </c:manualLayout>
      </c:layout>
      <c:barChart>
        <c:barDir val="col"/>
        <c:grouping val="clustered"/>
        <c:ser>
          <c:idx val="0"/>
          <c:order val="0"/>
          <c:tx>
            <c:strRef>
              <c:f>'Absolute Performance'!$C$2</c:f>
              <c:strCache>
                <c:ptCount val="1"/>
                <c:pt idx="0">
                  <c:v>1 Year</c:v>
                </c:pt>
              </c:strCache>
            </c:strRef>
          </c:tx>
          <c:spPr>
            <a:ln>
              <a:noFill/>
            </a:ln>
          </c:spPr>
          <c:cat>
            <c:strRef>
              <c:f>'Absolute Performance'!$B$3:$B$8</c:f>
              <c:strCache>
                <c:ptCount val="6"/>
                <c:pt idx="0">
                  <c:v>REITs</c:v>
                </c:pt>
                <c:pt idx="1">
                  <c:v>Equities</c:v>
                </c:pt>
                <c:pt idx="2">
                  <c:v>Real Property</c:v>
                </c:pt>
                <c:pt idx="3">
                  <c:v>Government
Bonds</c:v>
                </c:pt>
                <c:pt idx="4">
                  <c:v>CPI</c:v>
                </c:pt>
                <c:pt idx="5">
                  <c:v>T-Bills</c:v>
                </c:pt>
              </c:strCache>
            </c:strRef>
          </c:cat>
          <c:val>
            <c:numRef>
              <c:f>'Absolute Performance'!$C$3:$C$8</c:f>
              <c:numCache>
                <c:formatCode>0.0</c:formatCode>
                <c:ptCount val="6"/>
                <c:pt idx="0">
                  <c:v>33.805639250761445</c:v>
                </c:pt>
                <c:pt idx="1">
                  <c:v>30.201929739943189</c:v>
                </c:pt>
                <c:pt idx="2">
                  <c:v>10.995363126327696</c:v>
                </c:pt>
                <c:pt idx="3">
                  <c:v>2.945562457135531</c:v>
                </c:pt>
                <c:pt idx="4">
                  <c:v>1.9875728402813941</c:v>
                </c:pt>
                <c:pt idx="5">
                  <c:v>5.3909920817885114E-2</c:v>
                </c:pt>
              </c:numCache>
            </c:numRef>
          </c:val>
        </c:ser>
        <c:ser>
          <c:idx val="1"/>
          <c:order val="1"/>
          <c:tx>
            <c:strRef>
              <c:f>'Absolute Performance'!$D$2</c:f>
              <c:strCache>
                <c:ptCount val="1"/>
                <c:pt idx="0">
                  <c:v>10 Years</c:v>
                </c:pt>
              </c:strCache>
            </c:strRef>
          </c:tx>
          <c:spPr>
            <a:solidFill>
              <a:schemeClr val="accent3"/>
            </a:solidFill>
            <a:ln>
              <a:noFill/>
            </a:ln>
          </c:spPr>
          <c:cat>
            <c:strRef>
              <c:f>'Absolute Performance'!$B$3:$B$8</c:f>
              <c:strCache>
                <c:ptCount val="6"/>
                <c:pt idx="0">
                  <c:v>REITs</c:v>
                </c:pt>
                <c:pt idx="1">
                  <c:v>Equities</c:v>
                </c:pt>
                <c:pt idx="2">
                  <c:v>Real Property</c:v>
                </c:pt>
                <c:pt idx="3">
                  <c:v>Government
Bonds</c:v>
                </c:pt>
                <c:pt idx="4">
                  <c:v>CPI</c:v>
                </c:pt>
                <c:pt idx="5">
                  <c:v>T-Bills</c:v>
                </c:pt>
              </c:strCache>
            </c:strRef>
          </c:cat>
          <c:val>
            <c:numRef>
              <c:f>'Absolute Performance'!$D$3:$D$8</c:f>
              <c:numCache>
                <c:formatCode>0.0</c:formatCode>
                <c:ptCount val="6"/>
                <c:pt idx="0">
                  <c:v>11.48675210852117</c:v>
                </c:pt>
                <c:pt idx="1">
                  <c:v>8.0128461978612648</c:v>
                </c:pt>
                <c:pt idx="2">
                  <c:v>8.3446824198372465</c:v>
                </c:pt>
                <c:pt idx="3">
                  <c:v>4.7426001307916534</c:v>
                </c:pt>
                <c:pt idx="4">
                  <c:v>2.4869203012655392</c:v>
                </c:pt>
                <c:pt idx="5">
                  <c:v>1.7266588144496442</c:v>
                </c:pt>
              </c:numCache>
            </c:numRef>
          </c:val>
        </c:ser>
        <c:axId val="83166336"/>
        <c:axId val="83167872"/>
      </c:barChart>
      <c:catAx>
        <c:axId val="83166336"/>
        <c:scaling>
          <c:orientation val="minMax"/>
        </c:scaling>
        <c:axPos val="b"/>
        <c:numFmt formatCode="General" sourceLinked="1"/>
        <c:tickLblPos val="nextTo"/>
        <c:txPr>
          <a:bodyPr rot="0"/>
          <a:lstStyle/>
          <a:p>
            <a:pPr>
              <a:defRPr/>
            </a:pPr>
            <a:endParaRPr lang="en-US"/>
          </a:p>
        </c:txPr>
        <c:crossAx val="83167872"/>
        <c:crosses val="autoZero"/>
        <c:auto val="1"/>
        <c:lblAlgn val="ctr"/>
        <c:lblOffset val="100"/>
      </c:catAx>
      <c:valAx>
        <c:axId val="83167872"/>
        <c:scaling>
          <c:orientation val="minMax"/>
        </c:scaling>
        <c:axPos val="l"/>
        <c:majorGridlines/>
        <c:numFmt formatCode="0" sourceLinked="0"/>
        <c:tickLblPos val="nextTo"/>
        <c:crossAx val="83166336"/>
        <c:crosses val="autoZero"/>
        <c:crossBetween val="between"/>
      </c:valAx>
    </c:plotArea>
    <c:legend>
      <c:legendPos val="r"/>
      <c:layout>
        <c:manualLayout>
          <c:xMode val="edge"/>
          <c:yMode val="edge"/>
          <c:x val="0.1706382689240932"/>
          <c:y val="0.90602015087128918"/>
          <c:w val="0.6266557511332812"/>
          <c:h val="9.0820849801794598E-2"/>
        </c:manualLayout>
      </c:layout>
    </c:legend>
    <c:plotVisOnly val="1"/>
    <c:dispBlanksAs val="gap"/>
  </c:chart>
  <c:spPr>
    <a:noFill/>
    <a:ln>
      <a:noFill/>
    </a:ln>
  </c:spPr>
  <c:txPr>
    <a:bodyPr/>
    <a:lstStyle/>
    <a:p>
      <a:pPr>
        <a:defRPr sz="1400">
          <a:latin typeface="Arial" pitchFamily="34" charset="0"/>
          <a:cs typeface="Arial" pitchFamily="34" charset="0"/>
        </a:defRPr>
      </a:pPr>
      <a:endParaRPr lang="en-US"/>
    </a:p>
  </c:txPr>
  <c:externalData r:id="rId2"/>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93194973145359"/>
          <c:y val="3.0847614636405802E-2"/>
          <c:w val="0.82170707966141165"/>
          <c:h val="0.80867366911204408"/>
        </c:manualLayout>
      </c:layout>
      <c:scatterChart>
        <c:scatterStyle val="lineMarker"/>
        <c:ser>
          <c:idx val="0"/>
          <c:order val="0"/>
          <c:tx>
            <c:strRef>
              <c:f>MFH_Scattergraph!$D$4</c:f>
              <c:strCache>
                <c:ptCount val="1"/>
                <c:pt idx="0">
                  <c:v>Revenue Growth</c:v>
                </c:pt>
              </c:strCache>
            </c:strRef>
          </c:tx>
          <c:spPr>
            <a:ln w="28575">
              <a:noFill/>
            </a:ln>
          </c:spPr>
          <c:dLbls>
            <c:dLbl>
              <c:idx val="0"/>
              <c:tx>
                <c:strRef>
                  <c:f>MFH_Scattergraph!$B$5</c:f>
                  <c:strCache>
                    <c:ptCount val="1"/>
                    <c:pt idx="0">
                      <c:v>New York</c:v>
                    </c:pt>
                  </c:strCache>
                </c:strRef>
              </c:tx>
              <c:spPr/>
              <c:txPr>
                <a:bodyPr/>
                <a:lstStyle/>
                <a:p>
                  <a:pPr>
                    <a:defRPr b="0" baseline="0">
                      <a:solidFill>
                        <a:srgbClr val="000000"/>
                      </a:solidFill>
                    </a:defRPr>
                  </a:pPr>
                  <a:endParaRPr lang="en-US"/>
                </a:p>
              </c:txPr>
              <c:dLblPos val="r"/>
              <c:showVal val="1"/>
            </c:dLbl>
            <c:dLbl>
              <c:idx val="1"/>
              <c:layout>
                <c:manualLayout>
                  <c:x val="-4.0098630575794304E-2"/>
                  <c:y val="0"/>
                </c:manualLayout>
              </c:layout>
              <c:tx>
                <c:strRef>
                  <c:f>MFH_Scattergraph!$B$6</c:f>
                  <c:strCache>
                    <c:ptCount val="1"/>
                    <c:pt idx="0">
                      <c:v>Los Angeles</c:v>
                    </c:pt>
                  </c:strCache>
                </c:strRef>
              </c:tx>
              <c:spPr/>
              <c:txPr>
                <a:bodyPr/>
                <a:lstStyle/>
                <a:p>
                  <a:pPr>
                    <a:defRPr b="0" baseline="0">
                      <a:solidFill>
                        <a:srgbClr val="000000"/>
                      </a:solidFill>
                    </a:defRPr>
                  </a:pPr>
                  <a:endParaRPr lang="en-US"/>
                </a:p>
              </c:txPr>
              <c:dLblPos val="r"/>
              <c:showVal val="1"/>
            </c:dLbl>
            <c:dLbl>
              <c:idx val="2"/>
              <c:tx>
                <c:strRef>
                  <c:f>MFH_Scattergraph!$B$7</c:f>
                  <c:strCache>
                    <c:ptCount val="1"/>
                    <c:pt idx="0">
                      <c:v>Chicago</c:v>
                    </c:pt>
                  </c:strCache>
                </c:strRef>
              </c:tx>
              <c:spPr/>
              <c:txPr>
                <a:bodyPr/>
                <a:lstStyle/>
                <a:p>
                  <a:pPr>
                    <a:defRPr b="0" baseline="0">
                      <a:solidFill>
                        <a:srgbClr val="000000"/>
                      </a:solidFill>
                    </a:defRPr>
                  </a:pPr>
                  <a:endParaRPr lang="en-US"/>
                </a:p>
              </c:txPr>
              <c:dLblPos val="r"/>
              <c:showVal val="1"/>
            </c:dLbl>
            <c:dLbl>
              <c:idx val="3"/>
              <c:layout>
                <c:manualLayout>
                  <c:x val="3.8275965549622058E-2"/>
                  <c:y val="-8.472844927456374E-17"/>
                </c:manualLayout>
              </c:layout>
              <c:tx>
                <c:strRef>
                  <c:f>MFH_Scattergraph!$B$8</c:f>
                  <c:strCache>
                    <c:ptCount val="1"/>
                    <c:pt idx="0">
                      <c:v>Houston</c:v>
                    </c:pt>
                  </c:strCache>
                </c:strRef>
              </c:tx>
              <c:spPr/>
              <c:txPr>
                <a:bodyPr/>
                <a:lstStyle/>
                <a:p>
                  <a:pPr>
                    <a:defRPr b="0" baseline="0">
                      <a:solidFill>
                        <a:srgbClr val="000000"/>
                      </a:solidFill>
                    </a:defRPr>
                  </a:pPr>
                  <a:endParaRPr lang="en-US"/>
                </a:p>
              </c:txPr>
              <c:dLblPos val="r"/>
              <c:showVal val="1"/>
            </c:dLbl>
            <c:dLbl>
              <c:idx val="4"/>
              <c:layout>
                <c:manualLayout>
                  <c:x val="-1.8226650261724733E-3"/>
                  <c:y val="-1.3864815501518933E-2"/>
                </c:manualLayout>
              </c:layout>
              <c:tx>
                <c:strRef>
                  <c:f>MFH_Scattergraph!$B$9</c:f>
                  <c:strCache>
                    <c:ptCount val="1"/>
                    <c:pt idx="0">
                      <c:v>Washington, DC</c:v>
                    </c:pt>
                  </c:strCache>
                </c:strRef>
              </c:tx>
              <c:spPr/>
              <c:txPr>
                <a:bodyPr/>
                <a:lstStyle/>
                <a:p>
                  <a:pPr>
                    <a:defRPr b="0" baseline="0">
                      <a:solidFill>
                        <a:srgbClr val="000000"/>
                      </a:solidFill>
                    </a:defRPr>
                  </a:pPr>
                  <a:endParaRPr lang="en-US"/>
                </a:p>
              </c:txPr>
              <c:dLblPos val="r"/>
              <c:showVal val="1"/>
            </c:dLbl>
            <c:dLbl>
              <c:idx val="5"/>
              <c:tx>
                <c:strRef>
                  <c:f>MFH_Scattergraph!$B$10</c:f>
                  <c:strCache>
                    <c:ptCount val="1"/>
                    <c:pt idx="0">
                      <c:v>Dallas</c:v>
                    </c:pt>
                  </c:strCache>
                </c:strRef>
              </c:tx>
              <c:spPr/>
              <c:txPr>
                <a:bodyPr/>
                <a:lstStyle/>
                <a:p>
                  <a:pPr>
                    <a:defRPr b="0" baseline="0">
                      <a:solidFill>
                        <a:srgbClr val="000000"/>
                      </a:solidFill>
                    </a:defRPr>
                  </a:pPr>
                  <a:endParaRPr lang="en-US"/>
                </a:p>
              </c:txPr>
              <c:dLblPos val="r"/>
              <c:showVal val="1"/>
            </c:dLbl>
            <c:dLbl>
              <c:idx val="6"/>
              <c:tx>
                <c:strRef>
                  <c:f>MFH_Scattergraph!$B$11</c:f>
                  <c:strCache>
                    <c:ptCount val="1"/>
                    <c:pt idx="0">
                      <c:v>Boston</c:v>
                    </c:pt>
                  </c:strCache>
                </c:strRef>
              </c:tx>
              <c:spPr/>
              <c:txPr>
                <a:bodyPr/>
                <a:lstStyle/>
                <a:p>
                  <a:pPr>
                    <a:defRPr b="0" baseline="0">
                      <a:solidFill>
                        <a:srgbClr val="000000"/>
                      </a:solidFill>
                    </a:defRPr>
                  </a:pPr>
                  <a:endParaRPr lang="en-US"/>
                </a:p>
              </c:txPr>
              <c:dLblPos val="r"/>
              <c:showVal val="1"/>
            </c:dLbl>
            <c:dLbl>
              <c:idx val="7"/>
              <c:tx>
                <c:strRef>
                  <c:f>MFH_Scattergraph!$B$12</c:f>
                  <c:strCache>
                    <c:ptCount val="1"/>
                    <c:pt idx="0">
                      <c:v>Atlanta</c:v>
                    </c:pt>
                  </c:strCache>
                </c:strRef>
              </c:tx>
              <c:spPr/>
              <c:txPr>
                <a:bodyPr/>
                <a:lstStyle/>
                <a:p>
                  <a:pPr>
                    <a:defRPr b="0" baseline="0">
                      <a:solidFill>
                        <a:srgbClr val="000000"/>
                      </a:solidFill>
                    </a:defRPr>
                  </a:pPr>
                  <a:endParaRPr lang="en-US"/>
                </a:p>
              </c:txPr>
              <c:dLblPos val="r"/>
              <c:showVal val="1"/>
            </c:dLbl>
            <c:dLbl>
              <c:idx val="8"/>
              <c:tx>
                <c:strRef>
                  <c:f>MFH_Scattergraph!$B$13</c:f>
                  <c:strCache>
                    <c:ptCount val="1"/>
                    <c:pt idx="0">
                      <c:v>Seattle</c:v>
                    </c:pt>
                  </c:strCache>
                </c:strRef>
              </c:tx>
              <c:spPr/>
              <c:txPr>
                <a:bodyPr/>
                <a:lstStyle/>
                <a:p>
                  <a:pPr>
                    <a:defRPr b="0" baseline="0">
                      <a:solidFill>
                        <a:srgbClr val="000000"/>
                      </a:solidFill>
                    </a:defRPr>
                  </a:pPr>
                  <a:endParaRPr lang="en-US"/>
                </a:p>
              </c:txPr>
              <c:dLblPos val="r"/>
              <c:showVal val="1"/>
            </c:dLbl>
            <c:dLbl>
              <c:idx val="9"/>
              <c:tx>
                <c:strRef>
                  <c:f>MFH_Scattergraph!$B$14</c:f>
                  <c:strCache>
                    <c:ptCount val="1"/>
                    <c:pt idx="0">
                      <c:v>Phoenix</c:v>
                    </c:pt>
                  </c:strCache>
                </c:strRef>
              </c:tx>
              <c:spPr/>
              <c:txPr>
                <a:bodyPr/>
                <a:lstStyle/>
                <a:p>
                  <a:pPr>
                    <a:defRPr b="0" baseline="0">
                      <a:solidFill>
                        <a:srgbClr val="000000"/>
                      </a:solidFill>
                    </a:defRPr>
                  </a:pPr>
                  <a:endParaRPr lang="en-US"/>
                </a:p>
              </c:txPr>
              <c:dLblPos val="r"/>
              <c:showVal val="1"/>
            </c:dLbl>
            <c:dLbl>
              <c:idx val="10"/>
              <c:tx>
                <c:strRef>
                  <c:f>MFH_Scattergraph!$B$15</c:f>
                  <c:strCache>
                    <c:ptCount val="1"/>
                    <c:pt idx="0">
                      <c:v>Philadelphia</c:v>
                    </c:pt>
                  </c:strCache>
                </c:strRef>
              </c:tx>
              <c:spPr/>
              <c:txPr>
                <a:bodyPr/>
                <a:lstStyle/>
                <a:p>
                  <a:pPr>
                    <a:defRPr b="0" baseline="0">
                      <a:solidFill>
                        <a:srgbClr val="000000"/>
                      </a:solidFill>
                    </a:defRPr>
                  </a:pPr>
                  <a:endParaRPr lang="en-US"/>
                </a:p>
              </c:txPr>
              <c:dLblPos val="r"/>
              <c:showVal val="1"/>
            </c:dLbl>
            <c:dLbl>
              <c:idx val="11"/>
              <c:layout>
                <c:manualLayout>
                  <c:x val="-5.4679950785173955E-3"/>
                  <c:y val="-1.6175618085105307E-2"/>
                </c:manualLayout>
              </c:layout>
              <c:tx>
                <c:strRef>
                  <c:f>MFH_Scattergraph!$B$16</c:f>
                  <c:strCache>
                    <c:ptCount val="1"/>
                    <c:pt idx="0">
                      <c:v>San Diego</c:v>
                    </c:pt>
                  </c:strCache>
                </c:strRef>
              </c:tx>
              <c:spPr/>
              <c:txPr>
                <a:bodyPr/>
                <a:lstStyle/>
                <a:p>
                  <a:pPr>
                    <a:defRPr b="0" baseline="0">
                      <a:solidFill>
                        <a:srgbClr val="000000"/>
                      </a:solidFill>
                    </a:defRPr>
                  </a:pPr>
                  <a:endParaRPr lang="en-US"/>
                </a:p>
              </c:txPr>
              <c:dLblPos val="r"/>
              <c:showVal val="1"/>
            </c:dLbl>
            <c:dLbl>
              <c:idx val="12"/>
              <c:tx>
                <c:strRef>
                  <c:f>MFH_Scattergraph!$B$17</c:f>
                  <c:strCache>
                    <c:ptCount val="1"/>
                    <c:pt idx="0">
                      <c:v>Detroit</c:v>
                    </c:pt>
                  </c:strCache>
                </c:strRef>
              </c:tx>
              <c:spPr/>
              <c:txPr>
                <a:bodyPr/>
                <a:lstStyle/>
                <a:p>
                  <a:pPr>
                    <a:defRPr b="0" baseline="0">
                      <a:solidFill>
                        <a:srgbClr val="000000"/>
                      </a:solidFill>
                    </a:defRPr>
                  </a:pPr>
                  <a:endParaRPr lang="en-US"/>
                </a:p>
              </c:txPr>
              <c:dLblPos val="r"/>
              <c:showVal val="1"/>
            </c:dLbl>
            <c:dLbl>
              <c:idx val="13"/>
              <c:layout>
                <c:manualLayout>
                  <c:x val="-3.09854489618633E-2"/>
                  <c:y val="2.5418828419451082E-2"/>
                </c:manualLayout>
              </c:layout>
              <c:tx>
                <c:strRef>
                  <c:f>MFH_Scattergraph!$B$18</c:f>
                  <c:strCache>
                    <c:ptCount val="1"/>
                    <c:pt idx="0">
                      <c:v>Minneapolis</c:v>
                    </c:pt>
                  </c:strCache>
                </c:strRef>
              </c:tx>
              <c:spPr/>
              <c:txPr>
                <a:bodyPr/>
                <a:lstStyle/>
                <a:p>
                  <a:pPr>
                    <a:defRPr b="0" baseline="0">
                      <a:solidFill>
                        <a:srgbClr val="000000"/>
                      </a:solidFill>
                    </a:defRPr>
                  </a:pPr>
                  <a:endParaRPr lang="en-US"/>
                </a:p>
              </c:txPr>
              <c:dLblPos val="r"/>
              <c:showVal val="1"/>
            </c:dLbl>
            <c:dLbl>
              <c:idx val="14"/>
              <c:tx>
                <c:strRef>
                  <c:f>MFH_Scattergraph!$B$19</c:f>
                  <c:strCache>
                    <c:ptCount val="1"/>
                    <c:pt idx="0">
                      <c:v>Denver</c:v>
                    </c:pt>
                  </c:strCache>
                </c:strRef>
              </c:tx>
              <c:spPr/>
              <c:txPr>
                <a:bodyPr/>
                <a:lstStyle/>
                <a:p>
                  <a:pPr>
                    <a:defRPr b="0" baseline="0">
                      <a:solidFill>
                        <a:srgbClr val="000000"/>
                      </a:solidFill>
                    </a:defRPr>
                  </a:pPr>
                  <a:endParaRPr lang="en-US"/>
                </a:p>
              </c:txPr>
              <c:dLblPos val="r"/>
              <c:showVal val="1"/>
            </c:dLbl>
            <c:dLbl>
              <c:idx val="15"/>
              <c:tx>
                <c:strRef>
                  <c:f>MFH_Scattergraph!$B$20</c:f>
                  <c:strCache>
                    <c:ptCount val="1"/>
                    <c:pt idx="0">
                      <c:v>Miami</c:v>
                    </c:pt>
                  </c:strCache>
                </c:strRef>
              </c:tx>
              <c:spPr/>
              <c:txPr>
                <a:bodyPr/>
                <a:lstStyle/>
                <a:p>
                  <a:pPr>
                    <a:defRPr b="0" baseline="0">
                      <a:solidFill>
                        <a:srgbClr val="000000"/>
                      </a:solidFill>
                    </a:defRPr>
                  </a:pPr>
                  <a:endParaRPr lang="en-US"/>
                </a:p>
              </c:txPr>
              <c:dLblPos val="r"/>
              <c:showVal val="1"/>
            </c:dLbl>
            <c:dLbl>
              <c:idx val="16"/>
              <c:layout>
                <c:manualLayout>
                  <c:x val="4.3743960628139164E-2"/>
                  <c:y val="3.0040433586624258E-2"/>
                </c:manualLayout>
              </c:layout>
              <c:tx>
                <c:strRef>
                  <c:f>MFH_Scattergraph!$B$21</c:f>
                  <c:strCache>
                    <c:ptCount val="1"/>
                    <c:pt idx="0">
                      <c:v>Orange County</c:v>
                    </c:pt>
                  </c:strCache>
                </c:strRef>
              </c:tx>
              <c:spPr/>
              <c:txPr>
                <a:bodyPr/>
                <a:lstStyle/>
                <a:p>
                  <a:pPr>
                    <a:defRPr b="0" baseline="0">
                      <a:solidFill>
                        <a:srgbClr val="000000"/>
                      </a:solidFill>
                    </a:defRPr>
                  </a:pPr>
                  <a:endParaRPr lang="en-US"/>
                </a:p>
              </c:txPr>
              <c:dLblPos val="r"/>
              <c:showVal val="1"/>
            </c:dLbl>
            <c:dLbl>
              <c:idx val="17"/>
              <c:tx>
                <c:strRef>
                  <c:f>MFH_Scattergraph!$B$22</c:f>
                  <c:strCache>
                    <c:ptCount val="1"/>
                    <c:pt idx="0">
                      <c:v>San Francisco</c:v>
                    </c:pt>
                  </c:strCache>
                </c:strRef>
              </c:tx>
              <c:spPr/>
              <c:txPr>
                <a:bodyPr/>
                <a:lstStyle/>
                <a:p>
                  <a:pPr>
                    <a:defRPr b="0" baseline="0">
                      <a:solidFill>
                        <a:srgbClr val="000000"/>
                      </a:solidFill>
                    </a:defRPr>
                  </a:pPr>
                  <a:endParaRPr lang="en-US"/>
                </a:p>
              </c:txPr>
              <c:dLblPos val="r"/>
              <c:showVal val="1"/>
            </c:dLbl>
            <c:dLbl>
              <c:idx val="18"/>
              <c:tx>
                <c:strRef>
                  <c:f>MFH_Scattergraph!$B$23</c:f>
                  <c:strCache>
                    <c:ptCount val="1"/>
                    <c:pt idx="0">
                      <c:v>Tampa</c:v>
                    </c:pt>
                  </c:strCache>
                </c:strRef>
              </c:tx>
              <c:spPr/>
              <c:txPr>
                <a:bodyPr/>
                <a:lstStyle/>
                <a:p>
                  <a:pPr>
                    <a:defRPr b="0" baseline="0">
                      <a:solidFill>
                        <a:srgbClr val="000000"/>
                      </a:solidFill>
                    </a:defRPr>
                  </a:pPr>
                  <a:endParaRPr lang="en-US"/>
                </a:p>
              </c:txPr>
              <c:dLblPos val="r"/>
              <c:showVal val="1"/>
            </c:dLbl>
            <c:dLbl>
              <c:idx val="19"/>
              <c:tx>
                <c:strRef>
                  <c:f>MFH_Scattergraph!$B$24</c:f>
                  <c:strCache>
                    <c:ptCount val="1"/>
                    <c:pt idx="0">
                      <c:v>Oakland</c:v>
                    </c:pt>
                  </c:strCache>
                </c:strRef>
              </c:tx>
              <c:spPr/>
              <c:txPr>
                <a:bodyPr/>
                <a:lstStyle/>
                <a:p>
                  <a:pPr>
                    <a:defRPr b="0" baseline="0">
                      <a:solidFill>
                        <a:srgbClr val="000000"/>
                      </a:solidFill>
                    </a:defRPr>
                  </a:pPr>
                  <a:endParaRPr lang="en-US"/>
                </a:p>
              </c:txPr>
              <c:dLblPos val="r"/>
              <c:showVal val="1"/>
            </c:dLbl>
            <c:dLbl>
              <c:idx val="20"/>
              <c:layout>
                <c:manualLayout>
                  <c:x val="-7.4729266073071107E-2"/>
                  <c:y val="-1.15540129179323E-2"/>
                </c:manualLayout>
              </c:layout>
              <c:tx>
                <c:strRef>
                  <c:f>MFH_Scattergraph!$B$25</c:f>
                  <c:strCache>
                    <c:ptCount val="1"/>
                    <c:pt idx="0">
                      <c:v>Portland</c:v>
                    </c:pt>
                  </c:strCache>
                </c:strRef>
              </c:tx>
              <c:spPr/>
              <c:txPr>
                <a:bodyPr/>
                <a:lstStyle/>
                <a:p>
                  <a:pPr>
                    <a:defRPr b="0" baseline="0">
                      <a:solidFill>
                        <a:srgbClr val="000000"/>
                      </a:solidFill>
                    </a:defRPr>
                  </a:pPr>
                  <a:endParaRPr lang="en-US"/>
                </a:p>
              </c:txPr>
              <c:dLblPos val="r"/>
              <c:showVal val="1"/>
            </c:dLbl>
            <c:dLbl>
              <c:idx val="21"/>
              <c:tx>
                <c:strRef>
                  <c:f>MFH_Scattergraph!$B$26</c:f>
                  <c:strCache>
                    <c:ptCount val="1"/>
                    <c:pt idx="0">
                      <c:v>Baltimore</c:v>
                    </c:pt>
                  </c:strCache>
                </c:strRef>
              </c:tx>
              <c:spPr/>
              <c:txPr>
                <a:bodyPr/>
                <a:lstStyle/>
                <a:p>
                  <a:pPr>
                    <a:defRPr b="0" baseline="0">
                      <a:solidFill>
                        <a:srgbClr val="000000"/>
                      </a:solidFill>
                    </a:defRPr>
                  </a:pPr>
                  <a:endParaRPr lang="en-US"/>
                </a:p>
              </c:txPr>
              <c:dLblPos val="r"/>
              <c:showVal val="1"/>
            </c:dLbl>
            <c:dLbl>
              <c:idx val="22"/>
              <c:tx>
                <c:strRef>
                  <c:f>MFH_Scattergraph!$B$27</c:f>
                  <c:strCache>
                    <c:ptCount val="1"/>
                    <c:pt idx="0">
                      <c:v>Austin</c:v>
                    </c:pt>
                  </c:strCache>
                </c:strRef>
              </c:tx>
              <c:spPr/>
              <c:txPr>
                <a:bodyPr/>
                <a:lstStyle/>
                <a:p>
                  <a:pPr>
                    <a:defRPr b="0" baseline="0">
                      <a:solidFill>
                        <a:srgbClr val="000000"/>
                      </a:solidFill>
                    </a:defRPr>
                  </a:pPr>
                  <a:endParaRPr lang="en-US"/>
                </a:p>
              </c:txPr>
              <c:dLblPos val="r"/>
              <c:showVal val="1"/>
            </c:dLbl>
            <c:dLbl>
              <c:idx val="23"/>
              <c:tx>
                <c:strRef>
                  <c:f>MFH_Scattergraph!$B$28</c:f>
                  <c:strCache>
                    <c:ptCount val="1"/>
                    <c:pt idx="0">
                      <c:v>Orlando</c:v>
                    </c:pt>
                  </c:strCache>
                </c:strRef>
              </c:tx>
              <c:spPr/>
              <c:txPr>
                <a:bodyPr/>
                <a:lstStyle/>
                <a:p>
                  <a:pPr>
                    <a:defRPr b="0" baseline="0">
                      <a:solidFill>
                        <a:srgbClr val="000000"/>
                      </a:solidFill>
                    </a:defRPr>
                  </a:pPr>
                  <a:endParaRPr lang="en-US"/>
                </a:p>
              </c:txPr>
              <c:dLblPos val="r"/>
              <c:showVal val="1"/>
            </c:dLbl>
            <c:dLbl>
              <c:idx val="24"/>
              <c:layout>
                <c:manualLayout>
                  <c:x val="-3.6453300523449765E-3"/>
                  <c:y val="2.7729631003037526E-2"/>
                </c:manualLayout>
              </c:layout>
              <c:tx>
                <c:strRef>
                  <c:f>MFH_Scattergraph!$B$29</c:f>
                  <c:strCache>
                    <c:ptCount val="1"/>
                    <c:pt idx="0">
                      <c:v>Riverside</c:v>
                    </c:pt>
                  </c:strCache>
                </c:strRef>
              </c:tx>
              <c:spPr/>
              <c:txPr>
                <a:bodyPr/>
                <a:lstStyle/>
                <a:p>
                  <a:pPr>
                    <a:defRPr b="0" baseline="0">
                      <a:solidFill>
                        <a:srgbClr val="000000"/>
                      </a:solidFill>
                    </a:defRPr>
                  </a:pPr>
                  <a:endParaRPr lang="en-US"/>
                </a:p>
              </c:txPr>
              <c:dLblPos val="r"/>
              <c:showVal val="1"/>
            </c:dLbl>
            <c:dLbl>
              <c:idx val="25"/>
              <c:tx>
                <c:strRef>
                  <c:f>MFH_Scattergraph!$B$30</c:f>
                  <c:strCache>
                    <c:ptCount val="1"/>
                    <c:pt idx="0">
                      <c:v>Las Vegas</c:v>
                    </c:pt>
                  </c:strCache>
                </c:strRef>
              </c:tx>
              <c:spPr/>
              <c:txPr>
                <a:bodyPr/>
                <a:lstStyle/>
                <a:p>
                  <a:pPr>
                    <a:defRPr b="0" baseline="0">
                      <a:solidFill>
                        <a:srgbClr val="000000"/>
                      </a:solidFill>
                    </a:defRPr>
                  </a:pPr>
                  <a:endParaRPr lang="en-US"/>
                </a:p>
              </c:txPr>
              <c:dLblPos val="r"/>
              <c:showVal val="1"/>
            </c:dLbl>
            <c:dLbl>
              <c:idx val="26"/>
              <c:layout>
                <c:manualLayout>
                  <c:x val="-5.4679950785173955E-3"/>
                  <c:y val="-2.0797223252278146E-2"/>
                </c:manualLayout>
              </c:layout>
              <c:tx>
                <c:strRef>
                  <c:f>MFH_Scattergraph!$B$31</c:f>
                  <c:strCache>
                    <c:ptCount val="1"/>
                    <c:pt idx="0">
                      <c:v>Fort Lauderdale</c:v>
                    </c:pt>
                  </c:strCache>
                </c:strRef>
              </c:tx>
              <c:spPr/>
              <c:txPr>
                <a:bodyPr/>
                <a:lstStyle/>
                <a:p>
                  <a:pPr>
                    <a:defRPr b="0" baseline="0">
                      <a:solidFill>
                        <a:srgbClr val="000000"/>
                      </a:solidFill>
                    </a:defRPr>
                  </a:pPr>
                  <a:endParaRPr lang="en-US"/>
                </a:p>
              </c:txPr>
              <c:dLblPos val="r"/>
              <c:showVal val="1"/>
            </c:dLbl>
            <c:dLbl>
              <c:idx val="27"/>
              <c:tx>
                <c:strRef>
                  <c:f>MFH_Scattergraph!$B$32</c:f>
                  <c:strCache>
                    <c:ptCount val="1"/>
                    <c:pt idx="0">
                      <c:v>Newark</c:v>
                    </c:pt>
                  </c:strCache>
                </c:strRef>
              </c:tx>
              <c:spPr/>
              <c:txPr>
                <a:bodyPr/>
                <a:lstStyle/>
                <a:p>
                  <a:pPr>
                    <a:defRPr b="0" baseline="0">
                      <a:solidFill>
                        <a:srgbClr val="000000"/>
                      </a:solidFill>
                    </a:defRPr>
                  </a:pPr>
                  <a:endParaRPr lang="en-US"/>
                </a:p>
              </c:txPr>
              <c:dLblPos val="r"/>
              <c:showVal val="1"/>
            </c:dLbl>
            <c:dLbl>
              <c:idx val="28"/>
              <c:layout>
                <c:manualLayout>
                  <c:x val="0"/>
                  <c:y val="1.3864815501518853E-2"/>
                </c:manualLayout>
              </c:layout>
              <c:tx>
                <c:strRef>
                  <c:f>MFH_Scattergraph!$B$33</c:f>
                  <c:strCache>
                    <c:ptCount val="1"/>
                    <c:pt idx="0">
                      <c:v>Fort Worth</c:v>
                    </c:pt>
                  </c:strCache>
                </c:strRef>
              </c:tx>
              <c:spPr/>
              <c:txPr>
                <a:bodyPr/>
                <a:lstStyle/>
                <a:p>
                  <a:pPr>
                    <a:defRPr b="0" baseline="0">
                      <a:solidFill>
                        <a:srgbClr val="000000"/>
                      </a:solidFill>
                    </a:defRPr>
                  </a:pPr>
                  <a:endParaRPr lang="en-US"/>
                </a:p>
              </c:txPr>
              <c:dLblPos val="r"/>
              <c:showVal val="1"/>
            </c:dLbl>
            <c:dLbl>
              <c:idx val="29"/>
              <c:tx>
                <c:strRef>
                  <c:f>MFH_Scattergraph!$B$34</c:f>
                  <c:strCache>
                    <c:ptCount val="1"/>
                    <c:pt idx="0">
                      <c:v>Cincinnati</c:v>
                    </c:pt>
                  </c:strCache>
                </c:strRef>
              </c:tx>
              <c:spPr/>
              <c:txPr>
                <a:bodyPr/>
                <a:lstStyle/>
                <a:p>
                  <a:pPr>
                    <a:defRPr b="0" baseline="0">
                      <a:solidFill>
                        <a:srgbClr val="000000"/>
                      </a:solidFill>
                    </a:defRPr>
                  </a:pPr>
                  <a:endParaRPr lang="en-US"/>
                </a:p>
              </c:txPr>
              <c:dLblPos val="r"/>
              <c:showVal val="1"/>
            </c:dLbl>
            <c:dLbl>
              <c:idx val="30"/>
              <c:tx>
                <c:strRef>
                  <c:f>MFH_Scattergraph!$B$35</c:f>
                  <c:strCache>
                    <c:ptCount val="1"/>
                    <c:pt idx="0">
                      <c:v>Charlotte</c:v>
                    </c:pt>
                  </c:strCache>
                </c:strRef>
              </c:tx>
              <c:spPr/>
              <c:txPr>
                <a:bodyPr/>
                <a:lstStyle/>
                <a:p>
                  <a:pPr>
                    <a:defRPr b="0" baseline="0">
                      <a:solidFill>
                        <a:srgbClr val="000000"/>
                      </a:solidFill>
                    </a:defRPr>
                  </a:pPr>
                  <a:endParaRPr lang="en-US"/>
                </a:p>
              </c:txPr>
              <c:dLblPos val="r"/>
              <c:showVal val="1"/>
            </c:dLbl>
            <c:dLbl>
              <c:idx val="31"/>
              <c:tx>
                <c:strRef>
                  <c:f>MFH_Scattergraph!$B$36</c:f>
                  <c:strCache>
                    <c:ptCount val="1"/>
                    <c:pt idx="0">
                      <c:v>Raleigh</c:v>
                    </c:pt>
                  </c:strCache>
                </c:strRef>
              </c:tx>
              <c:spPr/>
              <c:txPr>
                <a:bodyPr/>
                <a:lstStyle/>
                <a:p>
                  <a:pPr>
                    <a:defRPr b="0" baseline="0">
                      <a:solidFill>
                        <a:srgbClr val="000000"/>
                      </a:solidFill>
                    </a:defRPr>
                  </a:pPr>
                  <a:endParaRPr lang="en-US"/>
                </a:p>
              </c:txPr>
              <c:dLblPos val="r"/>
              <c:showVal val="1"/>
            </c:dLbl>
            <c:dLbl>
              <c:idx val="32"/>
              <c:layout>
                <c:manualLayout>
                  <c:x val="3.6453300523449765E-3"/>
                  <c:y val="2.3108025835864598E-3"/>
                </c:manualLayout>
              </c:layout>
              <c:tx>
                <c:strRef>
                  <c:f>MFH_Scattergraph!$B$37</c:f>
                  <c:strCache>
                    <c:ptCount val="1"/>
                    <c:pt idx="0">
                      <c:v>Sum of Markets</c:v>
                    </c:pt>
                  </c:strCache>
                </c:strRef>
              </c:tx>
              <c:spPr/>
              <c:txPr>
                <a:bodyPr/>
                <a:lstStyle/>
                <a:p>
                  <a:pPr>
                    <a:defRPr b="1" baseline="0">
                      <a:solidFill>
                        <a:srgbClr val="000000"/>
                      </a:solidFill>
                    </a:defRPr>
                  </a:pPr>
                  <a:endParaRPr lang="en-US"/>
                </a:p>
              </c:txPr>
              <c:dLblPos val="r"/>
              <c:showVal val="1"/>
            </c:dLbl>
            <c:dLbl>
              <c:idx val="33"/>
              <c:tx>
                <c:rich>
                  <a:bodyPr/>
                  <a:lstStyle/>
                  <a:p>
                    <a:r>
                      <a:rPr lang="en-US" b="0" baseline="0">
                        <a:solidFill>
                          <a:sysClr val="windowText" lastClr="000000"/>
                        </a:solidFill>
                      </a:rPr>
                      <a:t>Salt Lake City</a:t>
                    </a:r>
                  </a:p>
                </c:rich>
              </c:tx>
              <c:dLblPos val="r"/>
              <c:showVal val="1"/>
            </c:dLbl>
            <c:dLbl>
              <c:idx val="34"/>
              <c:tx>
                <c:rich>
                  <a:bodyPr/>
                  <a:lstStyle/>
                  <a:p>
                    <a:r>
                      <a:rPr lang="en-US" b="0" baseline="0">
                        <a:solidFill>
                          <a:sysClr val="windowText" lastClr="000000"/>
                        </a:solidFill>
                      </a:rPr>
                      <a:t>West Palm Beach</a:t>
                    </a:r>
                  </a:p>
                </c:rich>
              </c:tx>
              <c:dLblPos val="r"/>
              <c:showVal val="1"/>
            </c:dLbl>
            <c:dLbl>
              <c:idx val="35"/>
              <c:tx>
                <c:rich>
                  <a:bodyPr/>
                  <a:lstStyle/>
                  <a:p>
                    <a:r>
                      <a:rPr lang="en-US" b="0" baseline="0">
                        <a:solidFill>
                          <a:sysClr val="windowText" lastClr="000000"/>
                        </a:solidFill>
                      </a:rPr>
                      <a:t>Newark</a:t>
                    </a:r>
                  </a:p>
                </c:rich>
              </c:tx>
              <c:dLblPos val="r"/>
              <c:showVal val="1"/>
            </c:dLbl>
            <c:dLbl>
              <c:idx val="36"/>
              <c:tx>
                <c:rich>
                  <a:bodyPr/>
                  <a:lstStyle/>
                  <a:p>
                    <a:r>
                      <a:rPr lang="en-US" b="0" baseline="0">
                        <a:solidFill>
                          <a:sysClr val="windowText" lastClr="000000"/>
                        </a:solidFill>
                      </a:rPr>
                      <a:t>Fort Worth</a:t>
                    </a:r>
                  </a:p>
                </c:rich>
              </c:tx>
              <c:dLblPos val="r"/>
              <c:showVal val="1"/>
            </c:dLbl>
            <c:dLbl>
              <c:idx val="37"/>
              <c:tx>
                <c:rich>
                  <a:bodyPr/>
                  <a:lstStyle/>
                  <a:p>
                    <a:r>
                      <a:rPr lang="en-US" b="0" baseline="0">
                        <a:solidFill>
                          <a:sysClr val="windowText" lastClr="000000"/>
                        </a:solidFill>
                      </a:rPr>
                      <a:t>New York</a:t>
                    </a:r>
                  </a:p>
                </c:rich>
              </c:tx>
              <c:dLblPos val="r"/>
              <c:showVal val="1"/>
            </c:dLbl>
            <c:dLbl>
              <c:idx val="38"/>
              <c:tx>
                <c:rich>
                  <a:bodyPr/>
                  <a:lstStyle/>
                  <a:p>
                    <a:r>
                      <a:rPr lang="en-US" b="0" baseline="0">
                        <a:solidFill>
                          <a:sysClr val="windowText" lastClr="000000"/>
                        </a:solidFill>
                      </a:rPr>
                      <a:t>St. Louis</a:t>
                    </a:r>
                  </a:p>
                </c:rich>
              </c:tx>
              <c:dLblPos val="r"/>
              <c:showVal val="1"/>
            </c:dLbl>
            <c:dLbl>
              <c:idx val="39"/>
              <c:tx>
                <c:rich>
                  <a:bodyPr/>
                  <a:lstStyle/>
                  <a:p>
                    <a:r>
                      <a:rPr lang="en-US" b="0" baseline="0">
                        <a:solidFill>
                          <a:sysClr val="windowText" lastClr="000000"/>
                        </a:solidFill>
                      </a:rPr>
                      <a:t>Boston</a:t>
                    </a:r>
                  </a:p>
                </c:rich>
              </c:tx>
              <c:dLblPos val="r"/>
              <c:showVal val="1"/>
            </c:dLbl>
            <c:dLbl>
              <c:idx val="40"/>
              <c:tx>
                <c:rich>
                  <a:bodyPr/>
                  <a:lstStyle/>
                  <a:p>
                    <a:r>
                      <a:rPr lang="en-US" b="0" baseline="0">
                        <a:solidFill>
                          <a:sysClr val="windowText" lastClr="000000"/>
                        </a:solidFill>
                      </a:rPr>
                      <a:t>Memphis</a:t>
                    </a:r>
                  </a:p>
                </c:rich>
              </c:tx>
              <c:dLblPos val="r"/>
              <c:showVal val="1"/>
            </c:dLbl>
            <c:dLbl>
              <c:idx val="41"/>
              <c:tx>
                <c:rich>
                  <a:bodyPr/>
                  <a:lstStyle/>
                  <a:p>
                    <a:r>
                      <a:rPr lang="en-US" b="0" baseline="0">
                        <a:solidFill>
                          <a:sysClr val="windowText" lastClr="000000"/>
                        </a:solidFill>
                      </a:rPr>
                      <a:t>Columbus</a:t>
                    </a:r>
                  </a:p>
                </c:rich>
              </c:tx>
              <c:dLblPos val="r"/>
              <c:showVal val="1"/>
            </c:dLbl>
            <c:dLbl>
              <c:idx val="42"/>
              <c:tx>
                <c:rich>
                  <a:bodyPr/>
                  <a:lstStyle/>
                  <a:p>
                    <a:r>
                      <a:rPr lang="en-US" b="0" baseline="0">
                        <a:solidFill>
                          <a:sysClr val="windowText" lastClr="000000"/>
                        </a:solidFill>
                      </a:rPr>
                      <a:t>Edison</a:t>
                    </a:r>
                  </a:p>
                </c:rich>
              </c:tx>
              <c:dLblPos val="r"/>
              <c:showVal val="1"/>
            </c:dLbl>
            <c:dLbl>
              <c:idx val="43"/>
              <c:tx>
                <c:rich>
                  <a:bodyPr/>
                  <a:lstStyle/>
                  <a:p>
                    <a:r>
                      <a:rPr lang="en-US" b="0" baseline="0">
                        <a:solidFill>
                          <a:sysClr val="windowText" lastClr="000000"/>
                        </a:solidFill>
                      </a:rPr>
                      <a:t>Washington, DC</a:t>
                    </a:r>
                  </a:p>
                </c:rich>
              </c:tx>
              <c:dLblPos val="r"/>
              <c:showVal val="1"/>
            </c:dLbl>
            <c:dLbl>
              <c:idx val="44"/>
              <c:tx>
                <c:rich>
                  <a:bodyPr/>
                  <a:lstStyle/>
                  <a:p>
                    <a:r>
                      <a:rPr lang="en-US" b="0" baseline="0">
                        <a:solidFill>
                          <a:sysClr val="windowText" lastClr="000000"/>
                        </a:solidFill>
                      </a:rPr>
                      <a:t>Minneapolis</a:t>
                    </a:r>
                  </a:p>
                </c:rich>
              </c:tx>
              <c:dLblPos val="r"/>
              <c:showVal val="1"/>
            </c:dLbl>
            <c:dLbl>
              <c:idx val="45"/>
              <c:tx>
                <c:rich>
                  <a:bodyPr/>
                  <a:lstStyle/>
                  <a:p>
                    <a:r>
                      <a:rPr lang="en-US" b="0" baseline="0">
                        <a:solidFill>
                          <a:sysClr val="windowText" lastClr="000000"/>
                        </a:solidFill>
                      </a:rPr>
                      <a:t>Dallas</a:t>
                    </a:r>
                  </a:p>
                </c:rich>
              </c:tx>
              <c:dLblPos val="r"/>
              <c:showVal val="1"/>
            </c:dLbl>
            <c:dLbl>
              <c:idx val="46"/>
              <c:tx>
                <c:rich>
                  <a:bodyPr/>
                  <a:lstStyle/>
                  <a:p>
                    <a:r>
                      <a:rPr lang="en-US" b="0" baseline="0">
                        <a:solidFill>
                          <a:sysClr val="windowText" lastClr="000000"/>
                        </a:solidFill>
                      </a:rPr>
                      <a:t>Austin</a:t>
                    </a:r>
                  </a:p>
                </c:rich>
              </c:tx>
              <c:dLblPos val="r"/>
              <c:showVal val="1"/>
            </c:dLbl>
            <c:dLbl>
              <c:idx val="47"/>
              <c:tx>
                <c:rich>
                  <a:bodyPr/>
                  <a:lstStyle/>
                  <a:p>
                    <a:r>
                      <a:rPr lang="en-US" b="0" baseline="0">
                        <a:solidFill>
                          <a:sysClr val="windowText" lastClr="000000"/>
                        </a:solidFill>
                      </a:rPr>
                      <a:t>Las Vegas</a:t>
                    </a:r>
                  </a:p>
                </c:rich>
              </c:tx>
              <c:dLblPos val="r"/>
              <c:showVal val="1"/>
            </c:dLbl>
            <c:dLbl>
              <c:idx val="48"/>
              <c:tx>
                <c:rich>
                  <a:bodyPr/>
                  <a:lstStyle/>
                  <a:p>
                    <a:r>
                      <a:rPr lang="en-US" b="0" baseline="0">
                        <a:solidFill>
                          <a:sysClr val="windowText" lastClr="000000"/>
                        </a:solidFill>
                      </a:rPr>
                      <a:t>San Francisco</a:t>
                    </a:r>
                  </a:p>
                </c:rich>
              </c:tx>
              <c:dLblPos val="r"/>
              <c:showVal val="1"/>
            </c:dLbl>
            <c:txPr>
              <a:bodyPr/>
              <a:lstStyle/>
              <a:p>
                <a:pPr>
                  <a:defRPr b="0" baseline="0">
                    <a:solidFill>
                      <a:sysClr val="windowText" lastClr="000000"/>
                    </a:solidFill>
                  </a:defRPr>
                </a:pPr>
                <a:endParaRPr lang="en-US"/>
              </a:p>
            </c:txPr>
            <c:dLblPos val="r"/>
            <c:showVal val="1"/>
          </c:dLbls>
          <c:xVal>
            <c:numRef>
              <c:f>MFH_Scattergraph!$C$5:$C$37</c:f>
              <c:numCache>
                <c:formatCode>0.00</c:formatCode>
                <c:ptCount val="33"/>
                <c:pt idx="0">
                  <c:v>6.234219428148613</c:v>
                </c:pt>
                <c:pt idx="1">
                  <c:v>5.4353594657903832</c:v>
                </c:pt>
                <c:pt idx="2">
                  <c:v>7.893750378416212</c:v>
                </c:pt>
                <c:pt idx="3">
                  <c:v>8.517840779696165</c:v>
                </c:pt>
                <c:pt idx="4">
                  <c:v>6.0325731333325514</c:v>
                </c:pt>
                <c:pt idx="5">
                  <c:v>7.2405939516394442</c:v>
                </c:pt>
                <c:pt idx="6">
                  <c:v>5.288742919030847</c:v>
                </c:pt>
                <c:pt idx="7">
                  <c:v>7.7170614886953999</c:v>
                </c:pt>
                <c:pt idx="8">
                  <c:v>5.4485809818272699</c:v>
                </c:pt>
                <c:pt idx="9">
                  <c:v>6.3231193322365655</c:v>
                </c:pt>
                <c:pt idx="10">
                  <c:v>6.3982891999540152</c:v>
                </c:pt>
                <c:pt idx="11">
                  <c:v>6.2550480212165196</c:v>
                </c:pt>
                <c:pt idx="12">
                  <c:v>8.1011741440539939</c:v>
                </c:pt>
                <c:pt idx="13">
                  <c:v>6.6534649055980726</c:v>
                </c:pt>
                <c:pt idx="14">
                  <c:v>5.9954013304067546</c:v>
                </c:pt>
                <c:pt idx="15">
                  <c:v>5.6130215788955731</c:v>
                </c:pt>
                <c:pt idx="16">
                  <c:v>4.8625113743798973</c:v>
                </c:pt>
                <c:pt idx="17">
                  <c:v>4.8816383136771302</c:v>
                </c:pt>
                <c:pt idx="18">
                  <c:v>7.8271787505601296</c:v>
                </c:pt>
                <c:pt idx="19">
                  <c:v>5.25847882549622</c:v>
                </c:pt>
                <c:pt idx="20">
                  <c:v>6.8211360957593774</c:v>
                </c:pt>
                <c:pt idx="21">
                  <c:v>6.354916593936264</c:v>
                </c:pt>
                <c:pt idx="22">
                  <c:v>7.0054184066394356</c:v>
                </c:pt>
                <c:pt idx="23">
                  <c:v>5.6942400083567382</c:v>
                </c:pt>
                <c:pt idx="24">
                  <c:v>5.9233879312305362</c:v>
                </c:pt>
                <c:pt idx="25">
                  <c:v>7.854265573421487</c:v>
                </c:pt>
                <c:pt idx="26">
                  <c:v>5.6866663918590223</c:v>
                </c:pt>
                <c:pt idx="27">
                  <c:v>6.7023538611850455</c:v>
                </c:pt>
                <c:pt idx="28">
                  <c:v>7.2620631184441731</c:v>
                </c:pt>
                <c:pt idx="29">
                  <c:v>7.8652377322527283</c:v>
                </c:pt>
                <c:pt idx="30">
                  <c:v>6.01151832460733</c:v>
                </c:pt>
                <c:pt idx="31">
                  <c:v>5.7230235446222038</c:v>
                </c:pt>
                <c:pt idx="32">
                  <c:v>6.3457642196134145</c:v>
                </c:pt>
              </c:numCache>
            </c:numRef>
          </c:xVal>
          <c:yVal>
            <c:numRef>
              <c:f>MFH_Scattergraph!$D$5:$D$37</c:f>
              <c:numCache>
                <c:formatCode>0.00%</c:formatCode>
                <c:ptCount val="33"/>
                <c:pt idx="0">
                  <c:v>2.6902372954973684E-2</c:v>
                </c:pt>
                <c:pt idx="1">
                  <c:v>3.277054223316235E-2</c:v>
                </c:pt>
                <c:pt idx="2">
                  <c:v>2.7546231975406992E-2</c:v>
                </c:pt>
                <c:pt idx="3">
                  <c:v>3.4029332629964923E-2</c:v>
                </c:pt>
                <c:pt idx="4">
                  <c:v>2.8477269561214887E-2</c:v>
                </c:pt>
                <c:pt idx="5">
                  <c:v>3.9133541727617835E-2</c:v>
                </c:pt>
                <c:pt idx="6">
                  <c:v>3.6048258183241602E-2</c:v>
                </c:pt>
                <c:pt idx="7">
                  <c:v>5.1873060201615973E-2</c:v>
                </c:pt>
                <c:pt idx="8">
                  <c:v>2.7433767735426981E-2</c:v>
                </c:pt>
                <c:pt idx="9">
                  <c:v>4.8896165877646752E-2</c:v>
                </c:pt>
                <c:pt idx="10">
                  <c:v>2.4574042029099494E-2</c:v>
                </c:pt>
                <c:pt idx="11">
                  <c:v>3.744068627650645E-2</c:v>
                </c:pt>
                <c:pt idx="12">
                  <c:v>2.8870532545704448E-2</c:v>
                </c:pt>
                <c:pt idx="13">
                  <c:v>2.648748974510463E-2</c:v>
                </c:pt>
                <c:pt idx="14">
                  <c:v>3.2008556763699195E-2</c:v>
                </c:pt>
                <c:pt idx="15">
                  <c:v>2.0750391248435238E-2</c:v>
                </c:pt>
                <c:pt idx="16">
                  <c:v>3.3621533434551334E-2</c:v>
                </c:pt>
                <c:pt idx="17">
                  <c:v>3.5019783663750255E-2</c:v>
                </c:pt>
                <c:pt idx="18">
                  <c:v>2.3384522880098787E-2</c:v>
                </c:pt>
                <c:pt idx="19">
                  <c:v>3.4306432353958138E-2</c:v>
                </c:pt>
                <c:pt idx="20">
                  <c:v>2.8092793153300821E-2</c:v>
                </c:pt>
                <c:pt idx="21">
                  <c:v>2.4705718546702404E-2</c:v>
                </c:pt>
                <c:pt idx="22">
                  <c:v>3.9942476367464751E-2</c:v>
                </c:pt>
                <c:pt idx="23">
                  <c:v>3.8931841632814261E-2</c:v>
                </c:pt>
                <c:pt idx="24">
                  <c:v>2.99539032344458E-2</c:v>
                </c:pt>
                <c:pt idx="25">
                  <c:v>4.7528861732308407E-2</c:v>
                </c:pt>
                <c:pt idx="26">
                  <c:v>3.4456934582887795E-2</c:v>
                </c:pt>
                <c:pt idx="27">
                  <c:v>1.6216836856474126E-2</c:v>
                </c:pt>
                <c:pt idx="28">
                  <c:v>2.7097999829437402E-2</c:v>
                </c:pt>
                <c:pt idx="29">
                  <c:v>2.1593675932549471E-2</c:v>
                </c:pt>
                <c:pt idx="30">
                  <c:v>2.8863780866975611E-2</c:v>
                </c:pt>
                <c:pt idx="31">
                  <c:v>2.79224978137214E-2</c:v>
                </c:pt>
                <c:pt idx="32">
                  <c:v>2.9374662005471792E-2</c:v>
                </c:pt>
              </c:numCache>
            </c:numRef>
          </c:yVal>
        </c:ser>
        <c:ser>
          <c:idx val="1"/>
          <c:order val="1"/>
          <c:tx>
            <c:strRef>
              <c:f>MFH_Scattergraph!$E$4</c:f>
              <c:strCache>
                <c:ptCount val="1"/>
              </c:strCache>
            </c:strRef>
          </c:tx>
          <c:spPr>
            <a:ln w="31750">
              <a:solidFill>
                <a:srgbClr val="C00000"/>
              </a:solidFill>
            </a:ln>
          </c:spPr>
          <c:marker>
            <c:symbol val="none"/>
          </c:marker>
          <c:xVal>
            <c:numRef>
              <c:f>MFH_Scattergraph!$C$5:$C$37</c:f>
              <c:numCache>
                <c:formatCode>0.00</c:formatCode>
                <c:ptCount val="33"/>
                <c:pt idx="0">
                  <c:v>6.234219428148613</c:v>
                </c:pt>
                <c:pt idx="1">
                  <c:v>5.4353594657903832</c:v>
                </c:pt>
                <c:pt idx="2">
                  <c:v>7.893750378416212</c:v>
                </c:pt>
                <c:pt idx="3">
                  <c:v>8.517840779696165</c:v>
                </c:pt>
                <c:pt idx="4">
                  <c:v>6.0325731333325514</c:v>
                </c:pt>
                <c:pt idx="5">
                  <c:v>7.2405939516394442</c:v>
                </c:pt>
                <c:pt idx="6">
                  <c:v>5.288742919030847</c:v>
                </c:pt>
                <c:pt idx="7">
                  <c:v>7.7170614886953999</c:v>
                </c:pt>
                <c:pt idx="8">
                  <c:v>5.4485809818272699</c:v>
                </c:pt>
                <c:pt idx="9">
                  <c:v>6.3231193322365655</c:v>
                </c:pt>
                <c:pt idx="10">
                  <c:v>6.3982891999540152</c:v>
                </c:pt>
                <c:pt idx="11">
                  <c:v>6.2550480212165196</c:v>
                </c:pt>
                <c:pt idx="12">
                  <c:v>8.1011741440539939</c:v>
                </c:pt>
                <c:pt idx="13">
                  <c:v>6.6534649055980726</c:v>
                </c:pt>
                <c:pt idx="14">
                  <c:v>5.9954013304067546</c:v>
                </c:pt>
                <c:pt idx="15">
                  <c:v>5.6130215788955731</c:v>
                </c:pt>
                <c:pt idx="16">
                  <c:v>4.8625113743798973</c:v>
                </c:pt>
                <c:pt idx="17">
                  <c:v>4.8816383136771302</c:v>
                </c:pt>
                <c:pt idx="18">
                  <c:v>7.8271787505601296</c:v>
                </c:pt>
                <c:pt idx="19">
                  <c:v>5.25847882549622</c:v>
                </c:pt>
                <c:pt idx="20">
                  <c:v>6.8211360957593774</c:v>
                </c:pt>
                <c:pt idx="21">
                  <c:v>6.354916593936264</c:v>
                </c:pt>
                <c:pt idx="22">
                  <c:v>7.0054184066394356</c:v>
                </c:pt>
                <c:pt idx="23">
                  <c:v>5.6942400083567382</c:v>
                </c:pt>
                <c:pt idx="24">
                  <c:v>5.9233879312305362</c:v>
                </c:pt>
                <c:pt idx="25">
                  <c:v>7.854265573421487</c:v>
                </c:pt>
                <c:pt idx="26">
                  <c:v>5.6866663918590223</c:v>
                </c:pt>
                <c:pt idx="27">
                  <c:v>6.7023538611850455</c:v>
                </c:pt>
                <c:pt idx="28">
                  <c:v>7.2620631184441731</c:v>
                </c:pt>
                <c:pt idx="29">
                  <c:v>7.8652377322527283</c:v>
                </c:pt>
                <c:pt idx="30">
                  <c:v>6.01151832460733</c:v>
                </c:pt>
                <c:pt idx="31">
                  <c:v>5.7230235446222038</c:v>
                </c:pt>
                <c:pt idx="32">
                  <c:v>6.3457642196134145</c:v>
                </c:pt>
              </c:numCache>
            </c:numRef>
          </c:xVal>
          <c:yVal>
            <c:numRef>
              <c:f>MFH_Scattergraph!$E$5:$E$37</c:f>
              <c:numCache>
                <c:formatCode>0.00%</c:formatCode>
                <c:ptCount val="33"/>
                <c:pt idx="0">
                  <c:v>2.9374662005471792E-2</c:v>
                </c:pt>
                <c:pt idx="1">
                  <c:v>2.9374662005471792E-2</c:v>
                </c:pt>
                <c:pt idx="2">
                  <c:v>2.9374662005471792E-2</c:v>
                </c:pt>
                <c:pt idx="3">
                  <c:v>2.9374662005471792E-2</c:v>
                </c:pt>
                <c:pt idx="4">
                  <c:v>2.9374662005471792E-2</c:v>
                </c:pt>
                <c:pt idx="5">
                  <c:v>2.9374662005471792E-2</c:v>
                </c:pt>
                <c:pt idx="6">
                  <c:v>2.9374662005471792E-2</c:v>
                </c:pt>
                <c:pt idx="7">
                  <c:v>2.9374662005471792E-2</c:v>
                </c:pt>
                <c:pt idx="8">
                  <c:v>2.9374662005471792E-2</c:v>
                </c:pt>
                <c:pt idx="9">
                  <c:v>2.9374662005471792E-2</c:v>
                </c:pt>
                <c:pt idx="10">
                  <c:v>2.9374662005471792E-2</c:v>
                </c:pt>
                <c:pt idx="11">
                  <c:v>2.9374662005471792E-2</c:v>
                </c:pt>
                <c:pt idx="12">
                  <c:v>2.9374662005471792E-2</c:v>
                </c:pt>
                <c:pt idx="13">
                  <c:v>2.9374662005471792E-2</c:v>
                </c:pt>
                <c:pt idx="14">
                  <c:v>2.9374662005471792E-2</c:v>
                </c:pt>
                <c:pt idx="15">
                  <c:v>2.9374662005471792E-2</c:v>
                </c:pt>
                <c:pt idx="16">
                  <c:v>2.9374662005471792E-2</c:v>
                </c:pt>
                <c:pt idx="17">
                  <c:v>2.9374662005471792E-2</c:v>
                </c:pt>
                <c:pt idx="18">
                  <c:v>2.9374662005471792E-2</c:v>
                </c:pt>
                <c:pt idx="19">
                  <c:v>2.9374662005471792E-2</c:v>
                </c:pt>
                <c:pt idx="20">
                  <c:v>2.9374662005471792E-2</c:v>
                </c:pt>
                <c:pt idx="21">
                  <c:v>2.9374662005471792E-2</c:v>
                </c:pt>
                <c:pt idx="22">
                  <c:v>2.9374662005471792E-2</c:v>
                </c:pt>
                <c:pt idx="23">
                  <c:v>2.9374662005471792E-2</c:v>
                </c:pt>
                <c:pt idx="24">
                  <c:v>2.9374662005471792E-2</c:v>
                </c:pt>
                <c:pt idx="25">
                  <c:v>2.9374662005471792E-2</c:v>
                </c:pt>
                <c:pt idx="26">
                  <c:v>2.9374662005471792E-2</c:v>
                </c:pt>
                <c:pt idx="27">
                  <c:v>2.9374662005471792E-2</c:v>
                </c:pt>
                <c:pt idx="28">
                  <c:v>2.9374662005471792E-2</c:v>
                </c:pt>
                <c:pt idx="29">
                  <c:v>2.9374662005471792E-2</c:v>
                </c:pt>
                <c:pt idx="30">
                  <c:v>2.9374662005471792E-2</c:v>
                </c:pt>
                <c:pt idx="31">
                  <c:v>2.9374662005471792E-2</c:v>
                </c:pt>
                <c:pt idx="32">
                  <c:v>2.9374662005471792E-2</c:v>
                </c:pt>
              </c:numCache>
            </c:numRef>
          </c:yVal>
        </c:ser>
        <c:axId val="83415808"/>
        <c:axId val="83417344"/>
      </c:scatterChart>
      <c:valAx>
        <c:axId val="83415808"/>
        <c:scaling>
          <c:orientation val="minMax"/>
          <c:min val="4.5"/>
        </c:scaling>
        <c:axPos val="b"/>
        <c:numFmt formatCode="0.00" sourceLinked="1"/>
        <c:tickLblPos val="low"/>
        <c:txPr>
          <a:bodyPr/>
          <a:lstStyle/>
          <a:p>
            <a:pPr>
              <a:defRPr>
                <a:solidFill>
                  <a:sysClr val="windowText" lastClr="000000"/>
                </a:solidFill>
              </a:defRPr>
            </a:pPr>
            <a:endParaRPr lang="en-US"/>
          </a:p>
        </c:txPr>
        <c:crossAx val="83417344"/>
        <c:crosses val="autoZero"/>
        <c:crossBetween val="midCat"/>
      </c:valAx>
      <c:valAx>
        <c:axId val="83417344"/>
        <c:scaling>
          <c:orientation val="minMax"/>
          <c:min val="1.0000000000000005E-2"/>
        </c:scaling>
        <c:axPos val="l"/>
        <c:majorGridlines/>
        <c:numFmt formatCode="0.0%" sourceLinked="0"/>
        <c:tickLblPos val="nextTo"/>
        <c:txPr>
          <a:bodyPr/>
          <a:lstStyle/>
          <a:p>
            <a:pPr>
              <a:defRPr>
                <a:solidFill>
                  <a:sysClr val="windowText" lastClr="000000"/>
                </a:solidFill>
              </a:defRPr>
            </a:pPr>
            <a:endParaRPr lang="en-US"/>
          </a:p>
        </c:txPr>
        <c:crossAx val="83415808"/>
        <c:crosses val="autoZero"/>
        <c:crossBetween val="midCat"/>
      </c:valAx>
    </c:plotArea>
    <c:plotVisOnly val="1"/>
    <c:dispBlanksAs val="gap"/>
  </c:chart>
  <c:spPr>
    <a:noFill/>
    <a:ln>
      <a:noFill/>
    </a:ln>
  </c:spPr>
  <c:txPr>
    <a:bodyPr/>
    <a:lstStyle/>
    <a:p>
      <a:pPr>
        <a:defRPr sz="1200">
          <a:solidFill>
            <a:schemeClr val="bg1">
              <a:lumMod val="50000"/>
            </a:schemeClr>
          </a:solidFill>
          <a:latin typeface="Futura Lt BT" pitchFamily="34" charset="0"/>
        </a:defRPr>
      </a:pPr>
      <a:endParaRPr lang="en-US"/>
    </a:p>
  </c:txPr>
  <c:externalData r:id="rId2"/>
  <c:userShapes r:id="rId3"/>
</c:chartSpace>
</file>

<file path=ppt/charts/chart1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2.4792835568920812E-2"/>
          <c:y val="8.0708738993236245E-2"/>
          <c:w val="0.95151874859863628"/>
          <c:h val="0.80565229924294146"/>
        </c:manualLayout>
      </c:layout>
      <c:scatterChart>
        <c:scatterStyle val="lineMarker"/>
        <c:ser>
          <c:idx val="0"/>
          <c:order val="0"/>
          <c:spPr>
            <a:ln w="28575">
              <a:noFill/>
            </a:ln>
          </c:spPr>
          <c:dPt>
            <c:idx val="0"/>
            <c:marker>
              <c:symbol val="none"/>
            </c:marker>
          </c:dPt>
          <c:dPt>
            <c:idx val="1"/>
            <c:marker>
              <c:symbol val="none"/>
            </c:marker>
          </c:dPt>
          <c:dPt>
            <c:idx val="2"/>
            <c:marker>
              <c:symbol val="none"/>
            </c:marker>
          </c:dPt>
          <c:dPt>
            <c:idx val="3"/>
            <c:marker>
              <c:symbol val="none"/>
            </c:marker>
          </c:dPt>
          <c:dPt>
            <c:idx val="4"/>
            <c:marker>
              <c:symbol val="none"/>
            </c:marker>
          </c:dPt>
          <c:dPt>
            <c:idx val="5"/>
            <c:marker>
              <c:symbol val="none"/>
            </c:marker>
          </c:dPt>
          <c:dPt>
            <c:idx val="6"/>
            <c:marker>
              <c:symbol val="none"/>
            </c:marker>
          </c:dPt>
          <c:dPt>
            <c:idx val="7"/>
            <c:marker>
              <c:symbol val="none"/>
            </c:marker>
          </c:dPt>
          <c:dPt>
            <c:idx val="8"/>
            <c:marker>
              <c:symbol val="none"/>
            </c:marker>
          </c:dPt>
          <c:dPt>
            <c:idx val="9"/>
            <c:marker>
              <c:symbol val="none"/>
            </c:marker>
          </c:dPt>
          <c:dPt>
            <c:idx val="10"/>
            <c:marker>
              <c:symbol val="none"/>
            </c:marker>
          </c:dPt>
          <c:dPt>
            <c:idx val="11"/>
            <c:marker>
              <c:symbol val="none"/>
            </c:marker>
          </c:dPt>
          <c:dPt>
            <c:idx val="12"/>
            <c:marker>
              <c:symbol val="none"/>
            </c:marker>
          </c:dPt>
          <c:dPt>
            <c:idx val="13"/>
            <c:marker>
              <c:symbol val="none"/>
            </c:marker>
          </c:dPt>
          <c:dPt>
            <c:idx val="14"/>
            <c:marker>
              <c:symbol val="none"/>
            </c:marker>
          </c:dPt>
          <c:dPt>
            <c:idx val="15"/>
            <c:marker>
              <c:symbol val="none"/>
            </c:marker>
          </c:dPt>
          <c:dPt>
            <c:idx val="16"/>
            <c:marker>
              <c:symbol val="none"/>
            </c:marker>
          </c:dPt>
          <c:dPt>
            <c:idx val="17"/>
            <c:marker>
              <c:symbol val="none"/>
            </c:marker>
          </c:dPt>
          <c:dPt>
            <c:idx val="18"/>
            <c:marker>
              <c:symbol val="none"/>
            </c:marker>
          </c:dPt>
          <c:dPt>
            <c:idx val="19"/>
            <c:marker>
              <c:symbol val="none"/>
            </c:marker>
          </c:dPt>
          <c:dPt>
            <c:idx val="20"/>
            <c:marker>
              <c:symbol val="none"/>
            </c:marker>
          </c:dPt>
          <c:dPt>
            <c:idx val="21"/>
            <c:marker>
              <c:symbol val="none"/>
            </c:marker>
          </c:dPt>
          <c:dPt>
            <c:idx val="22"/>
            <c:marker>
              <c:symbol val="none"/>
            </c:marker>
          </c:dPt>
          <c:dPt>
            <c:idx val="23"/>
            <c:marker>
              <c:symbol val="none"/>
            </c:marker>
          </c:dPt>
          <c:dPt>
            <c:idx val="24"/>
            <c:marker>
              <c:symbol val="none"/>
            </c:marker>
          </c:dPt>
          <c:dPt>
            <c:idx val="25"/>
            <c:marker>
              <c:symbol val="none"/>
            </c:marker>
          </c:dPt>
          <c:dPt>
            <c:idx val="26"/>
            <c:marker>
              <c:symbol val="none"/>
            </c:marker>
          </c:dPt>
          <c:dPt>
            <c:idx val="27"/>
            <c:marker>
              <c:symbol val="none"/>
            </c:marker>
          </c:dPt>
          <c:dPt>
            <c:idx val="28"/>
            <c:marker>
              <c:symbol val="none"/>
            </c:marker>
          </c:dPt>
          <c:dPt>
            <c:idx val="29"/>
            <c:marker>
              <c:symbol val="none"/>
            </c:marker>
          </c:dPt>
          <c:dPt>
            <c:idx val="30"/>
            <c:marker>
              <c:symbol val="none"/>
            </c:marker>
          </c:dPt>
          <c:dPt>
            <c:idx val="31"/>
            <c:marker>
              <c:symbol val="none"/>
            </c:marker>
          </c:dPt>
          <c:dPt>
            <c:idx val="32"/>
            <c:marker>
              <c:symbol val="none"/>
            </c:marker>
          </c:dPt>
          <c:dPt>
            <c:idx val="33"/>
            <c:marker>
              <c:symbol val="none"/>
            </c:marker>
          </c:dPt>
          <c:dPt>
            <c:idx val="34"/>
            <c:marker>
              <c:symbol val="none"/>
            </c:marker>
          </c:dPt>
          <c:dPt>
            <c:idx val="35"/>
            <c:marker>
              <c:symbol val="none"/>
            </c:marker>
          </c:dPt>
          <c:dPt>
            <c:idx val="36"/>
            <c:marker>
              <c:symbol val="none"/>
            </c:marker>
          </c:dPt>
          <c:dPt>
            <c:idx val="37"/>
            <c:marker>
              <c:symbol val="none"/>
            </c:marker>
          </c:dPt>
          <c:dPt>
            <c:idx val="38"/>
            <c:marker>
              <c:symbol val="none"/>
            </c:marker>
          </c:dPt>
          <c:dPt>
            <c:idx val="39"/>
            <c:marker>
              <c:symbol val="none"/>
            </c:marker>
          </c:dPt>
          <c:dPt>
            <c:idx val="40"/>
            <c:marker>
              <c:symbol val="none"/>
            </c:marker>
          </c:dPt>
          <c:dPt>
            <c:idx val="41"/>
            <c:marker>
              <c:symbol val="none"/>
            </c:marker>
          </c:dPt>
          <c:dPt>
            <c:idx val="42"/>
            <c:marker>
              <c:symbol val="none"/>
            </c:marker>
          </c:dPt>
          <c:dPt>
            <c:idx val="43"/>
            <c:marker>
              <c:symbol val="none"/>
            </c:marker>
          </c:dPt>
          <c:dLbls>
            <c:dLbl>
              <c:idx val="0"/>
              <c:tx>
                <c:strRef>
                  <c:f>MFH_Scatterplot2!$R$4</c:f>
                  <c:strCache>
                    <c:ptCount val="1"/>
                    <c:pt idx="0">
                      <c:v>Atlanta</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1"/>
              <c:tx>
                <c:strRef>
                  <c:f>MFH_Scatterplot2!$R$5</c:f>
                  <c:strCache>
                    <c:ptCount val="1"/>
                    <c:pt idx="0">
                      <c:v>Baltimore</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2"/>
              <c:tx>
                <c:strRef>
                  <c:f>MFH_Scatterplot2!$R$6</c:f>
                  <c:strCache>
                    <c:ptCount val="1"/>
                    <c:pt idx="0">
                      <c:v>Boston</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3"/>
              <c:tx>
                <c:strRef>
                  <c:f>MFH_Scatterplot2!$R$7</c:f>
                  <c:strCache>
                    <c:ptCount val="1"/>
                    <c:pt idx="0">
                      <c:v>Charlotte</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4"/>
              <c:tx>
                <c:strRef>
                  <c:f>MFH_Scatterplot2!$R$8</c:f>
                  <c:strCache>
                    <c:ptCount val="1"/>
                    <c:pt idx="0">
                      <c:v>Jacksonville</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5"/>
              <c:tx>
                <c:strRef>
                  <c:f>MFH_Scatterplot2!$R$9</c:f>
                  <c:strCache>
                    <c:ptCount val="1"/>
                    <c:pt idx="0">
                      <c:v>Memphis</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6"/>
              <c:tx>
                <c:strRef>
                  <c:f>MFH_Scatterplot2!$R$10</c:f>
                  <c:strCache>
                    <c:ptCount val="1"/>
                    <c:pt idx="0">
                      <c:v>Miami*</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7"/>
              <c:tx>
                <c:strRef>
                  <c:f>MFH_Scatterplot2!$R$11</c:f>
                  <c:strCache>
                    <c:ptCount val="1"/>
                    <c:pt idx="0">
                      <c:v>Nashville</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8"/>
              <c:tx>
                <c:strRef>
                  <c:f>MFH_Scatterplot2!$R$12</c:f>
                  <c:strCache>
                    <c:ptCount val="1"/>
                    <c:pt idx="0">
                      <c:v>New York</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9"/>
              <c:tx>
                <c:strRef>
                  <c:f>MFH_Scatterplot2!$R$13</c:f>
                  <c:strCache>
                    <c:ptCount val="1"/>
                    <c:pt idx="0">
                      <c:v>Orlando</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10"/>
              <c:tx>
                <c:strRef>
                  <c:f>MFH_Scatterplot2!$R$14</c:f>
                  <c:strCache>
                    <c:ptCount val="1"/>
                    <c:pt idx="0">
                      <c:v>Philadelphia</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11"/>
              <c:tx>
                <c:strRef>
                  <c:f>MFH_Scatterplot2!$R$15</c:f>
                  <c:strCache>
                    <c:ptCount val="1"/>
                    <c:pt idx="0">
                      <c:v>Pittsburgh</c:v>
                    </c:pt>
                  </c:strCache>
                </c:strRef>
              </c:tx>
              <c:spPr/>
              <c:txPr>
                <a:bodyPr/>
                <a:lstStyle/>
                <a:p>
                  <a:pPr>
                    <a:defRPr b="0">
                      <a:solidFill>
                        <a:srgbClr val="000000"/>
                      </a:solidFill>
                    </a:defRPr>
                  </a:pPr>
                  <a:endParaRPr lang="en-US"/>
                </a:p>
              </c:txPr>
              <c:dLblPos val="ctr"/>
              <c:showVal val="1"/>
            </c:dLbl>
            <c:dLbl>
              <c:idx val="12"/>
              <c:tx>
                <c:strRef>
                  <c:f>MFH_Scatterplot2!$R$16</c:f>
                  <c:strCache>
                    <c:ptCount val="1"/>
                    <c:pt idx="0">
                      <c:v>Raleigh</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13"/>
              <c:tx>
                <c:strRef>
                  <c:f>MFH_Scatterplot2!$R$17</c:f>
                  <c:strCache>
                    <c:ptCount val="1"/>
                    <c:pt idx="0">
                      <c:v>Tampa</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14"/>
              <c:tx>
                <c:strRef>
                  <c:f>MFH_Scatterplot2!$R$18</c:f>
                  <c:strCache>
                    <c:ptCount val="1"/>
                    <c:pt idx="0">
                      <c:v>Washington, DC</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15"/>
              <c:tx>
                <c:strRef>
                  <c:f>MFH_Scatterplot2!$R$19</c:f>
                  <c:strCache>
                    <c:ptCount val="1"/>
                    <c:pt idx="0">
                      <c:v>CENTRAL</c:v>
                    </c:pt>
                  </c:strCache>
                </c:strRef>
              </c:tx>
              <c:spPr>
                <a:noFill/>
                <a:ln w="25400">
                  <a:noFill/>
                </a:ln>
              </c:spPr>
              <c:txPr>
                <a:bodyPr/>
                <a:lstStyle/>
                <a:p>
                  <a:pPr>
                    <a:defRPr sz="1100" b="1" i="0" u="none" strike="noStrike" baseline="0">
                      <a:solidFill>
                        <a:srgbClr val="FFFFFF"/>
                      </a:solidFill>
                      <a:latin typeface="Arial"/>
                      <a:ea typeface="Arial"/>
                      <a:cs typeface="Arial"/>
                    </a:defRPr>
                  </a:pPr>
                  <a:endParaRPr lang="en-US"/>
                </a:p>
              </c:txPr>
              <c:dLblPos val="ctr"/>
              <c:showVal val="1"/>
            </c:dLbl>
            <c:dLbl>
              <c:idx val="16"/>
              <c:tx>
                <c:strRef>
                  <c:f>MFH_Scatterplot2!$R$20</c:f>
                  <c:strCache>
                    <c:ptCount val="1"/>
                    <c:pt idx="0">
                      <c:v>Austin</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17"/>
              <c:tx>
                <c:strRef>
                  <c:f>MFH_Scatterplot2!$R$21</c:f>
                  <c:strCache>
                    <c:ptCount val="1"/>
                    <c:pt idx="0">
                      <c:v>Chicago</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18"/>
              <c:tx>
                <c:strRef>
                  <c:f>MFH_Scatterplot2!$R$22</c:f>
                  <c:strCache>
                    <c:ptCount val="1"/>
                    <c:pt idx="0">
                      <c:v>Cincinnati</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19"/>
              <c:tx>
                <c:strRef>
                  <c:f>MFH_Scatterplot2!$R$23</c:f>
                  <c:strCache>
                    <c:ptCount val="1"/>
                    <c:pt idx="0">
                      <c:v>Cleveland</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20"/>
              <c:tx>
                <c:strRef>
                  <c:f>MFH_Scatterplot2!$R$24</c:f>
                  <c:strCache>
                    <c:ptCount val="1"/>
                    <c:pt idx="0">
                      <c:v>Columbus</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21"/>
              <c:tx>
                <c:strRef>
                  <c:f>MFH_Scatterplot2!$R$25</c:f>
                  <c:strCache>
                    <c:ptCount val="1"/>
                    <c:pt idx="0">
                      <c:v>Dallas</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22"/>
              <c:tx>
                <c:strRef>
                  <c:f>MFH_Scatterplot2!$R$26</c:f>
                  <c:strCache>
                    <c:ptCount val="1"/>
                    <c:pt idx="0">
                      <c:v>Detroit</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23"/>
              <c:tx>
                <c:strRef>
                  <c:f>MFH_Scatterplot2!$R$27</c:f>
                  <c:strCache>
                    <c:ptCount val="1"/>
                    <c:pt idx="0">
                      <c:v>Houston</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24"/>
              <c:tx>
                <c:strRef>
                  <c:f>MFH_Scatterplot2!$R$28</c:f>
                  <c:strCache>
                    <c:ptCount val="1"/>
                    <c:pt idx="0">
                      <c:v>Indianapolis</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25"/>
              <c:tx>
                <c:strRef>
                  <c:f>MFH_Scatterplot2!$R$29</c:f>
                  <c:strCache>
                    <c:ptCount val="1"/>
                    <c:pt idx="0">
                      <c:v>Kansas City</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26"/>
              <c:tx>
                <c:strRef>
                  <c:f>MFH_Scatterplot2!$R$30</c:f>
                  <c:strCache>
                    <c:ptCount val="1"/>
                    <c:pt idx="0">
                      <c:v>Minneapolis</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27"/>
              <c:tx>
                <c:strRef>
                  <c:f>MFH_Scatterplot2!$R$31</c:f>
                  <c:strCache>
                    <c:ptCount val="1"/>
                    <c:pt idx="0">
                      <c:v>San Antonio</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28"/>
              <c:tx>
                <c:strRef>
                  <c:f>MFH_Scatterplot2!$R$32</c:f>
                  <c:strCache>
                    <c:ptCount val="1"/>
                    <c:pt idx="0">
                      <c:v>St. Louis</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29"/>
              <c:tx>
                <c:strRef>
                  <c:f>MFH_Scatterplot2!$R$33</c:f>
                  <c:strCache>
                    <c:ptCount val="1"/>
                    <c:pt idx="0">
                      <c:v>WEST</c:v>
                    </c:pt>
                  </c:strCache>
                </c:strRef>
              </c:tx>
              <c:spPr>
                <a:noFill/>
                <a:ln w="25400">
                  <a:noFill/>
                </a:ln>
              </c:spPr>
              <c:txPr>
                <a:bodyPr/>
                <a:lstStyle/>
                <a:p>
                  <a:pPr>
                    <a:defRPr sz="1100" b="1" i="0" u="none" strike="noStrike" baseline="0">
                      <a:solidFill>
                        <a:srgbClr val="FFFFFF"/>
                      </a:solidFill>
                      <a:latin typeface="Arial"/>
                      <a:ea typeface="Arial"/>
                      <a:cs typeface="Arial"/>
                    </a:defRPr>
                  </a:pPr>
                  <a:endParaRPr lang="en-US"/>
                </a:p>
              </c:txPr>
              <c:dLblPos val="ctr"/>
              <c:showVal val="1"/>
            </c:dLbl>
            <c:dLbl>
              <c:idx val="30"/>
              <c:tx>
                <c:strRef>
                  <c:f>MFH_Scatterplot2!$R$34</c:f>
                  <c:strCache>
                    <c:ptCount val="1"/>
                    <c:pt idx="0">
                      <c:v>Albuquerque</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31"/>
              <c:tx>
                <c:strRef>
                  <c:f>MFH_Scatterplot2!$R$35</c:f>
                  <c:strCache>
                    <c:ptCount val="1"/>
                    <c:pt idx="0">
                      <c:v>Denver</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32"/>
              <c:tx>
                <c:strRef>
                  <c:f>MFH_Scatterplot2!$R$36</c:f>
                  <c:strCache>
                    <c:ptCount val="1"/>
                    <c:pt idx="0">
                      <c:v>Riverside</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33"/>
              <c:tx>
                <c:strRef>
                  <c:f>MFH_Scatterplot2!$R$37</c:f>
                  <c:strCache>
                    <c:ptCount val="1"/>
                    <c:pt idx="0">
                      <c:v>Las Vegas</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34"/>
              <c:tx>
                <c:strRef>
                  <c:f>MFH_Scatterplot2!$R$38</c:f>
                  <c:strCache>
                    <c:ptCount val="1"/>
                    <c:pt idx="0">
                      <c:v>Los Angeles</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35"/>
              <c:tx>
                <c:strRef>
                  <c:f>MFH_Scatterplot2!$R$39</c:f>
                  <c:strCache>
                    <c:ptCount val="1"/>
                    <c:pt idx="0">
                      <c:v>Orange County</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36"/>
              <c:tx>
                <c:strRef>
                  <c:f>MFH_Scatterplot2!$R$40</c:f>
                  <c:strCache>
                    <c:ptCount val="1"/>
                    <c:pt idx="0">
                      <c:v>Phoenix</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37"/>
              <c:tx>
                <c:strRef>
                  <c:f>MFH_Scatterplot2!$R$41</c:f>
                  <c:strCache>
                    <c:ptCount val="1"/>
                    <c:pt idx="0">
                      <c:v>Portland</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38"/>
              <c:tx>
                <c:rich>
                  <a:bodyPr/>
                  <a:lstStyle/>
                  <a:p>
                    <a:pPr>
                      <a:defRPr sz="1100" b="0" i="0" u="none" strike="noStrike" baseline="0">
                        <a:solidFill>
                          <a:srgbClr val="000000"/>
                        </a:solidFill>
                        <a:latin typeface="Arial"/>
                        <a:ea typeface="Arial"/>
                        <a:cs typeface="Arial"/>
                      </a:defRPr>
                    </a:pPr>
                    <a:r>
                      <a:rPr lang="en-US" sz="1400" b="1" dirty="0">
                        <a:solidFill>
                          <a:srgbClr val="FF0000"/>
                        </a:solidFill>
                      </a:rPr>
                      <a:t>Sacramento</a:t>
                    </a:r>
                  </a:p>
                </c:rich>
              </c:tx>
              <c:spPr>
                <a:noFill/>
                <a:ln w="25400">
                  <a:noFill/>
                </a:ln>
              </c:spPr>
              <c:dLblPos val="ctr"/>
              <c:showVal val="1"/>
            </c:dLbl>
            <c:dLbl>
              <c:idx val="39"/>
              <c:tx>
                <c:strRef>
                  <c:f>MFH_Scatterplot2!$R$43</c:f>
                  <c:strCache>
                    <c:ptCount val="1"/>
                    <c:pt idx="0">
                      <c:v>Salt Lake City</c:v>
                    </c:pt>
                  </c:strCache>
                </c:strRef>
              </c:tx>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ctr"/>
              <c:showVal val="1"/>
            </c:dLbl>
            <c:dLbl>
              <c:idx val="40"/>
              <c:tx>
                <c:strRef>
                  <c:f>MFH_Scatterplot2!$R$44</c:f>
                  <c:strCache>
                    <c:ptCount val="1"/>
                    <c:pt idx="0">
                      <c:v>San Diego</c:v>
                    </c:pt>
                  </c:strCache>
                </c:strRef>
              </c:tx>
              <c:spPr/>
              <c:txPr>
                <a:bodyPr/>
                <a:lstStyle/>
                <a:p>
                  <a:pPr>
                    <a:defRPr b="0">
                      <a:solidFill>
                        <a:srgbClr val="000000"/>
                      </a:solidFill>
                    </a:defRPr>
                  </a:pPr>
                  <a:endParaRPr lang="en-US"/>
                </a:p>
              </c:txPr>
              <c:dLblPos val="ctr"/>
              <c:showVal val="1"/>
            </c:dLbl>
            <c:dLbl>
              <c:idx val="41"/>
              <c:tx>
                <c:strRef>
                  <c:f>MFH_Scatterplot2!$R$45</c:f>
                  <c:strCache>
                    <c:ptCount val="1"/>
                    <c:pt idx="0">
                      <c:v>San Francisco</c:v>
                    </c:pt>
                  </c:strCache>
                </c:strRef>
              </c:tx>
              <c:spPr/>
              <c:txPr>
                <a:bodyPr/>
                <a:lstStyle/>
                <a:p>
                  <a:pPr>
                    <a:defRPr b="0">
                      <a:solidFill>
                        <a:srgbClr val="000000"/>
                      </a:solidFill>
                    </a:defRPr>
                  </a:pPr>
                  <a:endParaRPr lang="en-US"/>
                </a:p>
              </c:txPr>
              <c:dLblPos val="ctr"/>
              <c:showVal val="1"/>
            </c:dLbl>
            <c:dLbl>
              <c:idx val="42"/>
              <c:tx>
                <c:strRef>
                  <c:f>MFH_Scatterplot2!$R$46</c:f>
                  <c:strCache>
                    <c:ptCount val="1"/>
                    <c:pt idx="0">
                      <c:v>Seattle</c:v>
                    </c:pt>
                  </c:strCache>
                </c:strRef>
              </c:tx>
              <c:spPr/>
              <c:txPr>
                <a:bodyPr/>
                <a:lstStyle/>
                <a:p>
                  <a:pPr>
                    <a:defRPr b="0">
                      <a:solidFill>
                        <a:srgbClr val="000000"/>
                      </a:solidFill>
                    </a:defRPr>
                  </a:pPr>
                  <a:endParaRPr lang="en-US"/>
                </a:p>
              </c:txPr>
              <c:dLblPos val="ctr"/>
              <c:showVal val="1"/>
            </c:dLbl>
            <c:dLbl>
              <c:idx val="43"/>
              <c:tx>
                <c:strRef>
                  <c:f>MFH_Scatterplot2!$R$47</c:f>
                  <c:strCache>
                    <c:ptCount val="1"/>
                    <c:pt idx="0">
                      <c:v>Total</c:v>
                    </c:pt>
                  </c:strCache>
                </c:strRef>
              </c:tx>
              <c:spPr/>
              <c:txPr>
                <a:bodyPr/>
                <a:lstStyle/>
                <a:p>
                  <a:pPr>
                    <a:defRPr b="1">
                      <a:solidFill>
                        <a:srgbClr val="000000"/>
                      </a:solidFill>
                    </a:defRPr>
                  </a:pPr>
                  <a:endParaRPr lang="en-US"/>
                </a:p>
              </c:txPr>
              <c:dLblPos val="ctr"/>
              <c:showVal val="1"/>
            </c:dLbl>
            <c:delete val="1"/>
          </c:dLbls>
          <c:xVal>
            <c:numRef>
              <c:f>MFH_Scatterplot2!$S$4:$S$47</c:f>
              <c:numCache>
                <c:formatCode>0.0</c:formatCode>
                <c:ptCount val="44"/>
                <c:pt idx="0">
                  <c:v>5.5</c:v>
                </c:pt>
                <c:pt idx="1">
                  <c:v>4.524999999999987</c:v>
                </c:pt>
                <c:pt idx="2">
                  <c:v>4.375</c:v>
                </c:pt>
                <c:pt idx="3">
                  <c:v>5.25</c:v>
                </c:pt>
                <c:pt idx="4">
                  <c:v>5.5</c:v>
                </c:pt>
                <c:pt idx="5">
                  <c:v>6.1249999999999831</c:v>
                </c:pt>
                <c:pt idx="6">
                  <c:v>4.6249999999999831</c:v>
                </c:pt>
                <c:pt idx="7">
                  <c:v>5.875</c:v>
                </c:pt>
                <c:pt idx="8">
                  <c:v>4</c:v>
                </c:pt>
                <c:pt idx="9">
                  <c:v>5.6249999999999831</c:v>
                </c:pt>
                <c:pt idx="10">
                  <c:v>5.1249999999999831</c:v>
                </c:pt>
                <c:pt idx="11">
                  <c:v>7.024999999999987</c:v>
                </c:pt>
                <c:pt idx="12">
                  <c:v>5</c:v>
                </c:pt>
                <c:pt idx="13">
                  <c:v>5.6249999999999831</c:v>
                </c:pt>
                <c:pt idx="14">
                  <c:v>4.524999999999987</c:v>
                </c:pt>
                <c:pt idx="16">
                  <c:v>5.25</c:v>
                </c:pt>
                <c:pt idx="17">
                  <c:v>4.875</c:v>
                </c:pt>
                <c:pt idx="18">
                  <c:v>6.75</c:v>
                </c:pt>
                <c:pt idx="19">
                  <c:v>7.6499999999999995</c:v>
                </c:pt>
                <c:pt idx="20">
                  <c:v>6.5</c:v>
                </c:pt>
                <c:pt idx="21">
                  <c:v>5.25</c:v>
                </c:pt>
                <c:pt idx="22">
                  <c:v>7.25</c:v>
                </c:pt>
                <c:pt idx="23">
                  <c:v>5.5</c:v>
                </c:pt>
                <c:pt idx="24">
                  <c:v>6.25</c:v>
                </c:pt>
                <c:pt idx="25">
                  <c:v>6</c:v>
                </c:pt>
                <c:pt idx="26">
                  <c:v>5.25</c:v>
                </c:pt>
                <c:pt idx="27">
                  <c:v>5.6249999999999831</c:v>
                </c:pt>
                <c:pt idx="28">
                  <c:v>6</c:v>
                </c:pt>
                <c:pt idx="30">
                  <c:v>5.875</c:v>
                </c:pt>
                <c:pt idx="33">
                  <c:v>6</c:v>
                </c:pt>
                <c:pt idx="34">
                  <c:v>4.05</c:v>
                </c:pt>
                <c:pt idx="35">
                  <c:v>4.5</c:v>
                </c:pt>
                <c:pt idx="36">
                  <c:v>5</c:v>
                </c:pt>
                <c:pt idx="37">
                  <c:v>4.75</c:v>
                </c:pt>
                <c:pt idx="38">
                  <c:v>5.5</c:v>
                </c:pt>
                <c:pt idx="39">
                  <c:v>6.1249999999999831</c:v>
                </c:pt>
                <c:pt idx="40">
                  <c:v>4.5</c:v>
                </c:pt>
                <c:pt idx="41">
                  <c:v>4.25</c:v>
                </c:pt>
                <c:pt idx="42">
                  <c:v>4.25</c:v>
                </c:pt>
                <c:pt idx="43">
                  <c:v>4.7649961756255781</c:v>
                </c:pt>
              </c:numCache>
            </c:numRef>
          </c:xVal>
          <c:yVal>
            <c:numRef>
              <c:f>MFH_Scatterplot2!$T$4:$T$47</c:f>
              <c:numCache>
                <c:formatCode>0.0</c:formatCode>
                <c:ptCount val="44"/>
                <c:pt idx="0">
                  <c:v>4.5</c:v>
                </c:pt>
                <c:pt idx="1">
                  <c:v>3</c:v>
                </c:pt>
                <c:pt idx="2">
                  <c:v>4.3</c:v>
                </c:pt>
                <c:pt idx="3">
                  <c:v>3.7</c:v>
                </c:pt>
                <c:pt idx="4">
                  <c:v>3.2</c:v>
                </c:pt>
                <c:pt idx="5">
                  <c:v>1.7</c:v>
                </c:pt>
                <c:pt idx="6">
                  <c:v>3.5</c:v>
                </c:pt>
                <c:pt idx="7">
                  <c:v>2.9</c:v>
                </c:pt>
                <c:pt idx="8">
                  <c:v>3.1</c:v>
                </c:pt>
                <c:pt idx="9">
                  <c:v>4.9000000000000004</c:v>
                </c:pt>
                <c:pt idx="10">
                  <c:v>3.5</c:v>
                </c:pt>
                <c:pt idx="11">
                  <c:v>2.5</c:v>
                </c:pt>
                <c:pt idx="12">
                  <c:v>4</c:v>
                </c:pt>
                <c:pt idx="13">
                  <c:v>3.3</c:v>
                </c:pt>
                <c:pt idx="14">
                  <c:v>3.5</c:v>
                </c:pt>
                <c:pt idx="16">
                  <c:v>5.4</c:v>
                </c:pt>
                <c:pt idx="17">
                  <c:v>2.7</c:v>
                </c:pt>
                <c:pt idx="18">
                  <c:v>2.7</c:v>
                </c:pt>
                <c:pt idx="19">
                  <c:v>2.6</c:v>
                </c:pt>
                <c:pt idx="20">
                  <c:v>1.9000000000000001</c:v>
                </c:pt>
                <c:pt idx="21">
                  <c:v>4.0999999999999996</c:v>
                </c:pt>
                <c:pt idx="22">
                  <c:v>3</c:v>
                </c:pt>
                <c:pt idx="23">
                  <c:v>4</c:v>
                </c:pt>
                <c:pt idx="24">
                  <c:v>1.9000000000000001</c:v>
                </c:pt>
                <c:pt idx="25">
                  <c:v>3.1</c:v>
                </c:pt>
                <c:pt idx="26">
                  <c:v>4.0999999999999996</c:v>
                </c:pt>
                <c:pt idx="27">
                  <c:v>4.3</c:v>
                </c:pt>
                <c:pt idx="28">
                  <c:v>2.7</c:v>
                </c:pt>
                <c:pt idx="30">
                  <c:v>2.4</c:v>
                </c:pt>
                <c:pt idx="31">
                  <c:v>4.4000000000000004</c:v>
                </c:pt>
                <c:pt idx="32">
                  <c:v>2.7</c:v>
                </c:pt>
                <c:pt idx="33">
                  <c:v>4.8</c:v>
                </c:pt>
                <c:pt idx="34">
                  <c:v>4.5999999999999996</c:v>
                </c:pt>
                <c:pt idx="35">
                  <c:v>2.2000000000000002</c:v>
                </c:pt>
                <c:pt idx="36">
                  <c:v>5.3</c:v>
                </c:pt>
                <c:pt idx="37">
                  <c:v>3.3</c:v>
                </c:pt>
                <c:pt idx="38">
                  <c:v>3.4</c:v>
                </c:pt>
                <c:pt idx="39">
                  <c:v>4.2</c:v>
                </c:pt>
                <c:pt idx="40">
                  <c:v>3.7</c:v>
                </c:pt>
                <c:pt idx="41">
                  <c:v>6.1</c:v>
                </c:pt>
                <c:pt idx="42">
                  <c:v>3</c:v>
                </c:pt>
                <c:pt idx="43">
                  <c:v>3.6281256876191494</c:v>
                </c:pt>
              </c:numCache>
            </c:numRef>
          </c:yVal>
        </c:ser>
        <c:ser>
          <c:idx val="1"/>
          <c:order val="1"/>
          <c:spPr>
            <a:ln w="12700">
              <a:solidFill>
                <a:srgbClr val="FF0000"/>
              </a:solidFill>
              <a:prstDash val="solid"/>
            </a:ln>
          </c:spPr>
          <c:marker>
            <c:symbol val="none"/>
          </c:marker>
          <c:xVal>
            <c:numRef>
              <c:f>MFH_Scatterplot2!$S$4:$S$47</c:f>
              <c:numCache>
                <c:formatCode>0.0</c:formatCode>
                <c:ptCount val="44"/>
                <c:pt idx="0">
                  <c:v>5.5</c:v>
                </c:pt>
                <c:pt idx="1">
                  <c:v>4.524999999999987</c:v>
                </c:pt>
                <c:pt idx="2">
                  <c:v>4.375</c:v>
                </c:pt>
                <c:pt idx="3">
                  <c:v>5.25</c:v>
                </c:pt>
                <c:pt idx="4">
                  <c:v>5.5</c:v>
                </c:pt>
                <c:pt idx="5">
                  <c:v>6.1249999999999831</c:v>
                </c:pt>
                <c:pt idx="6">
                  <c:v>4.6249999999999831</c:v>
                </c:pt>
                <c:pt idx="7">
                  <c:v>5.875</c:v>
                </c:pt>
                <c:pt idx="8">
                  <c:v>4</c:v>
                </c:pt>
                <c:pt idx="9">
                  <c:v>5.6249999999999831</c:v>
                </c:pt>
                <c:pt idx="10">
                  <c:v>5.1249999999999831</c:v>
                </c:pt>
                <c:pt idx="11">
                  <c:v>7.024999999999987</c:v>
                </c:pt>
                <c:pt idx="12">
                  <c:v>5</c:v>
                </c:pt>
                <c:pt idx="13">
                  <c:v>5.6249999999999831</c:v>
                </c:pt>
                <c:pt idx="14">
                  <c:v>4.524999999999987</c:v>
                </c:pt>
                <c:pt idx="16">
                  <c:v>5.25</c:v>
                </c:pt>
                <c:pt idx="17">
                  <c:v>4.875</c:v>
                </c:pt>
                <c:pt idx="18">
                  <c:v>6.75</c:v>
                </c:pt>
                <c:pt idx="19">
                  <c:v>7.6499999999999995</c:v>
                </c:pt>
                <c:pt idx="20">
                  <c:v>6.5</c:v>
                </c:pt>
                <c:pt idx="21">
                  <c:v>5.25</c:v>
                </c:pt>
                <c:pt idx="22">
                  <c:v>7.25</c:v>
                </c:pt>
                <c:pt idx="23">
                  <c:v>5.5</c:v>
                </c:pt>
                <c:pt idx="24">
                  <c:v>6.25</c:v>
                </c:pt>
                <c:pt idx="25">
                  <c:v>6</c:v>
                </c:pt>
                <c:pt idx="26">
                  <c:v>5.25</c:v>
                </c:pt>
                <c:pt idx="27">
                  <c:v>5.6249999999999831</c:v>
                </c:pt>
                <c:pt idx="28">
                  <c:v>6</c:v>
                </c:pt>
                <c:pt idx="30">
                  <c:v>5.875</c:v>
                </c:pt>
                <c:pt idx="33">
                  <c:v>6</c:v>
                </c:pt>
                <c:pt idx="34">
                  <c:v>4.05</c:v>
                </c:pt>
                <c:pt idx="35">
                  <c:v>4.5</c:v>
                </c:pt>
                <c:pt idx="36">
                  <c:v>5</c:v>
                </c:pt>
                <c:pt idx="37">
                  <c:v>4.75</c:v>
                </c:pt>
                <c:pt idx="38">
                  <c:v>5.5</c:v>
                </c:pt>
                <c:pt idx="39">
                  <c:v>6.1249999999999831</c:v>
                </c:pt>
                <c:pt idx="40">
                  <c:v>4.5</c:v>
                </c:pt>
                <c:pt idx="41">
                  <c:v>4.25</c:v>
                </c:pt>
                <c:pt idx="42">
                  <c:v>4.25</c:v>
                </c:pt>
                <c:pt idx="43">
                  <c:v>4.7649961756255781</c:v>
                </c:pt>
              </c:numCache>
            </c:numRef>
          </c:xVal>
          <c:yVal>
            <c:numRef>
              <c:f>MFH_Scatterplot2!$U$4:$U$47</c:f>
              <c:numCache>
                <c:formatCode>0.0</c:formatCode>
                <c:ptCount val="44"/>
                <c:pt idx="0">
                  <c:v>3.6281256876191494</c:v>
                </c:pt>
                <c:pt idx="1">
                  <c:v>3.6281256876191494</c:v>
                </c:pt>
                <c:pt idx="2">
                  <c:v>3.6281256876191494</c:v>
                </c:pt>
                <c:pt idx="3">
                  <c:v>3.6281256876191494</c:v>
                </c:pt>
                <c:pt idx="4">
                  <c:v>3.6281256876191494</c:v>
                </c:pt>
                <c:pt idx="5">
                  <c:v>3.6281256876191494</c:v>
                </c:pt>
                <c:pt idx="6">
                  <c:v>3.6281256876191494</c:v>
                </c:pt>
                <c:pt idx="7">
                  <c:v>3.6281256876191494</c:v>
                </c:pt>
                <c:pt idx="8">
                  <c:v>3.6281256876191494</c:v>
                </c:pt>
                <c:pt idx="9">
                  <c:v>3.6281256876191494</c:v>
                </c:pt>
                <c:pt idx="10">
                  <c:v>3.6281256876191494</c:v>
                </c:pt>
                <c:pt idx="11">
                  <c:v>3.6281256876191494</c:v>
                </c:pt>
                <c:pt idx="12">
                  <c:v>3.6281256876191494</c:v>
                </c:pt>
                <c:pt idx="13">
                  <c:v>3.6281256876191494</c:v>
                </c:pt>
                <c:pt idx="14">
                  <c:v>3.6281256876191494</c:v>
                </c:pt>
                <c:pt idx="15">
                  <c:v>3.6281256876191494</c:v>
                </c:pt>
                <c:pt idx="16">
                  <c:v>3.6281256876191494</c:v>
                </c:pt>
                <c:pt idx="17">
                  <c:v>3.6281256876191494</c:v>
                </c:pt>
                <c:pt idx="18">
                  <c:v>3.6281256876191494</c:v>
                </c:pt>
                <c:pt idx="19">
                  <c:v>3.6281256876191494</c:v>
                </c:pt>
                <c:pt idx="20">
                  <c:v>3.6281256876191494</c:v>
                </c:pt>
                <c:pt idx="21">
                  <c:v>3.6281256876191494</c:v>
                </c:pt>
                <c:pt idx="22">
                  <c:v>3.6281256876191494</c:v>
                </c:pt>
                <c:pt idx="23">
                  <c:v>3.6281256876191494</c:v>
                </c:pt>
                <c:pt idx="24">
                  <c:v>3.6281256876191494</c:v>
                </c:pt>
                <c:pt idx="25">
                  <c:v>3.6281256876191494</c:v>
                </c:pt>
                <c:pt idx="26">
                  <c:v>3.6281256876191494</c:v>
                </c:pt>
                <c:pt idx="27">
                  <c:v>3.6281256876191494</c:v>
                </c:pt>
                <c:pt idx="28">
                  <c:v>3.6281256876191494</c:v>
                </c:pt>
                <c:pt idx="29">
                  <c:v>3.6281256876191494</c:v>
                </c:pt>
                <c:pt idx="30">
                  <c:v>3.6281256876191494</c:v>
                </c:pt>
                <c:pt idx="31">
                  <c:v>3.6281256876191494</c:v>
                </c:pt>
                <c:pt idx="32">
                  <c:v>3.6281256876191494</c:v>
                </c:pt>
                <c:pt idx="33">
                  <c:v>3.6281256876191494</c:v>
                </c:pt>
                <c:pt idx="34">
                  <c:v>3.6281256876191494</c:v>
                </c:pt>
                <c:pt idx="35">
                  <c:v>3.6281256876191494</c:v>
                </c:pt>
                <c:pt idx="36">
                  <c:v>3.6281256876191494</c:v>
                </c:pt>
                <c:pt idx="37">
                  <c:v>3.6281256876191494</c:v>
                </c:pt>
                <c:pt idx="38">
                  <c:v>3.6281256876191494</c:v>
                </c:pt>
                <c:pt idx="39">
                  <c:v>3.6281256876191494</c:v>
                </c:pt>
                <c:pt idx="40">
                  <c:v>3.6281256876191494</c:v>
                </c:pt>
                <c:pt idx="41">
                  <c:v>3.6281256876191494</c:v>
                </c:pt>
                <c:pt idx="42">
                  <c:v>3.6281256876191494</c:v>
                </c:pt>
                <c:pt idx="43">
                  <c:v>3.6281256876191494</c:v>
                </c:pt>
              </c:numCache>
            </c:numRef>
          </c:yVal>
        </c:ser>
        <c:axId val="83360000"/>
        <c:axId val="88760704"/>
      </c:scatterChart>
      <c:valAx>
        <c:axId val="83360000"/>
        <c:scaling>
          <c:orientation val="minMax"/>
          <c:min val="3.5"/>
        </c:scaling>
        <c:axPos val="b"/>
        <c:title>
          <c:tx>
            <c:strRef>
              <c:f>MFH_Scatterplot2!$S$3</c:f>
              <c:strCache>
                <c:ptCount val="1"/>
              </c:strCache>
            </c:strRef>
          </c:tx>
          <c:layout>
            <c:manualLayout>
              <c:xMode val="edge"/>
              <c:yMode val="edge"/>
              <c:x val="0.36847743872271582"/>
              <c:y val="0.94725156431469471"/>
            </c:manualLayout>
          </c:layout>
          <c:spPr>
            <a:noFill/>
            <a:ln w="25400">
              <a:noFill/>
            </a:ln>
          </c:spPr>
          <c:txPr>
            <a:bodyPr/>
            <a:lstStyle/>
            <a:p>
              <a:pPr>
                <a:defRPr sz="1000" b="1" i="0" u="none" strike="noStrike" baseline="0">
                  <a:solidFill>
                    <a:srgbClr val="000000"/>
                  </a:solidFill>
                  <a:latin typeface="Arial"/>
                  <a:ea typeface="Arial"/>
                  <a:cs typeface="Arial"/>
                </a:defRPr>
              </a:pPr>
              <a:endParaRPr lang="en-US"/>
            </a:p>
          </c:txPr>
        </c:title>
        <c:numFmt formatCode="0.0" sourceLinked="0"/>
        <c:tickLblPos val="low"/>
        <c:spPr>
          <a:ln w="3175">
            <a:solidFill>
              <a:srgbClr val="80808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88760704"/>
        <c:crosses val="autoZero"/>
        <c:crossBetween val="midCat"/>
      </c:valAx>
      <c:valAx>
        <c:axId val="88760704"/>
        <c:scaling>
          <c:orientation val="minMax"/>
        </c:scaling>
        <c:axPos val="l"/>
        <c:majorGridlines>
          <c:spPr>
            <a:ln w="3175">
              <a:solidFill>
                <a:srgbClr val="808080"/>
              </a:solidFill>
              <a:prstDash val="solid"/>
            </a:ln>
          </c:spPr>
        </c:majorGridlines>
        <c:numFmt formatCode="0" sourceLinked="0"/>
        <c:tickLblPos val="nextTo"/>
        <c:spPr>
          <a:ln w="3175">
            <a:solidFill>
              <a:srgbClr val="808080"/>
            </a:solidFill>
            <a:prstDash val="solid"/>
          </a:ln>
        </c:spPr>
        <c:txPr>
          <a:bodyPr/>
          <a:lstStyle/>
          <a:p>
            <a:pPr>
              <a:defRPr sz="1000"/>
            </a:pPr>
            <a:endParaRPr lang="en-US"/>
          </a:p>
        </c:txPr>
        <c:crossAx val="83360000"/>
        <c:crosses val="autoZero"/>
        <c:crossBetween val="midCat"/>
      </c:valAx>
    </c:plotArea>
    <c:plotVisOnly val="1"/>
    <c:dispBlanksAs val="gap"/>
  </c:chart>
  <c:spPr>
    <a:solidFill>
      <a:srgbClr val="FFFFFF"/>
    </a:solidFill>
    <a:ln w="9525">
      <a:noFill/>
    </a:ln>
  </c:spPr>
  <c:txPr>
    <a:bodyPr/>
    <a:lstStyle/>
    <a:p>
      <a:pPr>
        <a:defRPr>
          <a:latin typeface="Arial" pitchFamily="34" charset="0"/>
          <a:cs typeface="Arial" pitchFamily="34" charset="0"/>
        </a:defRPr>
      </a:pPr>
      <a:endParaRPr lang="en-US"/>
    </a:p>
  </c:txPr>
  <c:externalData r:id="rId2"/>
  <c:userShapes r:id="rId3"/>
</c:chartSpace>
</file>

<file path=ppt/charts/chart1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6.0003723865069164E-2"/>
          <c:y val="0.10194004824959296"/>
          <c:w val="0.88781310564669258"/>
          <c:h val="0.73666490132480433"/>
        </c:manualLayout>
      </c:layout>
      <c:barChart>
        <c:barDir val="col"/>
        <c:grouping val="stacked"/>
        <c:ser>
          <c:idx val="1"/>
          <c:order val="0"/>
          <c:tx>
            <c:strRef>
              <c:f>MFH_NOI.Growth!$N$2</c:f>
              <c:strCache>
                <c:ptCount val="1"/>
                <c:pt idx="0">
                  <c:v>Cap Rate Contribution</c:v>
                </c:pt>
              </c:strCache>
            </c:strRef>
          </c:tx>
          <c:spPr>
            <a:solidFill>
              <a:srgbClr val="006A4D"/>
            </a:solidFill>
            <a:ln>
              <a:noFill/>
            </a:ln>
          </c:spPr>
          <c:cat>
            <c:numRef>
              <c:f>MFH_NOI.Growth!$L$4:$L$26</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MFH_NOI.Growth!$N$4:$N$26</c:f>
              <c:numCache>
                <c:formatCode>0.00</c:formatCode>
                <c:ptCount val="23"/>
                <c:pt idx="0">
                  <c:v>-1.35</c:v>
                </c:pt>
                <c:pt idx="1">
                  <c:v>-2.54</c:v>
                </c:pt>
                <c:pt idx="2">
                  <c:v>3.3299999999999987</c:v>
                </c:pt>
                <c:pt idx="3">
                  <c:v>3.44</c:v>
                </c:pt>
                <c:pt idx="4">
                  <c:v>0.82000000000000062</c:v>
                </c:pt>
                <c:pt idx="5">
                  <c:v>4.95</c:v>
                </c:pt>
                <c:pt idx="6">
                  <c:v>-0.86000000000000065</c:v>
                </c:pt>
                <c:pt idx="7">
                  <c:v>2.23</c:v>
                </c:pt>
                <c:pt idx="8">
                  <c:v>12.68</c:v>
                </c:pt>
                <c:pt idx="9">
                  <c:v>12.57</c:v>
                </c:pt>
                <c:pt idx="10">
                  <c:v>5.6499999999999995</c:v>
                </c:pt>
                <c:pt idx="11">
                  <c:v>9.49</c:v>
                </c:pt>
                <c:pt idx="12">
                  <c:v>3.64</c:v>
                </c:pt>
                <c:pt idx="13">
                  <c:v>11.55</c:v>
                </c:pt>
                <c:pt idx="14">
                  <c:v>0.44</c:v>
                </c:pt>
                <c:pt idx="15">
                  <c:v>-20.69</c:v>
                </c:pt>
                <c:pt idx="16">
                  <c:v>-1.42</c:v>
                </c:pt>
                <c:pt idx="17">
                  <c:v>7.68</c:v>
                </c:pt>
                <c:pt idx="18">
                  <c:v>2.3099999999999987</c:v>
                </c:pt>
                <c:pt idx="19">
                  <c:v>-0.78</c:v>
                </c:pt>
                <c:pt idx="20">
                  <c:v>-1.1499999999999966</c:v>
                </c:pt>
                <c:pt idx="21">
                  <c:v>-3.9299999999999997</c:v>
                </c:pt>
                <c:pt idx="22">
                  <c:v>-4.3099999999999996</c:v>
                </c:pt>
              </c:numCache>
            </c:numRef>
          </c:val>
        </c:ser>
        <c:ser>
          <c:idx val="0"/>
          <c:order val="1"/>
          <c:tx>
            <c:strRef>
              <c:f>MFH_NOI.Growth!$O$2</c:f>
              <c:strCache>
                <c:ptCount val="1"/>
                <c:pt idx="0">
                  <c:v>NOI Growth</c:v>
                </c:pt>
              </c:strCache>
            </c:strRef>
          </c:tx>
          <c:spPr>
            <a:solidFill>
              <a:schemeClr val="bg1">
                <a:lumMod val="65000"/>
              </a:schemeClr>
            </a:solidFill>
            <a:ln>
              <a:noFill/>
            </a:ln>
          </c:spPr>
          <c:cat>
            <c:numRef>
              <c:f>MFH_NOI.Growth!$L$4:$L$26</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MFH_NOI.Growth!$O$4:$O$26</c:f>
              <c:numCache>
                <c:formatCode>0.00</c:formatCode>
                <c:ptCount val="23"/>
                <c:pt idx="0">
                  <c:v>3.24</c:v>
                </c:pt>
                <c:pt idx="1">
                  <c:v>2.5299999999999998</c:v>
                </c:pt>
                <c:pt idx="2">
                  <c:v>3.4499999999999997</c:v>
                </c:pt>
                <c:pt idx="3">
                  <c:v>4.1599999999999975</c:v>
                </c:pt>
                <c:pt idx="4">
                  <c:v>4.4700000000000024</c:v>
                </c:pt>
                <c:pt idx="5">
                  <c:v>4.1399999999999997</c:v>
                </c:pt>
                <c:pt idx="6">
                  <c:v>4.8</c:v>
                </c:pt>
                <c:pt idx="7">
                  <c:v>6.01</c:v>
                </c:pt>
                <c:pt idx="8">
                  <c:v>0.81</c:v>
                </c:pt>
                <c:pt idx="9">
                  <c:v>-1.27</c:v>
                </c:pt>
                <c:pt idx="10">
                  <c:v>0.86000000000000065</c:v>
                </c:pt>
                <c:pt idx="11">
                  <c:v>3.4299999999999997</c:v>
                </c:pt>
                <c:pt idx="12">
                  <c:v>4.95</c:v>
                </c:pt>
                <c:pt idx="13">
                  <c:v>3.79</c:v>
                </c:pt>
                <c:pt idx="14">
                  <c:v>1.49</c:v>
                </c:pt>
                <c:pt idx="15">
                  <c:v>-1.9600000000000031</c:v>
                </c:pt>
                <c:pt idx="16">
                  <c:v>-2.48</c:v>
                </c:pt>
                <c:pt idx="17">
                  <c:v>3.13</c:v>
                </c:pt>
                <c:pt idx="18">
                  <c:v>5.31</c:v>
                </c:pt>
                <c:pt idx="19">
                  <c:v>3.48</c:v>
                </c:pt>
                <c:pt idx="20">
                  <c:v>3.7800000000000002</c:v>
                </c:pt>
                <c:pt idx="21">
                  <c:v>4.0199999999999996</c:v>
                </c:pt>
                <c:pt idx="22">
                  <c:v>3.24</c:v>
                </c:pt>
              </c:numCache>
            </c:numRef>
          </c:val>
        </c:ser>
        <c:overlap val="100"/>
        <c:axId val="88771968"/>
        <c:axId val="88794240"/>
      </c:barChart>
      <c:lineChart>
        <c:grouping val="standard"/>
        <c:ser>
          <c:idx val="2"/>
          <c:order val="2"/>
          <c:tx>
            <c:strRef>
              <c:f>MFH_NOI.Growth!$M$2</c:f>
              <c:strCache>
                <c:ptCount val="1"/>
                <c:pt idx="0">
                  <c:v>Appreciation</c:v>
                </c:pt>
              </c:strCache>
            </c:strRef>
          </c:tx>
          <c:spPr>
            <a:ln w="38100">
              <a:solidFill>
                <a:srgbClr val="000000"/>
              </a:solidFill>
            </a:ln>
          </c:spPr>
          <c:marker>
            <c:symbol val="none"/>
          </c:marker>
          <c:cat>
            <c:numRef>
              <c:f>MFH_NOI.Growth!$L$4:$L$26</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MFH_NOI.Growth!$M$4:$M$26</c:f>
              <c:numCache>
                <c:formatCode>0.00</c:formatCode>
                <c:ptCount val="23"/>
                <c:pt idx="0">
                  <c:v>1.83</c:v>
                </c:pt>
                <c:pt idx="1">
                  <c:v>-2.0000000000000011E-2</c:v>
                </c:pt>
                <c:pt idx="2">
                  <c:v>6.91</c:v>
                </c:pt>
                <c:pt idx="3">
                  <c:v>7.83</c:v>
                </c:pt>
                <c:pt idx="4">
                  <c:v>5.31</c:v>
                </c:pt>
                <c:pt idx="5">
                  <c:v>9.4</c:v>
                </c:pt>
                <c:pt idx="6">
                  <c:v>3.98</c:v>
                </c:pt>
                <c:pt idx="7">
                  <c:v>8.34</c:v>
                </c:pt>
                <c:pt idx="8">
                  <c:v>14.41</c:v>
                </c:pt>
                <c:pt idx="9">
                  <c:v>12.05</c:v>
                </c:pt>
                <c:pt idx="10">
                  <c:v>6.73</c:v>
                </c:pt>
                <c:pt idx="11">
                  <c:v>13.81</c:v>
                </c:pt>
                <c:pt idx="12">
                  <c:v>8.7000000000000011</c:v>
                </c:pt>
                <c:pt idx="13">
                  <c:v>16.64</c:v>
                </c:pt>
                <c:pt idx="14">
                  <c:v>1.9400000000000031</c:v>
                </c:pt>
                <c:pt idx="15">
                  <c:v>-20.43</c:v>
                </c:pt>
                <c:pt idx="16">
                  <c:v>-3.84</c:v>
                </c:pt>
                <c:pt idx="17">
                  <c:v>11.370000000000006</c:v>
                </c:pt>
                <c:pt idx="18">
                  <c:v>7.87</c:v>
                </c:pt>
                <c:pt idx="19">
                  <c:v>2.64</c:v>
                </c:pt>
                <c:pt idx="20">
                  <c:v>2.5499999999999998</c:v>
                </c:pt>
                <c:pt idx="21">
                  <c:v>3.0000000000000002E-2</c:v>
                </c:pt>
                <c:pt idx="22">
                  <c:v>-1.1599999999999966</c:v>
                </c:pt>
              </c:numCache>
            </c:numRef>
          </c:val>
        </c:ser>
        <c:marker val="1"/>
        <c:axId val="88771968"/>
        <c:axId val="88794240"/>
      </c:lineChart>
      <c:catAx>
        <c:axId val="88771968"/>
        <c:scaling>
          <c:orientation val="minMax"/>
        </c:scaling>
        <c:axPos val="b"/>
        <c:numFmt formatCode="0" sourceLinked="0"/>
        <c:tickLblPos val="low"/>
        <c:txPr>
          <a:bodyPr rot="-5400000" vert="horz"/>
          <a:lstStyle/>
          <a:p>
            <a:pPr>
              <a:defRPr/>
            </a:pPr>
            <a:endParaRPr lang="en-US"/>
          </a:p>
        </c:txPr>
        <c:crossAx val="88794240"/>
        <c:crosses val="autoZero"/>
        <c:auto val="1"/>
        <c:lblAlgn val="ctr"/>
        <c:lblOffset val="100"/>
      </c:catAx>
      <c:valAx>
        <c:axId val="88794240"/>
        <c:scaling>
          <c:orientation val="minMax"/>
        </c:scaling>
        <c:axPos val="l"/>
        <c:majorGridlines/>
        <c:numFmt formatCode="General" sourceLinked="0"/>
        <c:tickLblPos val="nextTo"/>
        <c:crossAx val="88771968"/>
        <c:crosses val="autoZero"/>
        <c:crossBetween val="between"/>
      </c:valAx>
    </c:plotArea>
    <c:legend>
      <c:legendPos val="b"/>
      <c:layout>
        <c:manualLayout>
          <c:xMode val="edge"/>
          <c:yMode val="edge"/>
          <c:x val="0.21298018825171541"/>
          <c:y val="0.9464215227072702"/>
          <c:w val="0.67450586656436706"/>
          <c:h val="5.3578436314944543E-2"/>
        </c:manualLayout>
      </c:layout>
    </c:legend>
    <c:plotVisOnly val="1"/>
    <c:dispBlanksAs val="gap"/>
  </c:chart>
  <c:spPr>
    <a:ln>
      <a:noFill/>
    </a:ln>
  </c:spPr>
  <c:txPr>
    <a:bodyPr/>
    <a:lstStyle/>
    <a:p>
      <a:pPr>
        <a:defRPr>
          <a:latin typeface="Arial" pitchFamily="34" charset="0"/>
          <a:cs typeface="Arial" pitchFamily="34" charset="0"/>
        </a:defRPr>
      </a:pPr>
      <a:endParaRPr lang="en-US"/>
    </a:p>
  </c:txPr>
  <c:externalData r:id="rId2"/>
  <c:userShapes r:id="rId3"/>
</c:chartSpace>
</file>

<file path=ppt/charts/chart1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6.0003723865069164E-2"/>
          <c:y val="0.10194004824959296"/>
          <c:w val="0.88781310564669258"/>
          <c:h val="0.73666490132480389"/>
        </c:manualLayout>
      </c:layout>
      <c:barChart>
        <c:barDir val="col"/>
        <c:grouping val="clustered"/>
        <c:ser>
          <c:idx val="1"/>
          <c:order val="0"/>
          <c:tx>
            <c:strRef>
              <c:f>'MFH_Supply&amp;Demand'!$C$2</c:f>
              <c:strCache>
                <c:ptCount val="1"/>
                <c:pt idx="0">
                  <c:v>Completions</c:v>
                </c:pt>
              </c:strCache>
            </c:strRef>
          </c:tx>
          <c:cat>
            <c:numRef>
              <c:f>'MFH_Supply&amp;Demand'!$B$4:$B$38</c:f>
              <c:numCache>
                <c:formatCode>General</c:formatCode>
                <c:ptCount val="35"/>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numCache>
            </c:numRef>
          </c:cat>
          <c:val>
            <c:numRef>
              <c:f>'MFH_Supply&amp;Demand'!$C$4:$C$38</c:f>
              <c:numCache>
                <c:formatCode>#,##0</c:formatCode>
                <c:ptCount val="35"/>
                <c:pt idx="0">
                  <c:v>311714</c:v>
                </c:pt>
                <c:pt idx="1">
                  <c:v>237586</c:v>
                </c:pt>
                <c:pt idx="2">
                  <c:v>217076</c:v>
                </c:pt>
                <c:pt idx="3">
                  <c:v>183132</c:v>
                </c:pt>
                <c:pt idx="4">
                  <c:v>94518</c:v>
                </c:pt>
                <c:pt idx="5">
                  <c:v>74615</c:v>
                </c:pt>
                <c:pt idx="6">
                  <c:v>71752</c:v>
                </c:pt>
                <c:pt idx="7">
                  <c:v>110389</c:v>
                </c:pt>
                <c:pt idx="8">
                  <c:v>152720</c:v>
                </c:pt>
                <c:pt idx="9">
                  <c:v>161328</c:v>
                </c:pt>
                <c:pt idx="10">
                  <c:v>180537</c:v>
                </c:pt>
                <c:pt idx="11">
                  <c:v>203087</c:v>
                </c:pt>
                <c:pt idx="12">
                  <c:v>221934</c:v>
                </c:pt>
                <c:pt idx="13">
                  <c:v>209656</c:v>
                </c:pt>
                <c:pt idx="14">
                  <c:v>202896</c:v>
                </c:pt>
                <c:pt idx="15">
                  <c:v>189939</c:v>
                </c:pt>
                <c:pt idx="16">
                  <c:v>197692</c:v>
                </c:pt>
                <c:pt idx="17">
                  <c:v>202199</c:v>
                </c:pt>
                <c:pt idx="18">
                  <c:v>223173</c:v>
                </c:pt>
                <c:pt idx="19">
                  <c:v>230249</c:v>
                </c:pt>
                <c:pt idx="20">
                  <c:v>219001</c:v>
                </c:pt>
                <c:pt idx="21">
                  <c:v>177102</c:v>
                </c:pt>
                <c:pt idx="22">
                  <c:v>59341</c:v>
                </c:pt>
                <c:pt idx="23">
                  <c:v>53086</c:v>
                </c:pt>
                <c:pt idx="24">
                  <c:v>125189</c:v>
                </c:pt>
                <c:pt idx="25">
                  <c:v>175933</c:v>
                </c:pt>
                <c:pt idx="26">
                  <c:v>170945</c:v>
                </c:pt>
                <c:pt idx="27">
                  <c:v>175293</c:v>
                </c:pt>
                <c:pt idx="28">
                  <c:v>179873</c:v>
                </c:pt>
                <c:pt idx="29">
                  <c:v>182263</c:v>
                </c:pt>
                <c:pt idx="30">
                  <c:v>185152</c:v>
                </c:pt>
                <c:pt idx="31">
                  <c:v>188297</c:v>
                </c:pt>
                <c:pt idx="32">
                  <c:v>190844</c:v>
                </c:pt>
                <c:pt idx="33">
                  <c:v>192565</c:v>
                </c:pt>
                <c:pt idx="34">
                  <c:v>96594</c:v>
                </c:pt>
              </c:numCache>
            </c:numRef>
          </c:val>
        </c:ser>
        <c:ser>
          <c:idx val="0"/>
          <c:order val="1"/>
          <c:tx>
            <c:strRef>
              <c:f>'MFH_Supply&amp;Demand'!$D$2</c:f>
              <c:strCache>
                <c:ptCount val="1"/>
                <c:pt idx="0">
                  <c:v>Net Absorption</c:v>
                </c:pt>
              </c:strCache>
            </c:strRef>
          </c:tx>
          <c:cat>
            <c:numRef>
              <c:f>'MFH_Supply&amp;Demand'!$B$4:$B$38</c:f>
              <c:numCache>
                <c:formatCode>General</c:formatCode>
                <c:ptCount val="35"/>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numCache>
            </c:numRef>
          </c:cat>
          <c:val>
            <c:numRef>
              <c:f>'MFH_Supply&amp;Demand'!$D$4:$D$38</c:f>
              <c:numCache>
                <c:formatCode>#,##0</c:formatCode>
                <c:ptCount val="35"/>
                <c:pt idx="0">
                  <c:v>272984</c:v>
                </c:pt>
                <c:pt idx="1">
                  <c:v>243485</c:v>
                </c:pt>
                <c:pt idx="2">
                  <c:v>196341</c:v>
                </c:pt>
                <c:pt idx="3">
                  <c:v>135514</c:v>
                </c:pt>
                <c:pt idx="4">
                  <c:v>78129</c:v>
                </c:pt>
                <c:pt idx="5">
                  <c:v>72016</c:v>
                </c:pt>
                <c:pt idx="6">
                  <c:v>131896</c:v>
                </c:pt>
                <c:pt idx="7">
                  <c:v>127803</c:v>
                </c:pt>
                <c:pt idx="8">
                  <c:v>99933</c:v>
                </c:pt>
                <c:pt idx="9">
                  <c:v>168753</c:v>
                </c:pt>
                <c:pt idx="10">
                  <c:v>204364</c:v>
                </c:pt>
                <c:pt idx="11">
                  <c:v>253224</c:v>
                </c:pt>
                <c:pt idx="12">
                  <c:v>284534</c:v>
                </c:pt>
                <c:pt idx="13">
                  <c:v>19681</c:v>
                </c:pt>
                <c:pt idx="14">
                  <c:v>43040</c:v>
                </c:pt>
                <c:pt idx="15">
                  <c:v>158611</c:v>
                </c:pt>
                <c:pt idx="16">
                  <c:v>264578</c:v>
                </c:pt>
                <c:pt idx="17">
                  <c:v>357978</c:v>
                </c:pt>
                <c:pt idx="18">
                  <c:v>232907</c:v>
                </c:pt>
                <c:pt idx="19">
                  <c:v>229451</c:v>
                </c:pt>
                <c:pt idx="20">
                  <c:v>-107369</c:v>
                </c:pt>
                <c:pt idx="21">
                  <c:v>102189</c:v>
                </c:pt>
                <c:pt idx="22">
                  <c:v>253070</c:v>
                </c:pt>
                <c:pt idx="23">
                  <c:v>163870</c:v>
                </c:pt>
                <c:pt idx="24">
                  <c:v>83720</c:v>
                </c:pt>
                <c:pt idx="25">
                  <c:v>180215</c:v>
                </c:pt>
                <c:pt idx="26">
                  <c:v>183930</c:v>
                </c:pt>
                <c:pt idx="27">
                  <c:v>155599</c:v>
                </c:pt>
                <c:pt idx="28">
                  <c:v>169290</c:v>
                </c:pt>
                <c:pt idx="29">
                  <c:v>168600</c:v>
                </c:pt>
                <c:pt idx="30">
                  <c:v>164911</c:v>
                </c:pt>
                <c:pt idx="31">
                  <c:v>170397</c:v>
                </c:pt>
                <c:pt idx="32">
                  <c:v>173613</c:v>
                </c:pt>
                <c:pt idx="33">
                  <c:v>174862</c:v>
                </c:pt>
                <c:pt idx="34">
                  <c:v>129691</c:v>
                </c:pt>
              </c:numCache>
            </c:numRef>
          </c:val>
        </c:ser>
        <c:axId val="88679936"/>
        <c:axId val="88681472"/>
      </c:barChart>
      <c:lineChart>
        <c:grouping val="standard"/>
        <c:ser>
          <c:idx val="2"/>
          <c:order val="2"/>
          <c:tx>
            <c:strRef>
              <c:f>'MFH_Supply&amp;Demand'!$E$2</c:f>
              <c:strCache>
                <c:ptCount val="1"/>
                <c:pt idx="0">
                  <c:v>Vacancy Rate</c:v>
                </c:pt>
              </c:strCache>
            </c:strRef>
          </c:tx>
          <c:spPr>
            <a:ln w="38100">
              <a:solidFill>
                <a:srgbClr val="000000"/>
              </a:solidFill>
            </a:ln>
          </c:spPr>
          <c:marker>
            <c:symbol val="none"/>
          </c:marker>
          <c:cat>
            <c:numRef>
              <c:f>'MFH_Supply&amp;Demand'!$B$4:$B$38</c:f>
              <c:numCache>
                <c:formatCode>General</c:formatCode>
                <c:ptCount val="35"/>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numCache>
            </c:numRef>
          </c:cat>
          <c:val>
            <c:numRef>
              <c:f>'MFH_Supply&amp;Demand'!$E$4:$E$38</c:f>
              <c:numCache>
                <c:formatCode>0.00</c:formatCode>
                <c:ptCount val="35"/>
                <c:pt idx="0">
                  <c:v>5.6129999999999871</c:v>
                </c:pt>
                <c:pt idx="1">
                  <c:v>5.4349999999999996</c:v>
                </c:pt>
                <c:pt idx="2">
                  <c:v>5.516</c:v>
                </c:pt>
                <c:pt idx="3">
                  <c:v>5.851</c:v>
                </c:pt>
                <c:pt idx="4">
                  <c:v>5.9470000000000001</c:v>
                </c:pt>
                <c:pt idx="5">
                  <c:v>5.9310000000000134</c:v>
                </c:pt>
                <c:pt idx="6">
                  <c:v>5.3679999999999852</c:v>
                </c:pt>
                <c:pt idx="7">
                  <c:v>5.165999999999987</c:v>
                </c:pt>
                <c:pt idx="8">
                  <c:v>5.55</c:v>
                </c:pt>
                <c:pt idx="9">
                  <c:v>5.4119999999999999</c:v>
                </c:pt>
                <c:pt idx="10">
                  <c:v>5.1779999999999955</c:v>
                </c:pt>
                <c:pt idx="11">
                  <c:v>4.6390000000000002</c:v>
                </c:pt>
                <c:pt idx="12">
                  <c:v>4.1029999999999873</c:v>
                </c:pt>
                <c:pt idx="13">
                  <c:v>5.4850000000000003</c:v>
                </c:pt>
                <c:pt idx="14">
                  <c:v>6.6379999999999955</c:v>
                </c:pt>
                <c:pt idx="15">
                  <c:v>6.7809999999999997</c:v>
                </c:pt>
                <c:pt idx="16">
                  <c:v>6.1769999999999996</c:v>
                </c:pt>
                <c:pt idx="17">
                  <c:v>4.9290000000000003</c:v>
                </c:pt>
                <c:pt idx="18">
                  <c:v>4.7779999999999996</c:v>
                </c:pt>
                <c:pt idx="19">
                  <c:v>4.7050000000000001</c:v>
                </c:pt>
                <c:pt idx="20">
                  <c:v>6.9370000000000003</c:v>
                </c:pt>
                <c:pt idx="21">
                  <c:v>7.3739999999999997</c:v>
                </c:pt>
                <c:pt idx="22">
                  <c:v>5.9980000000000002</c:v>
                </c:pt>
                <c:pt idx="23">
                  <c:v>5.2089999999999996</c:v>
                </c:pt>
                <c:pt idx="24">
                  <c:v>5.4489999999999998</c:v>
                </c:pt>
                <c:pt idx="25">
                  <c:v>5.3549999999999871</c:v>
                </c:pt>
                <c:pt idx="26">
                  <c:v>5.2060000000000004</c:v>
                </c:pt>
                <c:pt idx="27">
                  <c:v>5.2759999999999998</c:v>
                </c:pt>
                <c:pt idx="28">
                  <c:v>5.2830000000000004</c:v>
                </c:pt>
                <c:pt idx="29">
                  <c:v>5.3090000000000002</c:v>
                </c:pt>
                <c:pt idx="30">
                  <c:v>5.3760000000000003</c:v>
                </c:pt>
                <c:pt idx="31">
                  <c:v>5.4249999999999945</c:v>
                </c:pt>
                <c:pt idx="32">
                  <c:v>5.468</c:v>
                </c:pt>
                <c:pt idx="33">
                  <c:v>5.5119999999999996</c:v>
                </c:pt>
                <c:pt idx="34">
                  <c:v>5.2770000000000001</c:v>
                </c:pt>
              </c:numCache>
            </c:numRef>
          </c:val>
          <c:smooth val="1"/>
        </c:ser>
        <c:marker val="1"/>
        <c:axId val="88685184"/>
        <c:axId val="88683648"/>
      </c:lineChart>
      <c:catAx>
        <c:axId val="88679936"/>
        <c:scaling>
          <c:orientation val="minMax"/>
        </c:scaling>
        <c:axPos val="b"/>
        <c:numFmt formatCode="0" sourceLinked="0"/>
        <c:tickLblPos val="low"/>
        <c:txPr>
          <a:bodyPr rot="-5400000" vert="horz"/>
          <a:lstStyle/>
          <a:p>
            <a:pPr>
              <a:defRPr/>
            </a:pPr>
            <a:endParaRPr lang="en-US"/>
          </a:p>
        </c:txPr>
        <c:crossAx val="88681472"/>
        <c:crosses val="autoZero"/>
        <c:auto val="1"/>
        <c:lblAlgn val="ctr"/>
        <c:lblOffset val="100"/>
      </c:catAx>
      <c:valAx>
        <c:axId val="88681472"/>
        <c:scaling>
          <c:orientation val="minMax"/>
        </c:scaling>
        <c:axPos val="l"/>
        <c:majorGridlines/>
        <c:numFmt formatCode="General" sourceLinked="0"/>
        <c:tickLblPos val="nextTo"/>
        <c:crossAx val="88679936"/>
        <c:crosses val="autoZero"/>
        <c:crossBetween val="between"/>
        <c:dispUnits>
          <c:builtInUnit val="thousands"/>
        </c:dispUnits>
      </c:valAx>
      <c:valAx>
        <c:axId val="88683648"/>
        <c:scaling>
          <c:orientation val="minMax"/>
          <c:min val="2"/>
        </c:scaling>
        <c:axPos val="r"/>
        <c:numFmt formatCode="0" sourceLinked="0"/>
        <c:tickLblPos val="nextTo"/>
        <c:crossAx val="88685184"/>
        <c:crosses val="max"/>
        <c:crossBetween val="between"/>
      </c:valAx>
      <c:catAx>
        <c:axId val="88685184"/>
        <c:scaling>
          <c:orientation val="minMax"/>
        </c:scaling>
        <c:delete val="1"/>
        <c:axPos val="b"/>
        <c:numFmt formatCode="General" sourceLinked="1"/>
        <c:tickLblPos val="none"/>
        <c:crossAx val="88683648"/>
        <c:crosses val="autoZero"/>
        <c:auto val="1"/>
        <c:lblAlgn val="ctr"/>
        <c:lblOffset val="100"/>
      </c:catAx>
    </c:plotArea>
    <c:legend>
      <c:legendPos val="b"/>
      <c:layout>
        <c:manualLayout>
          <c:xMode val="edge"/>
          <c:yMode val="edge"/>
          <c:x val="0.21298018825171541"/>
          <c:y val="0.9464215227072702"/>
          <c:w val="0.6243252386112309"/>
          <c:h val="5.0138254264295509E-2"/>
        </c:manualLayout>
      </c:layout>
    </c:legend>
    <c:plotVisOnly val="1"/>
    <c:dispBlanksAs val="gap"/>
  </c:chart>
  <c:spPr>
    <a:ln>
      <a:noFill/>
    </a:ln>
  </c:spPr>
  <c:txPr>
    <a:bodyPr/>
    <a:lstStyle/>
    <a:p>
      <a:pPr>
        <a:defRPr>
          <a:latin typeface="Arial" pitchFamily="34" charset="0"/>
          <a:cs typeface="Arial" pitchFamily="34" charset="0"/>
        </a:defRPr>
      </a:pPr>
      <a:endParaRPr lang="en-US"/>
    </a:p>
  </c:txPr>
  <c:externalData r:id="rId2"/>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3185802603123106E-2"/>
          <c:y val="0.10193999988195926"/>
          <c:w val="0.87961299211312405"/>
          <c:h val="0.71462820111784664"/>
        </c:manualLayout>
      </c:layout>
      <c:barChart>
        <c:barDir val="col"/>
        <c:grouping val="clustered"/>
        <c:ser>
          <c:idx val="0"/>
          <c:order val="0"/>
          <c:tx>
            <c:strRef>
              <c:f>MFH_NationalTrends!$K$2</c:f>
              <c:strCache>
                <c:ptCount val="1"/>
                <c:pt idx="0">
                  <c:v>Price Per Unit</c:v>
                </c:pt>
              </c:strCache>
            </c:strRef>
          </c:tx>
          <c:spPr>
            <a:solidFill>
              <a:schemeClr val="accent1"/>
            </a:solidFill>
          </c:spPr>
          <c:cat>
            <c:numRef>
              <c:f>MFH_NationalTrends!$J$4:$J$42</c:f>
              <c:numCache>
                <c:formatCode>General</c:formatCode>
                <c:ptCount val="39"/>
                <c:pt idx="0">
                  <c:v>2003.1</c:v>
                </c:pt>
                <c:pt idx="1">
                  <c:v>2003.2</c:v>
                </c:pt>
                <c:pt idx="2">
                  <c:v>2003.3</c:v>
                </c:pt>
                <c:pt idx="3">
                  <c:v>2003.4</c:v>
                </c:pt>
                <c:pt idx="4">
                  <c:v>2004.1</c:v>
                </c:pt>
                <c:pt idx="5">
                  <c:v>2004.2</c:v>
                </c:pt>
                <c:pt idx="6">
                  <c:v>2004.3</c:v>
                </c:pt>
                <c:pt idx="7">
                  <c:v>2004.4</c:v>
                </c:pt>
                <c:pt idx="8">
                  <c:v>2005.1</c:v>
                </c:pt>
                <c:pt idx="9">
                  <c:v>2005.2</c:v>
                </c:pt>
                <c:pt idx="10">
                  <c:v>2005.3</c:v>
                </c:pt>
                <c:pt idx="11">
                  <c:v>2005.4</c:v>
                </c:pt>
                <c:pt idx="12">
                  <c:v>2006.1</c:v>
                </c:pt>
                <c:pt idx="13">
                  <c:v>2006.2</c:v>
                </c:pt>
                <c:pt idx="14">
                  <c:v>2006.3</c:v>
                </c:pt>
                <c:pt idx="15">
                  <c:v>2006.4</c:v>
                </c:pt>
                <c:pt idx="16">
                  <c:v>2007.1</c:v>
                </c:pt>
                <c:pt idx="17">
                  <c:v>2007.2</c:v>
                </c:pt>
                <c:pt idx="18">
                  <c:v>2007.3</c:v>
                </c:pt>
                <c:pt idx="19">
                  <c:v>2007.4</c:v>
                </c:pt>
                <c:pt idx="20">
                  <c:v>2008.1</c:v>
                </c:pt>
                <c:pt idx="21">
                  <c:v>2008.2</c:v>
                </c:pt>
                <c:pt idx="22">
                  <c:v>2008.3</c:v>
                </c:pt>
                <c:pt idx="23">
                  <c:v>2008.4</c:v>
                </c:pt>
                <c:pt idx="24">
                  <c:v>2009.1</c:v>
                </c:pt>
                <c:pt idx="25">
                  <c:v>2009.2</c:v>
                </c:pt>
                <c:pt idx="26">
                  <c:v>2009.3</c:v>
                </c:pt>
                <c:pt idx="27">
                  <c:v>2009.4</c:v>
                </c:pt>
                <c:pt idx="28">
                  <c:v>2010.1</c:v>
                </c:pt>
                <c:pt idx="29">
                  <c:v>2010.2</c:v>
                </c:pt>
                <c:pt idx="30">
                  <c:v>2010.3</c:v>
                </c:pt>
                <c:pt idx="31">
                  <c:v>2010.4</c:v>
                </c:pt>
                <c:pt idx="32">
                  <c:v>2011.1</c:v>
                </c:pt>
                <c:pt idx="33">
                  <c:v>2011.2</c:v>
                </c:pt>
                <c:pt idx="34">
                  <c:v>2011.3</c:v>
                </c:pt>
                <c:pt idx="35">
                  <c:v>2011.4</c:v>
                </c:pt>
                <c:pt idx="36">
                  <c:v>2012.1</c:v>
                </c:pt>
                <c:pt idx="37">
                  <c:v>2012.2</c:v>
                </c:pt>
                <c:pt idx="38">
                  <c:v>2012.3</c:v>
                </c:pt>
              </c:numCache>
            </c:numRef>
          </c:cat>
          <c:val>
            <c:numRef>
              <c:f>MFH_NationalTrends!$K$4:$K$42</c:f>
              <c:numCache>
                <c:formatCode>#,##0</c:formatCode>
                <c:ptCount val="39"/>
                <c:pt idx="0">
                  <c:v>74575.518781466948</c:v>
                </c:pt>
                <c:pt idx="1">
                  <c:v>77947.541284359948</c:v>
                </c:pt>
                <c:pt idx="2">
                  <c:v>87745.464010575102</c:v>
                </c:pt>
                <c:pt idx="3">
                  <c:v>83773.176363623468</c:v>
                </c:pt>
                <c:pt idx="4">
                  <c:v>98924.029112197561</c:v>
                </c:pt>
                <c:pt idx="5">
                  <c:v>91790.048152157833</c:v>
                </c:pt>
                <c:pt idx="6">
                  <c:v>101570.6132711176</c:v>
                </c:pt>
                <c:pt idx="7">
                  <c:v>98886.343136599418</c:v>
                </c:pt>
                <c:pt idx="8">
                  <c:v>92795.042586954878</c:v>
                </c:pt>
                <c:pt idx="9">
                  <c:v>109421.6623674279</c:v>
                </c:pt>
                <c:pt idx="10">
                  <c:v>112984.30846899029</c:v>
                </c:pt>
                <c:pt idx="11">
                  <c:v>120438.1688037884</c:v>
                </c:pt>
                <c:pt idx="12">
                  <c:v>107780.95073749532</c:v>
                </c:pt>
                <c:pt idx="13">
                  <c:v>106035.72542214816</c:v>
                </c:pt>
                <c:pt idx="14">
                  <c:v>106433.87870079681</c:v>
                </c:pt>
                <c:pt idx="15">
                  <c:v>123607.57200761937</c:v>
                </c:pt>
                <c:pt idx="16">
                  <c:v>104992.13967800273</c:v>
                </c:pt>
                <c:pt idx="17">
                  <c:v>111301.03069473855</c:v>
                </c:pt>
                <c:pt idx="18">
                  <c:v>120091.83014081398</c:v>
                </c:pt>
                <c:pt idx="19">
                  <c:v>114482.46309141831</c:v>
                </c:pt>
                <c:pt idx="20">
                  <c:v>108308.88941718443</c:v>
                </c:pt>
                <c:pt idx="21">
                  <c:v>103587.32727068588</c:v>
                </c:pt>
                <c:pt idx="22">
                  <c:v>116753.8091604029</c:v>
                </c:pt>
                <c:pt idx="23">
                  <c:v>97478.580088182469</c:v>
                </c:pt>
                <c:pt idx="24">
                  <c:v>87020.397497683152</c:v>
                </c:pt>
                <c:pt idx="25">
                  <c:v>88120.846836082768</c:v>
                </c:pt>
                <c:pt idx="26">
                  <c:v>82451.868265226556</c:v>
                </c:pt>
                <c:pt idx="27">
                  <c:v>90575.355694913087</c:v>
                </c:pt>
                <c:pt idx="28">
                  <c:v>105655.84520618472</c:v>
                </c:pt>
                <c:pt idx="29">
                  <c:v>90339.901990900689</c:v>
                </c:pt>
                <c:pt idx="30">
                  <c:v>110921.08725823343</c:v>
                </c:pt>
                <c:pt idx="31">
                  <c:v>103441.45223769026</c:v>
                </c:pt>
                <c:pt idx="32">
                  <c:v>107308.07880542924</c:v>
                </c:pt>
                <c:pt idx="33">
                  <c:v>111163.82388368961</c:v>
                </c:pt>
                <c:pt idx="34">
                  <c:v>134857.8127105592</c:v>
                </c:pt>
                <c:pt idx="35">
                  <c:v>113968.29751937347</c:v>
                </c:pt>
                <c:pt idx="36">
                  <c:v>115946.62436395709</c:v>
                </c:pt>
                <c:pt idx="37">
                  <c:v>112544.81072139305</c:v>
                </c:pt>
                <c:pt idx="38">
                  <c:v>117821.55569892545</c:v>
                </c:pt>
              </c:numCache>
            </c:numRef>
          </c:val>
        </c:ser>
        <c:axId val="88884352"/>
        <c:axId val="89985408"/>
      </c:barChart>
      <c:lineChart>
        <c:grouping val="standard"/>
        <c:ser>
          <c:idx val="1"/>
          <c:order val="1"/>
          <c:tx>
            <c:strRef>
              <c:f>MFH_NationalTrends!$L$2</c:f>
              <c:strCache>
                <c:ptCount val="1"/>
                <c:pt idx="0">
                  <c:v>Cap Rate</c:v>
                </c:pt>
              </c:strCache>
            </c:strRef>
          </c:tx>
          <c:spPr>
            <a:ln w="38100">
              <a:solidFill>
                <a:schemeClr val="tx1"/>
              </a:solidFill>
            </a:ln>
          </c:spPr>
          <c:marker>
            <c:symbol val="none"/>
          </c:marker>
          <c:cat>
            <c:numRef>
              <c:f>MFH_NationalTrends!$J$4:$J$42</c:f>
              <c:numCache>
                <c:formatCode>General</c:formatCode>
                <c:ptCount val="39"/>
                <c:pt idx="0">
                  <c:v>2003.1</c:v>
                </c:pt>
                <c:pt idx="1">
                  <c:v>2003.2</c:v>
                </c:pt>
                <c:pt idx="2">
                  <c:v>2003.3</c:v>
                </c:pt>
                <c:pt idx="3">
                  <c:v>2003.4</c:v>
                </c:pt>
                <c:pt idx="4">
                  <c:v>2004.1</c:v>
                </c:pt>
                <c:pt idx="5">
                  <c:v>2004.2</c:v>
                </c:pt>
                <c:pt idx="6">
                  <c:v>2004.3</c:v>
                </c:pt>
                <c:pt idx="7">
                  <c:v>2004.4</c:v>
                </c:pt>
                <c:pt idx="8">
                  <c:v>2005.1</c:v>
                </c:pt>
                <c:pt idx="9">
                  <c:v>2005.2</c:v>
                </c:pt>
                <c:pt idx="10">
                  <c:v>2005.3</c:v>
                </c:pt>
                <c:pt idx="11">
                  <c:v>2005.4</c:v>
                </c:pt>
                <c:pt idx="12">
                  <c:v>2006.1</c:v>
                </c:pt>
                <c:pt idx="13">
                  <c:v>2006.2</c:v>
                </c:pt>
                <c:pt idx="14">
                  <c:v>2006.3</c:v>
                </c:pt>
                <c:pt idx="15">
                  <c:v>2006.4</c:v>
                </c:pt>
                <c:pt idx="16">
                  <c:v>2007.1</c:v>
                </c:pt>
                <c:pt idx="17">
                  <c:v>2007.2</c:v>
                </c:pt>
                <c:pt idx="18">
                  <c:v>2007.3</c:v>
                </c:pt>
                <c:pt idx="19">
                  <c:v>2007.4</c:v>
                </c:pt>
                <c:pt idx="20">
                  <c:v>2008.1</c:v>
                </c:pt>
                <c:pt idx="21">
                  <c:v>2008.2</c:v>
                </c:pt>
                <c:pt idx="22">
                  <c:v>2008.3</c:v>
                </c:pt>
                <c:pt idx="23">
                  <c:v>2008.4</c:v>
                </c:pt>
                <c:pt idx="24">
                  <c:v>2009.1</c:v>
                </c:pt>
                <c:pt idx="25">
                  <c:v>2009.2</c:v>
                </c:pt>
                <c:pt idx="26">
                  <c:v>2009.3</c:v>
                </c:pt>
                <c:pt idx="27">
                  <c:v>2009.4</c:v>
                </c:pt>
                <c:pt idx="28">
                  <c:v>2010.1</c:v>
                </c:pt>
                <c:pt idx="29">
                  <c:v>2010.2</c:v>
                </c:pt>
                <c:pt idx="30">
                  <c:v>2010.3</c:v>
                </c:pt>
                <c:pt idx="31">
                  <c:v>2010.4</c:v>
                </c:pt>
                <c:pt idx="32">
                  <c:v>2011.1</c:v>
                </c:pt>
                <c:pt idx="33">
                  <c:v>2011.2</c:v>
                </c:pt>
                <c:pt idx="34">
                  <c:v>2011.3</c:v>
                </c:pt>
                <c:pt idx="35">
                  <c:v>2011.4</c:v>
                </c:pt>
                <c:pt idx="36">
                  <c:v>2012.1</c:v>
                </c:pt>
                <c:pt idx="37">
                  <c:v>2012.2</c:v>
                </c:pt>
                <c:pt idx="38">
                  <c:v>2012.3</c:v>
                </c:pt>
              </c:numCache>
            </c:numRef>
          </c:cat>
          <c:val>
            <c:numRef>
              <c:f>MFH_NationalTrends!$L$4:$L$42</c:f>
              <c:numCache>
                <c:formatCode>0.00</c:formatCode>
                <c:ptCount val="39"/>
                <c:pt idx="0">
                  <c:v>7.4385707092483599</c:v>
                </c:pt>
                <c:pt idx="1">
                  <c:v>7.3460666224583111</c:v>
                </c:pt>
                <c:pt idx="2">
                  <c:v>7.2480945208746812</c:v>
                </c:pt>
                <c:pt idx="3">
                  <c:v>6.8881473274983795</c:v>
                </c:pt>
                <c:pt idx="4">
                  <c:v>6.7526782256791114</c:v>
                </c:pt>
                <c:pt idx="5">
                  <c:v>6.8836178852302838</c:v>
                </c:pt>
                <c:pt idx="6">
                  <c:v>6.6416370419132109</c:v>
                </c:pt>
                <c:pt idx="7">
                  <c:v>6.4385144222640074</c:v>
                </c:pt>
                <c:pt idx="8">
                  <c:v>6.4965270722706014</c:v>
                </c:pt>
                <c:pt idx="9">
                  <c:v>6.2604587412467385</c:v>
                </c:pt>
                <c:pt idx="10">
                  <c:v>5.8778442923700611</c:v>
                </c:pt>
                <c:pt idx="11">
                  <c:v>5.7545496947544015</c:v>
                </c:pt>
                <c:pt idx="12">
                  <c:v>5.8046406522413116</c:v>
                </c:pt>
                <c:pt idx="13">
                  <c:v>6.2391907647918412</c:v>
                </c:pt>
                <c:pt idx="14">
                  <c:v>6.132185518933686</c:v>
                </c:pt>
                <c:pt idx="15">
                  <c:v>5.8616031625663894</c:v>
                </c:pt>
                <c:pt idx="16">
                  <c:v>6.2126774675957375</c:v>
                </c:pt>
                <c:pt idx="17">
                  <c:v>6.1378952780844633</c:v>
                </c:pt>
                <c:pt idx="18">
                  <c:v>6.3136425515503971</c:v>
                </c:pt>
                <c:pt idx="19">
                  <c:v>6.3459729681553645</c:v>
                </c:pt>
                <c:pt idx="20">
                  <c:v>6.3488871608361555</c:v>
                </c:pt>
                <c:pt idx="21">
                  <c:v>6.6532437213301518</c:v>
                </c:pt>
                <c:pt idx="22">
                  <c:v>6.5888997140720562</c:v>
                </c:pt>
                <c:pt idx="23">
                  <c:v>6.6331925812034784</c:v>
                </c:pt>
                <c:pt idx="24">
                  <c:v>7.0010660377421994</c:v>
                </c:pt>
                <c:pt idx="25">
                  <c:v>7.3269665720847046</c:v>
                </c:pt>
                <c:pt idx="26">
                  <c:v>7.4212124625114004</c:v>
                </c:pt>
                <c:pt idx="27">
                  <c:v>7.1719359122438622</c:v>
                </c:pt>
                <c:pt idx="28">
                  <c:v>7.0405217036326482</c:v>
                </c:pt>
                <c:pt idx="29">
                  <c:v>6.9947886845152185</c:v>
                </c:pt>
                <c:pt idx="30">
                  <c:v>6.5541105021992978</c:v>
                </c:pt>
                <c:pt idx="31">
                  <c:v>6.6844381576953795</c:v>
                </c:pt>
                <c:pt idx="32">
                  <c:v>6.5206608147164005</c:v>
                </c:pt>
                <c:pt idx="33">
                  <c:v>6.4108099949823378</c:v>
                </c:pt>
                <c:pt idx="34">
                  <c:v>6.1884124897287975</c:v>
                </c:pt>
                <c:pt idx="35">
                  <c:v>6.2581126910356426</c:v>
                </c:pt>
                <c:pt idx="36">
                  <c:v>6.4437347125048925</c:v>
                </c:pt>
                <c:pt idx="37">
                  <c:v>6.5219117857734314</c:v>
                </c:pt>
                <c:pt idx="38">
                  <c:v>6.4726827278438428</c:v>
                </c:pt>
              </c:numCache>
            </c:numRef>
          </c:val>
          <c:smooth val="1"/>
        </c:ser>
        <c:marker val="1"/>
        <c:axId val="89993216"/>
        <c:axId val="89987328"/>
      </c:lineChart>
      <c:catAx>
        <c:axId val="88884352"/>
        <c:scaling>
          <c:orientation val="minMax"/>
        </c:scaling>
        <c:axPos val="b"/>
        <c:numFmt formatCode="General" sourceLinked="1"/>
        <c:tickLblPos val="nextTo"/>
        <c:crossAx val="89985408"/>
        <c:crosses val="autoZero"/>
        <c:auto val="1"/>
        <c:lblAlgn val="ctr"/>
        <c:lblOffset val="100"/>
      </c:catAx>
      <c:valAx>
        <c:axId val="89985408"/>
        <c:scaling>
          <c:orientation val="minMax"/>
          <c:max val="140000"/>
          <c:min val="60000"/>
        </c:scaling>
        <c:axPos val="l"/>
        <c:majorGridlines/>
        <c:numFmt formatCode="#,##0" sourceLinked="0"/>
        <c:tickLblPos val="nextTo"/>
        <c:crossAx val="88884352"/>
        <c:crosses val="autoZero"/>
        <c:crossBetween val="between"/>
        <c:dispUnits>
          <c:builtInUnit val="thousands"/>
        </c:dispUnits>
      </c:valAx>
      <c:valAx>
        <c:axId val="89987328"/>
        <c:scaling>
          <c:orientation val="minMax"/>
          <c:max val="8.5"/>
          <c:min val="4.5"/>
        </c:scaling>
        <c:axPos val="r"/>
        <c:numFmt formatCode="0.0" sourceLinked="0"/>
        <c:tickLblPos val="nextTo"/>
        <c:crossAx val="89993216"/>
        <c:crosses val="max"/>
        <c:crossBetween val="between"/>
        <c:majorUnit val="0.5"/>
      </c:valAx>
      <c:catAx>
        <c:axId val="89993216"/>
        <c:scaling>
          <c:orientation val="minMax"/>
        </c:scaling>
        <c:delete val="1"/>
        <c:axPos val="b"/>
        <c:numFmt formatCode="General" sourceLinked="1"/>
        <c:tickLblPos val="none"/>
        <c:crossAx val="89987328"/>
        <c:crosses val="autoZero"/>
        <c:auto val="1"/>
        <c:lblAlgn val="ctr"/>
        <c:lblOffset val="100"/>
      </c:catAx>
    </c:plotArea>
    <c:legend>
      <c:legendPos val="b"/>
      <c:layout>
        <c:manualLayout>
          <c:xMode val="edge"/>
          <c:yMode val="edge"/>
          <c:x val="0.32952880426156061"/>
          <c:y val="0.948840426599322"/>
          <c:w val="0.35345322423058134"/>
          <c:h val="5.1159665829292517E-2"/>
        </c:manualLayout>
      </c:layout>
    </c:legend>
    <c:plotVisOnly val="1"/>
    <c:dispBlanksAs val="gap"/>
  </c:chart>
  <c:spPr>
    <a:ln>
      <a:noFill/>
    </a:ln>
  </c:spPr>
  <c:externalData r:id="rId2"/>
  <c:userShapes r:id="rId3"/>
</c:chartSpace>
</file>

<file path=ppt/charts/chart1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plotArea>
      <c:layout>
        <c:manualLayout>
          <c:layoutTarget val="inner"/>
          <c:xMode val="edge"/>
          <c:yMode val="edge"/>
          <c:x val="5.1084362768903845E-2"/>
          <c:y val="9.8689141487190504E-2"/>
          <c:w val="0.92827546081003753"/>
          <c:h val="0.73630898098760456"/>
        </c:manualLayout>
      </c:layout>
      <c:lineChart>
        <c:grouping val="standard"/>
        <c:ser>
          <c:idx val="0"/>
          <c:order val="0"/>
          <c:tx>
            <c:strRef>
              <c:f>CapRateForecast!$I$4</c:f>
              <c:strCache>
                <c:ptCount val="1"/>
                <c:pt idx="0">
                  <c:v>Multi-Housing</c:v>
                </c:pt>
              </c:strCache>
            </c:strRef>
          </c:tx>
          <c:marker>
            <c:symbol val="none"/>
          </c:marker>
          <c:cat>
            <c:numRef>
              <c:f>CapRateForecast!$F$5:$F$106</c:f>
              <c:numCache>
                <c:formatCode>General</c:formatCode>
                <c:ptCount val="102"/>
                <c:pt idx="0">
                  <c:v>1993.1</c:v>
                </c:pt>
                <c:pt idx="1">
                  <c:v>1993.2</c:v>
                </c:pt>
                <c:pt idx="2">
                  <c:v>1993.3</c:v>
                </c:pt>
                <c:pt idx="3">
                  <c:v>1993.4</c:v>
                </c:pt>
                <c:pt idx="4">
                  <c:v>1994.1</c:v>
                </c:pt>
                <c:pt idx="5">
                  <c:v>1994.2</c:v>
                </c:pt>
                <c:pt idx="6">
                  <c:v>1994.3</c:v>
                </c:pt>
                <c:pt idx="7">
                  <c:v>1994.4</c:v>
                </c:pt>
                <c:pt idx="8">
                  <c:v>1995.1</c:v>
                </c:pt>
                <c:pt idx="9">
                  <c:v>1995.2</c:v>
                </c:pt>
                <c:pt idx="10">
                  <c:v>1995.3</c:v>
                </c:pt>
                <c:pt idx="11">
                  <c:v>1995.4</c:v>
                </c:pt>
                <c:pt idx="12">
                  <c:v>1996.1</c:v>
                </c:pt>
                <c:pt idx="13">
                  <c:v>1996.2</c:v>
                </c:pt>
                <c:pt idx="14">
                  <c:v>1996.3</c:v>
                </c:pt>
                <c:pt idx="15">
                  <c:v>1996.4</c:v>
                </c:pt>
                <c:pt idx="16">
                  <c:v>1997.1</c:v>
                </c:pt>
                <c:pt idx="17">
                  <c:v>1997.2</c:v>
                </c:pt>
                <c:pt idx="18">
                  <c:v>1997.3</c:v>
                </c:pt>
                <c:pt idx="19">
                  <c:v>1997.4</c:v>
                </c:pt>
                <c:pt idx="20">
                  <c:v>1998.1</c:v>
                </c:pt>
                <c:pt idx="21">
                  <c:v>1998.2</c:v>
                </c:pt>
                <c:pt idx="22">
                  <c:v>1998.3</c:v>
                </c:pt>
                <c:pt idx="23">
                  <c:v>1998.4</c:v>
                </c:pt>
                <c:pt idx="24">
                  <c:v>1999.1</c:v>
                </c:pt>
                <c:pt idx="25">
                  <c:v>1999.2</c:v>
                </c:pt>
                <c:pt idx="26">
                  <c:v>1999.3</c:v>
                </c:pt>
                <c:pt idx="27">
                  <c:v>1999.4</c:v>
                </c:pt>
                <c:pt idx="28">
                  <c:v>2000.1</c:v>
                </c:pt>
                <c:pt idx="29">
                  <c:v>2000.2</c:v>
                </c:pt>
                <c:pt idx="30">
                  <c:v>2000.3</c:v>
                </c:pt>
                <c:pt idx="31">
                  <c:v>2000.4</c:v>
                </c:pt>
                <c:pt idx="32">
                  <c:v>2001.1</c:v>
                </c:pt>
                <c:pt idx="33">
                  <c:v>2001.2</c:v>
                </c:pt>
                <c:pt idx="34">
                  <c:v>2001.3</c:v>
                </c:pt>
                <c:pt idx="35">
                  <c:v>2001.4</c:v>
                </c:pt>
                <c:pt idx="36">
                  <c:v>2002.1</c:v>
                </c:pt>
                <c:pt idx="37">
                  <c:v>2002.2</c:v>
                </c:pt>
                <c:pt idx="38">
                  <c:v>2002.3</c:v>
                </c:pt>
                <c:pt idx="39">
                  <c:v>2002.4</c:v>
                </c:pt>
                <c:pt idx="40">
                  <c:v>2003.1</c:v>
                </c:pt>
                <c:pt idx="41">
                  <c:v>2003.2</c:v>
                </c:pt>
                <c:pt idx="42">
                  <c:v>2003.3</c:v>
                </c:pt>
                <c:pt idx="43">
                  <c:v>2003.4</c:v>
                </c:pt>
                <c:pt idx="44">
                  <c:v>2004.1</c:v>
                </c:pt>
                <c:pt idx="45">
                  <c:v>2004.2</c:v>
                </c:pt>
                <c:pt idx="46">
                  <c:v>2004.3</c:v>
                </c:pt>
                <c:pt idx="47">
                  <c:v>2004.4</c:v>
                </c:pt>
                <c:pt idx="48">
                  <c:v>2005.1</c:v>
                </c:pt>
                <c:pt idx="49">
                  <c:v>2005.2</c:v>
                </c:pt>
                <c:pt idx="50">
                  <c:v>2005.3</c:v>
                </c:pt>
                <c:pt idx="51">
                  <c:v>2005.4</c:v>
                </c:pt>
                <c:pt idx="52">
                  <c:v>2006.1</c:v>
                </c:pt>
                <c:pt idx="53">
                  <c:v>2006.2</c:v>
                </c:pt>
                <c:pt idx="54">
                  <c:v>2006.3</c:v>
                </c:pt>
                <c:pt idx="55">
                  <c:v>2006.4</c:v>
                </c:pt>
                <c:pt idx="56">
                  <c:v>2007.1</c:v>
                </c:pt>
                <c:pt idx="57">
                  <c:v>2007.2</c:v>
                </c:pt>
                <c:pt idx="58">
                  <c:v>2007.3</c:v>
                </c:pt>
                <c:pt idx="59">
                  <c:v>2007.4</c:v>
                </c:pt>
                <c:pt idx="60">
                  <c:v>2008.1</c:v>
                </c:pt>
                <c:pt idx="61">
                  <c:v>2008.2</c:v>
                </c:pt>
                <c:pt idx="62">
                  <c:v>2008.3</c:v>
                </c:pt>
                <c:pt idx="63">
                  <c:v>2008.4</c:v>
                </c:pt>
                <c:pt idx="64">
                  <c:v>2009.1</c:v>
                </c:pt>
                <c:pt idx="65">
                  <c:v>2009.2</c:v>
                </c:pt>
                <c:pt idx="66">
                  <c:v>2009.3</c:v>
                </c:pt>
                <c:pt idx="67">
                  <c:v>2009.4</c:v>
                </c:pt>
                <c:pt idx="68">
                  <c:v>2010.1</c:v>
                </c:pt>
                <c:pt idx="69">
                  <c:v>2010.2</c:v>
                </c:pt>
                <c:pt idx="70">
                  <c:v>2010.3</c:v>
                </c:pt>
                <c:pt idx="71">
                  <c:v>2010.4</c:v>
                </c:pt>
                <c:pt idx="72">
                  <c:v>2011.1</c:v>
                </c:pt>
                <c:pt idx="73">
                  <c:v>2011.2</c:v>
                </c:pt>
                <c:pt idx="74">
                  <c:v>2011.3</c:v>
                </c:pt>
                <c:pt idx="75">
                  <c:v>2011.4</c:v>
                </c:pt>
                <c:pt idx="76">
                  <c:v>2012.1</c:v>
                </c:pt>
                <c:pt idx="77">
                  <c:v>2012.2</c:v>
                </c:pt>
                <c:pt idx="78">
                  <c:v>2012.3</c:v>
                </c:pt>
                <c:pt idx="79">
                  <c:v>2012.4</c:v>
                </c:pt>
                <c:pt idx="80">
                  <c:v>2013.1</c:v>
                </c:pt>
                <c:pt idx="81">
                  <c:v>2013.2</c:v>
                </c:pt>
                <c:pt idx="82">
                  <c:v>2013.3</c:v>
                </c:pt>
                <c:pt idx="83">
                  <c:v>2013.4</c:v>
                </c:pt>
                <c:pt idx="84">
                  <c:v>2014.1</c:v>
                </c:pt>
                <c:pt idx="85">
                  <c:v>2014.2</c:v>
                </c:pt>
                <c:pt idx="86">
                  <c:v>2014.3</c:v>
                </c:pt>
                <c:pt idx="87">
                  <c:v>2014.4</c:v>
                </c:pt>
                <c:pt idx="88">
                  <c:v>2015.1</c:v>
                </c:pt>
                <c:pt idx="89">
                  <c:v>2015.2</c:v>
                </c:pt>
                <c:pt idx="90">
                  <c:v>2015.3</c:v>
                </c:pt>
                <c:pt idx="91">
                  <c:v>2015.4</c:v>
                </c:pt>
                <c:pt idx="92">
                  <c:v>2016.1</c:v>
                </c:pt>
                <c:pt idx="93">
                  <c:v>2016.2</c:v>
                </c:pt>
                <c:pt idx="94">
                  <c:v>2016.3</c:v>
                </c:pt>
                <c:pt idx="95">
                  <c:v>2016.4</c:v>
                </c:pt>
                <c:pt idx="96">
                  <c:v>2017.1</c:v>
                </c:pt>
                <c:pt idx="97">
                  <c:v>2017.2</c:v>
                </c:pt>
                <c:pt idx="98">
                  <c:v>2017.3</c:v>
                </c:pt>
                <c:pt idx="99">
                  <c:v>2017.4</c:v>
                </c:pt>
                <c:pt idx="100">
                  <c:v>2018.1</c:v>
                </c:pt>
                <c:pt idx="101">
                  <c:v>2018.2</c:v>
                </c:pt>
              </c:numCache>
            </c:numRef>
          </c:cat>
          <c:val>
            <c:numRef>
              <c:f>CapRateForecast!$I$5:$I$106</c:f>
              <c:numCache>
                <c:formatCode>0.00</c:formatCode>
                <c:ptCount val="102"/>
                <c:pt idx="0">
                  <c:v>7.981749723145092</c:v>
                </c:pt>
                <c:pt idx="1">
                  <c:v>7.981749723145092</c:v>
                </c:pt>
                <c:pt idx="2">
                  <c:v>8.0283720930232487</c:v>
                </c:pt>
                <c:pt idx="3">
                  <c:v>8.214861572535991</c:v>
                </c:pt>
                <c:pt idx="4">
                  <c:v>8.2708084163898121</c:v>
                </c:pt>
                <c:pt idx="5">
                  <c:v>8.2987818383167209</c:v>
                </c:pt>
                <c:pt idx="6">
                  <c:v>8.401351052048728</c:v>
                </c:pt>
                <c:pt idx="7">
                  <c:v>8.3267552602436368</c:v>
                </c:pt>
                <c:pt idx="8">
                  <c:v>8.3827021040974543</c:v>
                </c:pt>
                <c:pt idx="9">
                  <c:v>8.42</c:v>
                </c:pt>
                <c:pt idx="10">
                  <c:v>8.42</c:v>
                </c:pt>
                <c:pt idx="11">
                  <c:v>8.43</c:v>
                </c:pt>
                <c:pt idx="12">
                  <c:v>8.3800000000000008</c:v>
                </c:pt>
                <c:pt idx="13">
                  <c:v>8.3500000000000068</c:v>
                </c:pt>
                <c:pt idx="14">
                  <c:v>8.32</c:v>
                </c:pt>
                <c:pt idx="15">
                  <c:v>8.25</c:v>
                </c:pt>
                <c:pt idx="16">
                  <c:v>8.16</c:v>
                </c:pt>
                <c:pt idx="17">
                  <c:v>8.14</c:v>
                </c:pt>
                <c:pt idx="18" formatCode="General">
                  <c:v>8.1</c:v>
                </c:pt>
                <c:pt idx="19" formatCode="General">
                  <c:v>8.09</c:v>
                </c:pt>
                <c:pt idx="20" formatCode="General">
                  <c:v>8.1</c:v>
                </c:pt>
                <c:pt idx="21" formatCode="General">
                  <c:v>8.02</c:v>
                </c:pt>
                <c:pt idx="22" formatCode="General">
                  <c:v>7.95</c:v>
                </c:pt>
                <c:pt idx="23" formatCode="General">
                  <c:v>7.88</c:v>
                </c:pt>
                <c:pt idx="24" formatCode="General">
                  <c:v>7.76</c:v>
                </c:pt>
                <c:pt idx="25" formatCode="General">
                  <c:v>7.68</c:v>
                </c:pt>
                <c:pt idx="26" formatCode="General">
                  <c:v>7.6</c:v>
                </c:pt>
                <c:pt idx="27" formatCode="General">
                  <c:v>7.49</c:v>
                </c:pt>
                <c:pt idx="28" formatCode="General">
                  <c:v>7.5</c:v>
                </c:pt>
                <c:pt idx="29" formatCode="General">
                  <c:v>7.53</c:v>
                </c:pt>
                <c:pt idx="30" formatCode="General">
                  <c:v>7.64</c:v>
                </c:pt>
                <c:pt idx="31" formatCode="General">
                  <c:v>7.8</c:v>
                </c:pt>
                <c:pt idx="32" formatCode="General">
                  <c:v>7.84</c:v>
                </c:pt>
                <c:pt idx="33" formatCode="General">
                  <c:v>7.87</c:v>
                </c:pt>
                <c:pt idx="34" formatCode="General">
                  <c:v>7.72</c:v>
                </c:pt>
                <c:pt idx="35" formatCode="General">
                  <c:v>7.53</c:v>
                </c:pt>
                <c:pt idx="36" formatCode="General">
                  <c:v>7.35</c:v>
                </c:pt>
                <c:pt idx="37" formatCode="General">
                  <c:v>7.17</c:v>
                </c:pt>
                <c:pt idx="38" formatCode="General">
                  <c:v>7</c:v>
                </c:pt>
                <c:pt idx="39" formatCode="General">
                  <c:v>6.84</c:v>
                </c:pt>
                <c:pt idx="40" formatCode="General">
                  <c:v>6.6599999999999975</c:v>
                </c:pt>
                <c:pt idx="41" formatCode="General">
                  <c:v>6.42</c:v>
                </c:pt>
                <c:pt idx="42" formatCode="General">
                  <c:v>6.18</c:v>
                </c:pt>
                <c:pt idx="43" formatCode="General">
                  <c:v>6.03</c:v>
                </c:pt>
                <c:pt idx="44" formatCode="General">
                  <c:v>5.9</c:v>
                </c:pt>
                <c:pt idx="45" formatCode="General">
                  <c:v>5.7700000000000014</c:v>
                </c:pt>
                <c:pt idx="46" formatCode="General">
                  <c:v>5.73</c:v>
                </c:pt>
                <c:pt idx="47" formatCode="General">
                  <c:v>5.6199999999999966</c:v>
                </c:pt>
                <c:pt idx="48" formatCode="General">
                  <c:v>5.45</c:v>
                </c:pt>
                <c:pt idx="49" formatCode="General">
                  <c:v>5.33</c:v>
                </c:pt>
                <c:pt idx="50" formatCode="General">
                  <c:v>5.18</c:v>
                </c:pt>
                <c:pt idx="51" formatCode="General">
                  <c:v>5.01</c:v>
                </c:pt>
                <c:pt idx="52" formatCode="General">
                  <c:v>4.95</c:v>
                </c:pt>
                <c:pt idx="53" formatCode="General">
                  <c:v>4.95</c:v>
                </c:pt>
                <c:pt idx="54" formatCode="General">
                  <c:v>4.91</c:v>
                </c:pt>
                <c:pt idx="55" formatCode="General">
                  <c:v>4.8599999999999985</c:v>
                </c:pt>
                <c:pt idx="56" formatCode="General">
                  <c:v>4.71</c:v>
                </c:pt>
                <c:pt idx="57" formatCode="General">
                  <c:v>4.5199999999999996</c:v>
                </c:pt>
                <c:pt idx="58" formatCode="General">
                  <c:v>4.34</c:v>
                </c:pt>
                <c:pt idx="59" formatCode="General">
                  <c:v>4.13</c:v>
                </c:pt>
                <c:pt idx="60" formatCode="General">
                  <c:v>4.04</c:v>
                </c:pt>
                <c:pt idx="61" formatCode="General">
                  <c:v>4.03</c:v>
                </c:pt>
                <c:pt idx="62" formatCode="General">
                  <c:v>4.01</c:v>
                </c:pt>
                <c:pt idx="63" formatCode="General">
                  <c:v>4.09</c:v>
                </c:pt>
                <c:pt idx="64" formatCode="General">
                  <c:v>4.37</c:v>
                </c:pt>
                <c:pt idx="65" formatCode="General">
                  <c:v>4.6899999999999995</c:v>
                </c:pt>
                <c:pt idx="66" formatCode="General">
                  <c:v>5.01</c:v>
                </c:pt>
                <c:pt idx="67" formatCode="General">
                  <c:v>5.26</c:v>
                </c:pt>
                <c:pt idx="68" formatCode="General">
                  <c:v>5.44</c:v>
                </c:pt>
                <c:pt idx="69" formatCode="General">
                  <c:v>5.53</c:v>
                </c:pt>
                <c:pt idx="70" formatCode="General">
                  <c:v>5.52</c:v>
                </c:pt>
                <c:pt idx="71" formatCode="General">
                  <c:v>5.45</c:v>
                </c:pt>
                <c:pt idx="72" formatCode="General">
                  <c:v>5.26</c:v>
                </c:pt>
                <c:pt idx="73" formatCode="General">
                  <c:v>5.09</c:v>
                </c:pt>
                <c:pt idx="74" formatCode="General">
                  <c:v>4.9800000000000004</c:v>
                </c:pt>
                <c:pt idx="75" formatCode="General">
                  <c:v>4.88</c:v>
                </c:pt>
                <c:pt idx="76" formatCode="General">
                  <c:v>4.8100000000000005</c:v>
                </c:pt>
                <c:pt idx="77" formatCode="General">
                  <c:v>4.79</c:v>
                </c:pt>
                <c:pt idx="78" formatCode="General">
                  <c:v>4.76</c:v>
                </c:pt>
                <c:pt idx="79" formatCode="General">
                  <c:v>4.7699999999999996</c:v>
                </c:pt>
                <c:pt idx="80" formatCode="General">
                  <c:v>4.8</c:v>
                </c:pt>
                <c:pt idx="81" formatCode="General">
                  <c:v>4.7699999999999996</c:v>
                </c:pt>
                <c:pt idx="82" formatCode="General">
                  <c:v>4.74</c:v>
                </c:pt>
                <c:pt idx="83" formatCode="General">
                  <c:v>4.72</c:v>
                </c:pt>
                <c:pt idx="84" formatCode="General">
                  <c:v>4.71</c:v>
                </c:pt>
                <c:pt idx="85" formatCode="General">
                  <c:v>4.71</c:v>
                </c:pt>
                <c:pt idx="86" formatCode="General">
                  <c:v>4.72</c:v>
                </c:pt>
                <c:pt idx="87" formatCode="General">
                  <c:v>4.72</c:v>
                </c:pt>
                <c:pt idx="88" formatCode="General">
                  <c:v>4.74</c:v>
                </c:pt>
                <c:pt idx="89" formatCode="General">
                  <c:v>4.7699999999999996</c:v>
                </c:pt>
                <c:pt idx="90" formatCode="General">
                  <c:v>4.8499999999999996</c:v>
                </c:pt>
                <c:pt idx="91" formatCode="General">
                  <c:v>4.95</c:v>
                </c:pt>
                <c:pt idx="92" formatCode="General">
                  <c:v>5.05</c:v>
                </c:pt>
                <c:pt idx="93" formatCode="General">
                  <c:v>5.13</c:v>
                </c:pt>
                <c:pt idx="94" formatCode="General">
                  <c:v>5.1899999999999995</c:v>
                </c:pt>
                <c:pt idx="95" formatCode="General">
                  <c:v>5.25</c:v>
                </c:pt>
                <c:pt idx="96" formatCode="General">
                  <c:v>5.31</c:v>
                </c:pt>
                <c:pt idx="97" formatCode="General">
                  <c:v>5.35</c:v>
                </c:pt>
                <c:pt idx="98" formatCode="General">
                  <c:v>5.38</c:v>
                </c:pt>
                <c:pt idx="99" formatCode="General">
                  <c:v>5.38</c:v>
                </c:pt>
                <c:pt idx="100" formatCode="General">
                  <c:v>5.37</c:v>
                </c:pt>
                <c:pt idx="101" formatCode="General">
                  <c:v>5.35</c:v>
                </c:pt>
              </c:numCache>
            </c:numRef>
          </c:val>
        </c:ser>
        <c:marker val="1"/>
        <c:axId val="90030848"/>
        <c:axId val="90032384"/>
      </c:lineChart>
      <c:catAx>
        <c:axId val="90030848"/>
        <c:scaling>
          <c:orientation val="minMax"/>
        </c:scaling>
        <c:axPos val="b"/>
        <c:numFmt formatCode="0" sourceLinked="0"/>
        <c:tickLblPos val="nextTo"/>
        <c:txPr>
          <a:bodyPr rot="-5400000" vert="horz"/>
          <a:lstStyle/>
          <a:p>
            <a:pPr>
              <a:defRPr/>
            </a:pPr>
            <a:endParaRPr lang="en-US"/>
          </a:p>
        </c:txPr>
        <c:crossAx val="90032384"/>
        <c:crosses val="autoZero"/>
        <c:auto val="1"/>
        <c:lblAlgn val="ctr"/>
        <c:lblOffset val="100"/>
        <c:tickLblSkip val="4"/>
      </c:catAx>
      <c:valAx>
        <c:axId val="90032384"/>
        <c:scaling>
          <c:orientation val="minMax"/>
          <c:max val="13"/>
          <c:min val="4"/>
        </c:scaling>
        <c:axPos val="l"/>
        <c:majorGridlines/>
        <c:numFmt formatCode="0.00" sourceLinked="1"/>
        <c:tickLblPos val="nextTo"/>
        <c:crossAx val="90030848"/>
        <c:crosses val="autoZero"/>
        <c:crossBetween val="between"/>
      </c:valAx>
    </c:plotArea>
    <c:plotVisOnly val="1"/>
    <c:dispBlanksAs val="gap"/>
  </c:chart>
  <c:spPr>
    <a:ln>
      <a:noFill/>
    </a:ln>
  </c:spPr>
  <c:externalData r:id="rId2"/>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plotArea>
      <c:layout>
        <c:manualLayout>
          <c:layoutTarget val="inner"/>
          <c:xMode val="edge"/>
          <c:yMode val="edge"/>
          <c:x val="7.5657392825896924E-2"/>
          <c:y val="8.3250261711550547E-2"/>
          <c:w val="0.87808818897637797"/>
          <c:h val="0.71082582297306862"/>
        </c:manualLayout>
      </c:layout>
      <c:barChart>
        <c:barDir val="col"/>
        <c:grouping val="clustered"/>
        <c:ser>
          <c:idx val="0"/>
          <c:order val="0"/>
          <c:tx>
            <c:strRef>
              <c:f>CapRateForecast!$E$108</c:f>
              <c:strCache>
                <c:ptCount val="1"/>
                <c:pt idx="0">
                  <c:v>Multi-Housing</c:v>
                </c:pt>
              </c:strCache>
            </c:strRef>
          </c:tx>
          <c:cat>
            <c:numRef>
              <c:f>CapRateForecast!$B$113:$B$133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CapRateForecast!$E$113:$E$133</c:f>
              <c:numCache>
                <c:formatCode>0</c:formatCode>
                <c:ptCount val="21"/>
                <c:pt idx="0">
                  <c:v>217.99999999999997</c:v>
                </c:pt>
                <c:pt idx="1">
                  <c:v>321</c:v>
                </c:pt>
                <c:pt idx="2">
                  <c:v>135.00000000000006</c:v>
                </c:pt>
                <c:pt idx="3">
                  <c:v>222.99999999999994</c:v>
                </c:pt>
                <c:pt idx="4">
                  <c:v>276.00000000000006</c:v>
                </c:pt>
                <c:pt idx="5">
                  <c:v>283</c:v>
                </c:pt>
                <c:pt idx="6">
                  <c:v>174.00000000000003</c:v>
                </c:pt>
                <c:pt idx="7">
                  <c:v>145.00000000000003</c:v>
                </c:pt>
                <c:pt idx="8">
                  <c:v>52</c:v>
                </c:pt>
                <c:pt idx="9">
                  <c:v>23.000000000000043</c:v>
                </c:pt>
                <c:pt idx="10">
                  <c:v>-13.000000000000002</c:v>
                </c:pt>
                <c:pt idx="11">
                  <c:v>84</c:v>
                </c:pt>
                <c:pt idx="12">
                  <c:v>179.99999999999997</c:v>
                </c:pt>
                <c:pt idx="13">
                  <c:v>259.00000000000006</c:v>
                </c:pt>
                <c:pt idx="14">
                  <c:v>283</c:v>
                </c:pt>
                <c:pt idx="15">
                  <c:v>297</c:v>
                </c:pt>
                <c:pt idx="16">
                  <c:v>251.99999999999994</c:v>
                </c:pt>
                <c:pt idx="17">
                  <c:v>171.99999999999997</c:v>
                </c:pt>
                <c:pt idx="18">
                  <c:v>35.000000000000057</c:v>
                </c:pt>
                <c:pt idx="19">
                  <c:v>77</c:v>
                </c:pt>
                <c:pt idx="20">
                  <c:v>94</c:v>
                </c:pt>
              </c:numCache>
            </c:numRef>
          </c:val>
        </c:ser>
        <c:axId val="91110016"/>
        <c:axId val="91124096"/>
      </c:barChart>
      <c:catAx>
        <c:axId val="91110016"/>
        <c:scaling>
          <c:orientation val="minMax"/>
        </c:scaling>
        <c:axPos val="b"/>
        <c:numFmt formatCode="General" sourceLinked="1"/>
        <c:tickLblPos val="low"/>
        <c:crossAx val="91124096"/>
        <c:crosses val="autoZero"/>
        <c:auto val="1"/>
        <c:lblAlgn val="ctr"/>
        <c:lblOffset val="100"/>
      </c:catAx>
      <c:valAx>
        <c:axId val="91124096"/>
        <c:scaling>
          <c:orientation val="minMax"/>
        </c:scaling>
        <c:axPos val="l"/>
        <c:majorGridlines/>
        <c:numFmt formatCode="0" sourceLinked="1"/>
        <c:tickLblPos val="nextTo"/>
        <c:crossAx val="91110016"/>
        <c:crosses val="autoZero"/>
        <c:crossBetween val="between"/>
      </c:valAx>
    </c:plotArea>
    <c:plotVisOnly val="1"/>
    <c:dispBlanksAs val="gap"/>
  </c:chart>
  <c:spPr>
    <a:noFill/>
    <a:ln>
      <a:noFill/>
    </a:ln>
  </c:spPr>
  <c:txPr>
    <a:bodyPr/>
    <a:lstStyle/>
    <a:p>
      <a:pPr>
        <a:defRPr sz="1200">
          <a:latin typeface="Arial" pitchFamily="34" charset="0"/>
          <a:cs typeface="Arial" pitchFamily="34" charset="0"/>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0855570653699782"/>
          <c:y val="8.4095139053162266E-2"/>
          <c:w val="0.83348703493660647"/>
          <c:h val="0.7659970274625032"/>
        </c:manualLayout>
      </c:layout>
      <c:barChart>
        <c:barDir val="col"/>
        <c:grouping val="clustered"/>
        <c:ser>
          <c:idx val="0"/>
          <c:order val="0"/>
          <c:tx>
            <c:strRef>
              <c:f>Realpoint!$B$23</c:f>
              <c:strCache>
                <c:ptCount val="1"/>
                <c:pt idx="0">
                  <c:v>Unpaid Balance ($)</c:v>
                </c:pt>
              </c:strCache>
            </c:strRef>
          </c:tx>
          <c:cat>
            <c:numRef>
              <c:f>Realpoint!$A$42:$A$66</c:f>
              <c:numCache>
                <c:formatCode>mmm\-yy</c:formatCode>
                <c:ptCount val="25"/>
                <c:pt idx="0">
                  <c:v>40431</c:v>
                </c:pt>
                <c:pt idx="1">
                  <c:v>40461</c:v>
                </c:pt>
                <c:pt idx="2">
                  <c:v>40492</c:v>
                </c:pt>
                <c:pt idx="3">
                  <c:v>40522</c:v>
                </c:pt>
                <c:pt idx="4">
                  <c:v>40554</c:v>
                </c:pt>
                <c:pt idx="5">
                  <c:v>40585</c:v>
                </c:pt>
                <c:pt idx="6">
                  <c:v>40613</c:v>
                </c:pt>
                <c:pt idx="7">
                  <c:v>40644</c:v>
                </c:pt>
                <c:pt idx="8">
                  <c:v>40674</c:v>
                </c:pt>
                <c:pt idx="9">
                  <c:v>40705</c:v>
                </c:pt>
                <c:pt idx="10">
                  <c:v>40735</c:v>
                </c:pt>
                <c:pt idx="11">
                  <c:v>40766</c:v>
                </c:pt>
                <c:pt idx="12">
                  <c:v>40797</c:v>
                </c:pt>
                <c:pt idx="13">
                  <c:v>40827</c:v>
                </c:pt>
                <c:pt idx="14">
                  <c:v>40858</c:v>
                </c:pt>
                <c:pt idx="15">
                  <c:v>40888</c:v>
                </c:pt>
                <c:pt idx="16">
                  <c:v>40919</c:v>
                </c:pt>
                <c:pt idx="17">
                  <c:v>40951</c:v>
                </c:pt>
                <c:pt idx="18">
                  <c:v>40980</c:v>
                </c:pt>
                <c:pt idx="19">
                  <c:v>41011</c:v>
                </c:pt>
                <c:pt idx="20">
                  <c:v>41041</c:v>
                </c:pt>
                <c:pt idx="21" formatCode="d\-mmm">
                  <c:v>41072</c:v>
                </c:pt>
                <c:pt idx="22">
                  <c:v>41091</c:v>
                </c:pt>
                <c:pt idx="23">
                  <c:v>41122</c:v>
                </c:pt>
                <c:pt idx="24">
                  <c:v>41153</c:v>
                </c:pt>
              </c:numCache>
            </c:numRef>
          </c:cat>
          <c:val>
            <c:numRef>
              <c:f>Realpoint!$B$42:$B$66</c:f>
              <c:numCache>
                <c:formatCode>"$"#,##0.00</c:formatCode>
                <c:ptCount val="25"/>
                <c:pt idx="0">
                  <c:v>91.169999999999987</c:v>
                </c:pt>
                <c:pt idx="1">
                  <c:v>87.88</c:v>
                </c:pt>
                <c:pt idx="2">
                  <c:v>89.649999999999991</c:v>
                </c:pt>
                <c:pt idx="3">
                  <c:v>90.25</c:v>
                </c:pt>
                <c:pt idx="4">
                  <c:v>90.53</c:v>
                </c:pt>
                <c:pt idx="5">
                  <c:v>87.57</c:v>
                </c:pt>
                <c:pt idx="6">
                  <c:v>88.69</c:v>
                </c:pt>
                <c:pt idx="7">
                  <c:v>88.23</c:v>
                </c:pt>
                <c:pt idx="8">
                  <c:v>89.05</c:v>
                </c:pt>
                <c:pt idx="9" formatCode="&quot;$&quot;#,##0.00_);[Red]\(&quot;$&quot;#,##0.00\)">
                  <c:v>86.5</c:v>
                </c:pt>
                <c:pt idx="10">
                  <c:v>86.06</c:v>
                </c:pt>
                <c:pt idx="11">
                  <c:v>84.84</c:v>
                </c:pt>
                <c:pt idx="12">
                  <c:v>84.36999999999999</c:v>
                </c:pt>
                <c:pt idx="13">
                  <c:v>85.35</c:v>
                </c:pt>
                <c:pt idx="14">
                  <c:v>83.25</c:v>
                </c:pt>
                <c:pt idx="15">
                  <c:v>83.02</c:v>
                </c:pt>
                <c:pt idx="16" formatCode="&quot;$&quot;#,##0.00_);[Red]\(&quot;$&quot;#,##0.00\)">
                  <c:v>82.29</c:v>
                </c:pt>
                <c:pt idx="17" formatCode="&quot;$&quot;#,##0.00_);[Red]\(&quot;$&quot;#,##0.00\)">
                  <c:v>85.27</c:v>
                </c:pt>
                <c:pt idx="18" formatCode="&quot;$&quot;#,##0.00_);[Red]\(&quot;$&quot;#,##0.00\)">
                  <c:v>84.43</c:v>
                </c:pt>
                <c:pt idx="19" formatCode="&quot;$&quot;#,##0.00_);[Red]\(&quot;$&quot;#,##0.00\)">
                  <c:v>84.26</c:v>
                </c:pt>
                <c:pt idx="20" formatCode="&quot;$&quot;#,##0.00_);[Red]\(&quot;$&quot;#,##0.00\)">
                  <c:v>83.77</c:v>
                </c:pt>
                <c:pt idx="21" formatCode="&quot;$&quot;#,##0.00_);[Red]\(&quot;$&quot;#,##0.00\)">
                  <c:v>81.319999999999993</c:v>
                </c:pt>
                <c:pt idx="22" formatCode="&quot;$&quot;#,##0.00_);[Red]\(&quot;$&quot;#,##0.00\)">
                  <c:v>79.989999999999995</c:v>
                </c:pt>
                <c:pt idx="23" formatCode="&quot;$&quot;#,##0.00_);[Red]\(&quot;$&quot;#,##0.00\)">
                  <c:v>76.7</c:v>
                </c:pt>
                <c:pt idx="24" formatCode="&quot;$&quot;#,##0.00_);[Red]\(&quot;$&quot;#,##0.00\)">
                  <c:v>76.31</c:v>
                </c:pt>
              </c:numCache>
            </c:numRef>
          </c:val>
        </c:ser>
        <c:gapWidth val="57"/>
        <c:axId val="79550720"/>
        <c:axId val="79688064"/>
      </c:barChart>
      <c:lineChart>
        <c:grouping val="standard"/>
        <c:ser>
          <c:idx val="1"/>
          <c:order val="1"/>
          <c:tx>
            <c:strRef>
              <c:f>Realpoint!$C$23</c:f>
              <c:strCache>
                <c:ptCount val="1"/>
                <c:pt idx="0">
                  <c:v>% of CMBS</c:v>
                </c:pt>
              </c:strCache>
            </c:strRef>
          </c:tx>
          <c:spPr>
            <a:ln>
              <a:solidFill>
                <a:schemeClr val="accent3"/>
              </a:solidFill>
            </a:ln>
          </c:spPr>
          <c:marker>
            <c:spPr>
              <a:solidFill>
                <a:schemeClr val="accent3"/>
              </a:solidFill>
              <a:ln>
                <a:solidFill>
                  <a:schemeClr val="accent3"/>
                </a:solidFill>
              </a:ln>
            </c:spPr>
          </c:marker>
          <c:cat>
            <c:numRef>
              <c:f>Realpoint!$A$42:$A$66</c:f>
              <c:numCache>
                <c:formatCode>mmm\-yy</c:formatCode>
                <c:ptCount val="25"/>
                <c:pt idx="0">
                  <c:v>40431</c:v>
                </c:pt>
                <c:pt idx="1">
                  <c:v>40461</c:v>
                </c:pt>
                <c:pt idx="2">
                  <c:v>40492</c:v>
                </c:pt>
                <c:pt idx="3">
                  <c:v>40522</c:v>
                </c:pt>
                <c:pt idx="4">
                  <c:v>40554</c:v>
                </c:pt>
                <c:pt idx="5">
                  <c:v>40585</c:v>
                </c:pt>
                <c:pt idx="6">
                  <c:v>40613</c:v>
                </c:pt>
                <c:pt idx="7">
                  <c:v>40644</c:v>
                </c:pt>
                <c:pt idx="8">
                  <c:v>40674</c:v>
                </c:pt>
                <c:pt idx="9">
                  <c:v>40705</c:v>
                </c:pt>
                <c:pt idx="10">
                  <c:v>40735</c:v>
                </c:pt>
                <c:pt idx="11">
                  <c:v>40766</c:v>
                </c:pt>
                <c:pt idx="12">
                  <c:v>40797</c:v>
                </c:pt>
                <c:pt idx="13">
                  <c:v>40827</c:v>
                </c:pt>
                <c:pt idx="14">
                  <c:v>40858</c:v>
                </c:pt>
                <c:pt idx="15">
                  <c:v>40888</c:v>
                </c:pt>
                <c:pt idx="16">
                  <c:v>40919</c:v>
                </c:pt>
                <c:pt idx="17">
                  <c:v>40951</c:v>
                </c:pt>
                <c:pt idx="18">
                  <c:v>40980</c:v>
                </c:pt>
                <c:pt idx="19">
                  <c:v>41011</c:v>
                </c:pt>
                <c:pt idx="20">
                  <c:v>41041</c:v>
                </c:pt>
                <c:pt idx="21" formatCode="d\-mmm">
                  <c:v>41072</c:v>
                </c:pt>
                <c:pt idx="22">
                  <c:v>41091</c:v>
                </c:pt>
                <c:pt idx="23">
                  <c:v>41122</c:v>
                </c:pt>
                <c:pt idx="24">
                  <c:v>41153</c:v>
                </c:pt>
              </c:numCache>
            </c:numRef>
          </c:cat>
          <c:val>
            <c:numRef>
              <c:f>Realpoint!$C$42:$C$66</c:f>
              <c:numCache>
                <c:formatCode>General</c:formatCode>
                <c:ptCount val="25"/>
                <c:pt idx="0">
                  <c:v>0.1179</c:v>
                </c:pt>
                <c:pt idx="1">
                  <c:v>0.1154</c:v>
                </c:pt>
                <c:pt idx="2">
                  <c:v>0.11920000000000019</c:v>
                </c:pt>
                <c:pt idx="3">
                  <c:v>0.12000000000000002</c:v>
                </c:pt>
                <c:pt idx="4">
                  <c:v>0.1198</c:v>
                </c:pt>
                <c:pt idx="5">
                  <c:v>0.11609999999999998</c:v>
                </c:pt>
                <c:pt idx="6">
                  <c:v>0.1168</c:v>
                </c:pt>
                <c:pt idx="7">
                  <c:v>0.11660000000000002</c:v>
                </c:pt>
                <c:pt idx="8">
                  <c:v>0.11920000000000019</c:v>
                </c:pt>
                <c:pt idx="9">
                  <c:v>0.1168</c:v>
                </c:pt>
                <c:pt idx="10">
                  <c:v>0.11620000000000009</c:v>
                </c:pt>
                <c:pt idx="11">
                  <c:v>0.11609999999999998</c:v>
                </c:pt>
                <c:pt idx="12">
                  <c:v>0.1179</c:v>
                </c:pt>
                <c:pt idx="13">
                  <c:v>0.1163</c:v>
                </c:pt>
                <c:pt idx="14">
                  <c:v>0.1138</c:v>
                </c:pt>
                <c:pt idx="15">
                  <c:v>0.1144</c:v>
                </c:pt>
                <c:pt idx="16">
                  <c:v>0.1143</c:v>
                </c:pt>
                <c:pt idx="17">
                  <c:v>0.11870000000000012</c:v>
                </c:pt>
                <c:pt idx="18">
                  <c:v>0.1178</c:v>
                </c:pt>
                <c:pt idx="19">
                  <c:v>0.11820000000000012</c:v>
                </c:pt>
                <c:pt idx="20">
                  <c:v>0.11849999999999998</c:v>
                </c:pt>
                <c:pt idx="21">
                  <c:v>0.11409999999999998</c:v>
                </c:pt>
                <c:pt idx="22">
                  <c:v>0.1125</c:v>
                </c:pt>
                <c:pt idx="23">
                  <c:v>0.10850000000000012</c:v>
                </c:pt>
                <c:pt idx="24">
                  <c:v>0.10750000000000012</c:v>
                </c:pt>
              </c:numCache>
            </c:numRef>
          </c:val>
        </c:ser>
        <c:marker val="1"/>
        <c:axId val="79689984"/>
        <c:axId val="79560704"/>
      </c:lineChart>
      <c:dateAx>
        <c:axId val="79550720"/>
        <c:scaling>
          <c:orientation val="minMax"/>
        </c:scaling>
        <c:axPos val="b"/>
        <c:numFmt formatCode="mmm\-yy" sourceLinked="0"/>
        <c:tickLblPos val="nextTo"/>
        <c:txPr>
          <a:bodyPr rot="-5400000" vert="horz"/>
          <a:lstStyle/>
          <a:p>
            <a:pPr>
              <a:defRPr sz="1200" b="0" i="0" u="none" strike="noStrike" baseline="0">
                <a:solidFill>
                  <a:srgbClr val="000000"/>
                </a:solidFill>
                <a:latin typeface="Arial"/>
                <a:ea typeface="Arial"/>
                <a:cs typeface="Arial"/>
              </a:defRPr>
            </a:pPr>
            <a:endParaRPr lang="en-US"/>
          </a:p>
        </c:txPr>
        <c:crossAx val="79688064"/>
        <c:crosses val="autoZero"/>
        <c:auto val="1"/>
        <c:lblOffset val="100"/>
        <c:baseTimeUnit val="months"/>
      </c:dateAx>
      <c:valAx>
        <c:axId val="79688064"/>
        <c:scaling>
          <c:orientation val="minMax"/>
          <c:max val="100"/>
          <c:min val="0"/>
        </c:scaling>
        <c:axPos val="l"/>
        <c:majorGridlines/>
        <c:title>
          <c:tx>
            <c:rich>
              <a:bodyPr/>
              <a:lstStyle/>
              <a:p>
                <a:pPr>
                  <a:defRPr sz="1200" b="1" i="0" u="none" strike="noStrike" baseline="0">
                    <a:solidFill>
                      <a:srgbClr val="000000"/>
                    </a:solidFill>
                    <a:latin typeface="Arial"/>
                    <a:ea typeface="Arial"/>
                    <a:cs typeface="Arial"/>
                  </a:defRPr>
                </a:pPr>
                <a:r>
                  <a:rPr lang="en-US"/>
                  <a:t>$ Billions</a:t>
                </a:r>
              </a:p>
            </c:rich>
          </c:tx>
          <c:layout/>
        </c:title>
        <c:numFmt formatCode="&quot;$&quot;#,##0.00" sourceLinked="1"/>
        <c:tickLblPos val="nextTo"/>
        <c:txPr>
          <a:bodyPr rot="0" vert="horz"/>
          <a:lstStyle/>
          <a:p>
            <a:pPr>
              <a:defRPr sz="1200" b="0" i="0" u="none" strike="noStrike" baseline="0">
                <a:solidFill>
                  <a:srgbClr val="000000"/>
                </a:solidFill>
                <a:latin typeface="Arial"/>
                <a:ea typeface="Arial"/>
                <a:cs typeface="Arial"/>
              </a:defRPr>
            </a:pPr>
            <a:endParaRPr lang="en-US"/>
          </a:p>
        </c:txPr>
        <c:crossAx val="79550720"/>
        <c:crosses val="autoZero"/>
        <c:crossBetween val="between"/>
      </c:valAx>
      <c:dateAx>
        <c:axId val="79689984"/>
        <c:scaling>
          <c:orientation val="minMax"/>
        </c:scaling>
        <c:delete val="1"/>
        <c:axPos val="b"/>
        <c:numFmt formatCode="mmm\-yy" sourceLinked="1"/>
        <c:tickLblPos val="none"/>
        <c:crossAx val="79560704"/>
        <c:crosses val="autoZero"/>
        <c:lblOffset val="100"/>
        <c:baseTimeUnit val="months"/>
      </c:dateAx>
      <c:valAx>
        <c:axId val="79560704"/>
        <c:scaling>
          <c:orientation val="minMax"/>
        </c:scaling>
        <c:axPos val="r"/>
        <c:numFmt formatCode="0%" sourceLinked="0"/>
        <c:tickLblPos val="nextTo"/>
        <c:txPr>
          <a:bodyPr rot="0" vert="horz"/>
          <a:lstStyle/>
          <a:p>
            <a:pPr>
              <a:defRPr sz="1200" b="0" i="0" u="none" strike="noStrike" baseline="0">
                <a:solidFill>
                  <a:srgbClr val="000000"/>
                </a:solidFill>
                <a:latin typeface="Arial"/>
                <a:ea typeface="Arial"/>
                <a:cs typeface="Arial"/>
              </a:defRPr>
            </a:pPr>
            <a:endParaRPr lang="en-US"/>
          </a:p>
        </c:txPr>
        <c:crossAx val="79689984"/>
        <c:crosses val="max"/>
        <c:crossBetween val="between"/>
      </c:valAx>
    </c:plotArea>
    <c:legend>
      <c:legendPos val="r"/>
      <c:layout>
        <c:manualLayout>
          <c:xMode val="edge"/>
          <c:yMode val="edge"/>
          <c:x val="0.36246569454807132"/>
          <c:y val="1.4625228519195621E-2"/>
          <c:w val="0.27506909382417388"/>
          <c:h val="4.0219378427787847E-2"/>
        </c:manualLayout>
      </c:layout>
      <c:txPr>
        <a:bodyPr/>
        <a:lstStyle/>
        <a:p>
          <a:pPr>
            <a:defRPr sz="1010" b="0" i="0" u="none" strike="noStrike" baseline="0">
              <a:solidFill>
                <a:srgbClr val="000000"/>
              </a:solidFill>
              <a:latin typeface="Arial"/>
              <a:ea typeface="Arial"/>
              <a:cs typeface="Arial"/>
            </a:defRPr>
          </a:pPr>
          <a:endParaRPr lang="en-US"/>
        </a:p>
      </c:txPr>
    </c:legend>
    <c:plotVisOnly val="1"/>
    <c:dispBlanksAs val="gap"/>
  </c:chart>
  <c:spPr>
    <a:noFill/>
    <a:ln>
      <a:noFill/>
    </a:ln>
  </c:spPr>
  <c:txPr>
    <a:bodyPr/>
    <a:lstStyle/>
    <a:p>
      <a:pPr>
        <a:defRPr sz="1200" b="0" i="0" u="none" strike="noStrike" baseline="0">
          <a:solidFill>
            <a:srgbClr val="000000"/>
          </a:solidFill>
          <a:latin typeface="Arial"/>
          <a:ea typeface="Arial"/>
          <a:cs typeface="Arial"/>
        </a:defRPr>
      </a:pPr>
      <a:endParaRPr lang="en-U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plotArea>
      <c:layout>
        <c:manualLayout>
          <c:layoutTarget val="inner"/>
          <c:xMode val="edge"/>
          <c:yMode val="edge"/>
          <c:x val="5.2533527205812933E-2"/>
          <c:y val="8.3726940214763651E-2"/>
          <c:w val="0.9392135842174627"/>
          <c:h val="0.74997215687931673"/>
        </c:manualLayout>
      </c:layout>
      <c:lineChart>
        <c:grouping val="standard"/>
        <c:ser>
          <c:idx val="0"/>
          <c:order val="0"/>
          <c:tx>
            <c:strRef>
              <c:f>'Cap Rate Trends'!$E$1</c:f>
              <c:strCache>
                <c:ptCount val="1"/>
                <c:pt idx="0">
                  <c:v>Multi-Housing</c:v>
                </c:pt>
              </c:strCache>
            </c:strRef>
          </c:tx>
          <c:marker>
            <c:symbol val="none"/>
          </c:marker>
          <c:cat>
            <c:numRef>
              <c:f>'Cap Rate Trends'!$B$2:$B$109</c:f>
              <c:numCache>
                <c:formatCode>General</c:formatCode>
                <c:ptCount val="108"/>
                <c:pt idx="0">
                  <c:v>1985.4</c:v>
                </c:pt>
                <c:pt idx="1">
                  <c:v>1986.1</c:v>
                </c:pt>
                <c:pt idx="2">
                  <c:v>1986.2</c:v>
                </c:pt>
                <c:pt idx="3">
                  <c:v>1986.3</c:v>
                </c:pt>
                <c:pt idx="4">
                  <c:v>1986.4</c:v>
                </c:pt>
                <c:pt idx="5">
                  <c:v>1987.1</c:v>
                </c:pt>
                <c:pt idx="6">
                  <c:v>1987.2</c:v>
                </c:pt>
                <c:pt idx="7">
                  <c:v>1987.3</c:v>
                </c:pt>
                <c:pt idx="8">
                  <c:v>1987.4</c:v>
                </c:pt>
                <c:pt idx="9">
                  <c:v>1988.1</c:v>
                </c:pt>
                <c:pt idx="10">
                  <c:v>1988.2</c:v>
                </c:pt>
                <c:pt idx="11">
                  <c:v>1988.3</c:v>
                </c:pt>
                <c:pt idx="12">
                  <c:v>1988.4</c:v>
                </c:pt>
                <c:pt idx="13">
                  <c:v>1989.1</c:v>
                </c:pt>
                <c:pt idx="14">
                  <c:v>1989.2</c:v>
                </c:pt>
                <c:pt idx="15">
                  <c:v>1989.3</c:v>
                </c:pt>
                <c:pt idx="16">
                  <c:v>1989.4</c:v>
                </c:pt>
                <c:pt idx="17">
                  <c:v>1990.1</c:v>
                </c:pt>
                <c:pt idx="18">
                  <c:v>1990.2</c:v>
                </c:pt>
                <c:pt idx="19">
                  <c:v>1990.3</c:v>
                </c:pt>
                <c:pt idx="20">
                  <c:v>1990.4</c:v>
                </c:pt>
                <c:pt idx="21">
                  <c:v>1991.1</c:v>
                </c:pt>
                <c:pt idx="22">
                  <c:v>1991.2</c:v>
                </c:pt>
                <c:pt idx="23">
                  <c:v>1991.3</c:v>
                </c:pt>
                <c:pt idx="24">
                  <c:v>1991.4</c:v>
                </c:pt>
                <c:pt idx="25">
                  <c:v>1992.1</c:v>
                </c:pt>
                <c:pt idx="26">
                  <c:v>1992.2</c:v>
                </c:pt>
                <c:pt idx="27">
                  <c:v>1992.3</c:v>
                </c:pt>
                <c:pt idx="28">
                  <c:v>1992.4</c:v>
                </c:pt>
                <c:pt idx="29">
                  <c:v>1993.1</c:v>
                </c:pt>
                <c:pt idx="30">
                  <c:v>1993.2</c:v>
                </c:pt>
                <c:pt idx="31">
                  <c:v>1993.3</c:v>
                </c:pt>
                <c:pt idx="32">
                  <c:v>1993.4</c:v>
                </c:pt>
                <c:pt idx="33">
                  <c:v>1994.1</c:v>
                </c:pt>
                <c:pt idx="34">
                  <c:v>1994.2</c:v>
                </c:pt>
                <c:pt idx="35">
                  <c:v>1994.3</c:v>
                </c:pt>
                <c:pt idx="36">
                  <c:v>1994.4</c:v>
                </c:pt>
                <c:pt idx="37">
                  <c:v>1995.1</c:v>
                </c:pt>
                <c:pt idx="38">
                  <c:v>1995.2</c:v>
                </c:pt>
                <c:pt idx="39">
                  <c:v>1995.3</c:v>
                </c:pt>
                <c:pt idx="40">
                  <c:v>1995.4</c:v>
                </c:pt>
                <c:pt idx="41">
                  <c:v>1996.1</c:v>
                </c:pt>
                <c:pt idx="42">
                  <c:v>1996.2</c:v>
                </c:pt>
                <c:pt idx="43">
                  <c:v>1996.3</c:v>
                </c:pt>
                <c:pt idx="44">
                  <c:v>1996.4</c:v>
                </c:pt>
                <c:pt idx="45">
                  <c:v>1997.1</c:v>
                </c:pt>
                <c:pt idx="46">
                  <c:v>1997.2</c:v>
                </c:pt>
                <c:pt idx="47">
                  <c:v>1997.3</c:v>
                </c:pt>
                <c:pt idx="48">
                  <c:v>1997.4</c:v>
                </c:pt>
                <c:pt idx="49">
                  <c:v>1998.1</c:v>
                </c:pt>
                <c:pt idx="50">
                  <c:v>1998.2</c:v>
                </c:pt>
                <c:pt idx="51">
                  <c:v>1998.3</c:v>
                </c:pt>
                <c:pt idx="52">
                  <c:v>1998.4</c:v>
                </c:pt>
                <c:pt idx="53">
                  <c:v>1999.1</c:v>
                </c:pt>
                <c:pt idx="54">
                  <c:v>1999.2</c:v>
                </c:pt>
                <c:pt idx="55">
                  <c:v>1999.3</c:v>
                </c:pt>
                <c:pt idx="56">
                  <c:v>1999.4</c:v>
                </c:pt>
                <c:pt idx="57">
                  <c:v>2000.1</c:v>
                </c:pt>
                <c:pt idx="58">
                  <c:v>2000.2</c:v>
                </c:pt>
                <c:pt idx="59">
                  <c:v>2000.3</c:v>
                </c:pt>
                <c:pt idx="60">
                  <c:v>2000.4</c:v>
                </c:pt>
                <c:pt idx="61">
                  <c:v>2001.1</c:v>
                </c:pt>
                <c:pt idx="62">
                  <c:v>2001.2</c:v>
                </c:pt>
                <c:pt idx="63">
                  <c:v>2001.3</c:v>
                </c:pt>
                <c:pt idx="64">
                  <c:v>2001.4</c:v>
                </c:pt>
                <c:pt idx="65">
                  <c:v>2002.1</c:v>
                </c:pt>
                <c:pt idx="66">
                  <c:v>2002.2</c:v>
                </c:pt>
                <c:pt idx="67">
                  <c:v>2002.3</c:v>
                </c:pt>
                <c:pt idx="68">
                  <c:v>2002.4</c:v>
                </c:pt>
                <c:pt idx="69">
                  <c:v>2003.1</c:v>
                </c:pt>
                <c:pt idx="70">
                  <c:v>2003.2</c:v>
                </c:pt>
                <c:pt idx="71">
                  <c:v>2003.3</c:v>
                </c:pt>
                <c:pt idx="72">
                  <c:v>2003.4</c:v>
                </c:pt>
                <c:pt idx="73">
                  <c:v>2004.1</c:v>
                </c:pt>
                <c:pt idx="74">
                  <c:v>2004.2</c:v>
                </c:pt>
                <c:pt idx="75">
                  <c:v>2004.3</c:v>
                </c:pt>
                <c:pt idx="76">
                  <c:v>2004.4</c:v>
                </c:pt>
                <c:pt idx="77">
                  <c:v>2005.1</c:v>
                </c:pt>
                <c:pt idx="78">
                  <c:v>2005.2</c:v>
                </c:pt>
                <c:pt idx="79">
                  <c:v>2005.3</c:v>
                </c:pt>
                <c:pt idx="80">
                  <c:v>2005.4</c:v>
                </c:pt>
                <c:pt idx="81">
                  <c:v>2006.1</c:v>
                </c:pt>
                <c:pt idx="82">
                  <c:v>2006.2</c:v>
                </c:pt>
                <c:pt idx="83">
                  <c:v>2006.3</c:v>
                </c:pt>
                <c:pt idx="84">
                  <c:v>2006.4</c:v>
                </c:pt>
                <c:pt idx="85">
                  <c:v>2007.1</c:v>
                </c:pt>
                <c:pt idx="86">
                  <c:v>2007.2</c:v>
                </c:pt>
                <c:pt idx="87">
                  <c:v>2007.3</c:v>
                </c:pt>
                <c:pt idx="88">
                  <c:v>2007.4</c:v>
                </c:pt>
                <c:pt idx="89">
                  <c:v>2008.1</c:v>
                </c:pt>
                <c:pt idx="90">
                  <c:v>2008.2</c:v>
                </c:pt>
                <c:pt idx="91">
                  <c:v>2008.3</c:v>
                </c:pt>
                <c:pt idx="92">
                  <c:v>2008.4</c:v>
                </c:pt>
                <c:pt idx="93">
                  <c:v>2009.1</c:v>
                </c:pt>
                <c:pt idx="94">
                  <c:v>2009.2</c:v>
                </c:pt>
                <c:pt idx="95">
                  <c:v>2009.3</c:v>
                </c:pt>
                <c:pt idx="96">
                  <c:v>2009.4</c:v>
                </c:pt>
                <c:pt idx="97">
                  <c:v>2010.1</c:v>
                </c:pt>
                <c:pt idx="98">
                  <c:v>2010.2</c:v>
                </c:pt>
                <c:pt idx="99">
                  <c:v>2010.3</c:v>
                </c:pt>
                <c:pt idx="100">
                  <c:v>2010.4</c:v>
                </c:pt>
                <c:pt idx="101">
                  <c:v>2011.1</c:v>
                </c:pt>
                <c:pt idx="102">
                  <c:v>2011.2</c:v>
                </c:pt>
                <c:pt idx="103">
                  <c:v>2011.3</c:v>
                </c:pt>
                <c:pt idx="104">
                  <c:v>2011.4</c:v>
                </c:pt>
                <c:pt idx="105">
                  <c:v>2012.1</c:v>
                </c:pt>
                <c:pt idx="106">
                  <c:v>2012.2</c:v>
                </c:pt>
                <c:pt idx="107">
                  <c:v>2012.3</c:v>
                </c:pt>
              </c:numCache>
            </c:numRef>
          </c:cat>
          <c:val>
            <c:numRef>
              <c:f>'Cap Rate Trends'!$E$2:$E$109</c:f>
              <c:numCache>
                <c:formatCode>0.00</c:formatCode>
                <c:ptCount val="108"/>
                <c:pt idx="0">
                  <c:v>8.5454529694804258</c:v>
                </c:pt>
                <c:pt idx="1">
                  <c:v>8.5310378237673596</c:v>
                </c:pt>
                <c:pt idx="2">
                  <c:v>8.5209609315972088</c:v>
                </c:pt>
                <c:pt idx="3">
                  <c:v>8.5293863993730721</c:v>
                </c:pt>
                <c:pt idx="4">
                  <c:v>8.5524462265291206</c:v>
                </c:pt>
                <c:pt idx="5">
                  <c:v>8.5712352450409597</c:v>
                </c:pt>
                <c:pt idx="6">
                  <c:v>8.5782376683779447</c:v>
                </c:pt>
                <c:pt idx="7">
                  <c:v>8.577352439910003</c:v>
                </c:pt>
                <c:pt idx="8">
                  <c:v>8.5676305826990848</c:v>
                </c:pt>
                <c:pt idx="9">
                  <c:v>8.5566974172860117</c:v>
                </c:pt>
                <c:pt idx="10">
                  <c:v>8.5418360708947656</c:v>
                </c:pt>
                <c:pt idx="11">
                  <c:v>8.5244746380821876</c:v>
                </c:pt>
                <c:pt idx="12">
                  <c:v>8.5009373220752504</c:v>
                </c:pt>
                <c:pt idx="13">
                  <c:v>8.4744063913048748</c:v>
                </c:pt>
                <c:pt idx="14">
                  <c:v>8.4625236201733198</c:v>
                </c:pt>
                <c:pt idx="15">
                  <c:v>8.4688364754054248</c:v>
                </c:pt>
                <c:pt idx="16">
                  <c:v>8.4904487062691647</c:v>
                </c:pt>
                <c:pt idx="17">
                  <c:v>8.509392662561833</c:v>
                </c:pt>
                <c:pt idx="18">
                  <c:v>8.5417918501517089</c:v>
                </c:pt>
                <c:pt idx="19">
                  <c:v>8.5903872197016558</c:v>
                </c:pt>
                <c:pt idx="20">
                  <c:v>8.6598521774543027</c:v>
                </c:pt>
                <c:pt idx="21">
                  <c:v>8.7341903053791139</c:v>
                </c:pt>
                <c:pt idx="22">
                  <c:v>8.8064126788949615</c:v>
                </c:pt>
                <c:pt idx="23">
                  <c:v>8.8717803509535695</c:v>
                </c:pt>
                <c:pt idx="24">
                  <c:v>9.0048626050107679</c:v>
                </c:pt>
                <c:pt idx="25">
                  <c:v>9.2125726711241072</c:v>
                </c:pt>
                <c:pt idx="26">
                  <c:v>9.4169274352394829</c:v>
                </c:pt>
                <c:pt idx="27">
                  <c:v>9.5434056955665234</c:v>
                </c:pt>
                <c:pt idx="28">
                  <c:v>9.5644919092662644</c:v>
                </c:pt>
                <c:pt idx="29">
                  <c:v>9.5582188118437603</c:v>
                </c:pt>
                <c:pt idx="30">
                  <c:v>9.5586479904043067</c:v>
                </c:pt>
                <c:pt idx="31">
                  <c:v>9.5931357013587313</c:v>
                </c:pt>
                <c:pt idx="32">
                  <c:v>9.5845333395898091</c:v>
                </c:pt>
                <c:pt idx="33">
                  <c:v>9.4987470803036143</c:v>
                </c:pt>
                <c:pt idx="34">
                  <c:v>9.4363781318869719</c:v>
                </c:pt>
                <c:pt idx="35">
                  <c:v>9.3727179099252549</c:v>
                </c:pt>
                <c:pt idx="36">
                  <c:v>9.3539412979227876</c:v>
                </c:pt>
                <c:pt idx="37">
                  <c:v>9.2635797936923581</c:v>
                </c:pt>
                <c:pt idx="38">
                  <c:v>9.1457790897511089</c:v>
                </c:pt>
                <c:pt idx="39">
                  <c:v>9.0254447675537257</c:v>
                </c:pt>
                <c:pt idx="40">
                  <c:v>8.9120011834344979</c:v>
                </c:pt>
                <c:pt idx="41">
                  <c:v>8.8358801770784048</c:v>
                </c:pt>
                <c:pt idx="42">
                  <c:v>8.7431376815873936</c:v>
                </c:pt>
                <c:pt idx="43">
                  <c:v>8.6622322493429653</c:v>
                </c:pt>
                <c:pt idx="44">
                  <c:v>8.6247144750145619</c:v>
                </c:pt>
                <c:pt idx="45">
                  <c:v>8.6457264810172187</c:v>
                </c:pt>
                <c:pt idx="46">
                  <c:v>8.6618891870490646</c:v>
                </c:pt>
                <c:pt idx="47">
                  <c:v>8.6580252641715489</c:v>
                </c:pt>
                <c:pt idx="48">
                  <c:v>8.6523165900817247</c:v>
                </c:pt>
                <c:pt idx="49">
                  <c:v>8.6095935258918157</c:v>
                </c:pt>
                <c:pt idx="50">
                  <c:v>8.5720501555911426</c:v>
                </c:pt>
                <c:pt idx="51">
                  <c:v>8.4923101231783988</c:v>
                </c:pt>
                <c:pt idx="52">
                  <c:v>8.4589659691994186</c:v>
                </c:pt>
                <c:pt idx="53">
                  <c:v>8.4361062821187627</c:v>
                </c:pt>
                <c:pt idx="54">
                  <c:v>8.408701545363753</c:v>
                </c:pt>
                <c:pt idx="55">
                  <c:v>8.3483207847386929</c:v>
                </c:pt>
                <c:pt idx="56">
                  <c:v>8.2812582744176311</c:v>
                </c:pt>
                <c:pt idx="57">
                  <c:v>8.2127216477551439</c:v>
                </c:pt>
                <c:pt idx="58">
                  <c:v>8.1665203803749549</c:v>
                </c:pt>
                <c:pt idx="59">
                  <c:v>8.1055264798780566</c:v>
                </c:pt>
                <c:pt idx="60">
                  <c:v>8.0659153892913888</c:v>
                </c:pt>
                <c:pt idx="61">
                  <c:v>8.0244204478664169</c:v>
                </c:pt>
                <c:pt idx="62">
                  <c:v>8.0298987187886208</c:v>
                </c:pt>
                <c:pt idx="63">
                  <c:v>8.0195530877244128</c:v>
                </c:pt>
                <c:pt idx="64">
                  <c:v>7.9901049770040675</c:v>
                </c:pt>
                <c:pt idx="65">
                  <c:v>7.9202952094829664</c:v>
                </c:pt>
                <c:pt idx="66">
                  <c:v>7.843929447825694</c:v>
                </c:pt>
                <c:pt idx="67">
                  <c:v>7.7480026906888924</c:v>
                </c:pt>
                <c:pt idx="68">
                  <c:v>7.6050464195979215</c:v>
                </c:pt>
                <c:pt idx="69">
                  <c:v>7.4607952071518095</c:v>
                </c:pt>
                <c:pt idx="70">
                  <c:v>7.3373630933001301</c:v>
                </c:pt>
                <c:pt idx="71">
                  <c:v>7.1509673591275345</c:v>
                </c:pt>
                <c:pt idx="72">
                  <c:v>6.9587603735512999</c:v>
                </c:pt>
                <c:pt idx="73">
                  <c:v>6.8372386319472715</c:v>
                </c:pt>
                <c:pt idx="74">
                  <c:v>6.7661696450192403</c:v>
                </c:pt>
                <c:pt idx="75">
                  <c:v>6.6558373753952242</c:v>
                </c:pt>
                <c:pt idx="76">
                  <c:v>6.5266931179835534</c:v>
                </c:pt>
                <c:pt idx="77">
                  <c:v>6.4000189787668447</c:v>
                </c:pt>
                <c:pt idx="78">
                  <c:v>6.2127629520077106</c:v>
                </c:pt>
                <c:pt idx="79">
                  <c:v>5.964819550649894</c:v>
                </c:pt>
                <c:pt idx="80">
                  <c:v>5.8125471188059246</c:v>
                </c:pt>
                <c:pt idx="81">
                  <c:v>5.9341514926829024</c:v>
                </c:pt>
                <c:pt idx="82">
                  <c:v>6.0606401987259941</c:v>
                </c:pt>
                <c:pt idx="83">
                  <c:v>6.0798708639132428</c:v>
                </c:pt>
                <c:pt idx="84">
                  <c:v>6.0704119961812779</c:v>
                </c:pt>
                <c:pt idx="85">
                  <c:v>6.0728387148418994</c:v>
                </c:pt>
                <c:pt idx="86">
                  <c:v>6.2237175157314475</c:v>
                </c:pt>
                <c:pt idx="87">
                  <c:v>6.2681541498106625</c:v>
                </c:pt>
                <c:pt idx="88">
                  <c:v>6.3379926948262382</c:v>
                </c:pt>
                <c:pt idx="89">
                  <c:v>6.4506805389639625</c:v>
                </c:pt>
                <c:pt idx="90">
                  <c:v>6.5334371441984898</c:v>
                </c:pt>
                <c:pt idx="91">
                  <c:v>6.6333326393148573</c:v>
                </c:pt>
                <c:pt idx="92">
                  <c:v>6.7502415371655005</c:v>
                </c:pt>
                <c:pt idx="93">
                  <c:v>6.9939466166273077</c:v>
                </c:pt>
                <c:pt idx="94">
                  <c:v>7.254807729987621</c:v>
                </c:pt>
                <c:pt idx="95">
                  <c:v>7.3109971332640784</c:v>
                </c:pt>
                <c:pt idx="96">
                  <c:v>7.2156126311527622</c:v>
                </c:pt>
                <c:pt idx="97">
                  <c:v>7.0698112594078655</c:v>
                </c:pt>
                <c:pt idx="98">
                  <c:v>6.8620224260995695</c:v>
                </c:pt>
                <c:pt idx="99">
                  <c:v>6.7439531123237098</c:v>
                </c:pt>
                <c:pt idx="100">
                  <c:v>6.5727418901997634</c:v>
                </c:pt>
                <c:pt idx="101">
                  <c:v>6.5270784935438817</c:v>
                </c:pt>
                <c:pt idx="102">
                  <c:v>6.3544297281710955</c:v>
                </c:pt>
                <c:pt idx="103">
                  <c:v>6.2792956760023424</c:v>
                </c:pt>
                <c:pt idx="104">
                  <c:v>6.2868335107632793</c:v>
                </c:pt>
                <c:pt idx="105">
                  <c:v>6.4115674954606989</c:v>
                </c:pt>
                <c:pt idx="106">
                  <c:v>6.5430819869178762</c:v>
                </c:pt>
                <c:pt idx="107">
                  <c:v>6.6863066877725794</c:v>
                </c:pt>
              </c:numCache>
            </c:numRef>
          </c:val>
        </c:ser>
        <c:marker val="1"/>
        <c:axId val="91339776"/>
        <c:axId val="91353856"/>
      </c:lineChart>
      <c:catAx>
        <c:axId val="91339776"/>
        <c:scaling>
          <c:orientation val="minMax"/>
        </c:scaling>
        <c:axPos val="b"/>
        <c:numFmt formatCode="0" sourceLinked="0"/>
        <c:tickLblPos val="nextTo"/>
        <c:crossAx val="91353856"/>
        <c:crosses val="autoZero"/>
        <c:auto val="1"/>
        <c:lblAlgn val="ctr"/>
        <c:lblOffset val="100"/>
      </c:catAx>
      <c:valAx>
        <c:axId val="91353856"/>
        <c:scaling>
          <c:orientation val="minMax"/>
          <c:max val="11"/>
          <c:min val="5"/>
        </c:scaling>
        <c:axPos val="l"/>
        <c:majorGridlines/>
        <c:numFmt formatCode="0" sourceLinked="0"/>
        <c:tickLblPos val="nextTo"/>
        <c:crossAx val="91339776"/>
        <c:crosses val="autoZero"/>
        <c:crossBetween val="between"/>
      </c:valAx>
    </c:plotArea>
    <c:plotVisOnly val="1"/>
    <c:dispBlanksAs val="gap"/>
  </c:chart>
  <c:spPr>
    <a:noFill/>
    <a:ln>
      <a:noFill/>
    </a:ln>
  </c:spPr>
  <c:txPr>
    <a:bodyPr/>
    <a:lstStyle/>
    <a:p>
      <a:pPr>
        <a:defRPr sz="1200">
          <a:latin typeface="Arial" pitchFamily="34" charset="0"/>
          <a:cs typeface="Arial" pitchFamily="34" charset="0"/>
        </a:defRPr>
      </a:pPr>
      <a:endParaRPr lang="en-US"/>
    </a:p>
  </c:txPr>
  <c:externalData r:id="rId2"/>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smtClean="0"/>
              <a:t> YTD Q3</a:t>
            </a:r>
            <a:r>
              <a:rPr lang="en-US" baseline="0" dirty="0" smtClean="0"/>
              <a:t>12 US Apartment Investment Sales</a:t>
            </a:r>
          </a:p>
          <a:p>
            <a:pPr>
              <a:defRPr/>
            </a:pPr>
            <a:r>
              <a:rPr lang="en-US" sz="1400" baseline="0" dirty="0" smtClean="0"/>
              <a:t>As reported by Real Capital Analytics</a:t>
            </a:r>
            <a:endParaRPr lang="en-US" sz="1400" dirty="0"/>
          </a:p>
        </c:rich>
      </c:tx>
    </c:title>
    <c:plotArea>
      <c:layout/>
      <c:barChart>
        <c:barDir val="col"/>
        <c:grouping val="clustered"/>
        <c:ser>
          <c:idx val="0"/>
          <c:order val="0"/>
          <c:dPt>
            <c:idx val="0"/>
            <c:spPr>
              <a:solidFill>
                <a:srgbClr val="69BE28"/>
              </a:solidFill>
            </c:spPr>
          </c:dPt>
          <c:cat>
            <c:strRef>
              <c:f>RCA!$A$24:$A$32</c:f>
              <c:strCache>
                <c:ptCount val="9"/>
                <c:pt idx="0">
                  <c:v>CBRE</c:v>
                </c:pt>
                <c:pt idx="1">
                  <c:v>Apartment Realty Advisors</c:v>
                </c:pt>
                <c:pt idx="2">
                  <c:v>HFF</c:v>
                </c:pt>
                <c:pt idx="3">
                  <c:v>Marcus &amp; Millichap</c:v>
                </c:pt>
                <c:pt idx="4">
                  <c:v>Cushman &amp; Wakefield</c:v>
                </c:pt>
                <c:pt idx="5">
                  <c:v>Moran &amp; Co</c:v>
                </c:pt>
                <c:pt idx="6">
                  <c:v>Eastdil Secured</c:v>
                </c:pt>
                <c:pt idx="7">
                  <c:v>Jones Lang LaSalle</c:v>
                </c:pt>
                <c:pt idx="8">
                  <c:v>Engler Financial</c:v>
                </c:pt>
              </c:strCache>
            </c:strRef>
          </c:cat>
          <c:val>
            <c:numRef>
              <c:f>RCA!$B$24:$B$32</c:f>
              <c:numCache>
                <c:formatCode>#,##0.00</c:formatCode>
                <c:ptCount val="9"/>
                <c:pt idx="0">
                  <c:v>3824.9</c:v>
                </c:pt>
                <c:pt idx="1">
                  <c:v>1898.6</c:v>
                </c:pt>
                <c:pt idx="2">
                  <c:v>1502.9</c:v>
                </c:pt>
                <c:pt idx="3">
                  <c:v>1043.3</c:v>
                </c:pt>
                <c:pt idx="4" formatCode="General">
                  <c:v>961.8</c:v>
                </c:pt>
                <c:pt idx="5" formatCode="General">
                  <c:v>941.9</c:v>
                </c:pt>
                <c:pt idx="6" formatCode="General">
                  <c:v>831.1</c:v>
                </c:pt>
                <c:pt idx="7" formatCode="General">
                  <c:v>436.5</c:v>
                </c:pt>
                <c:pt idx="8" formatCode="General">
                  <c:v>293.89999999999969</c:v>
                </c:pt>
              </c:numCache>
            </c:numRef>
          </c:val>
        </c:ser>
        <c:axId val="91394816"/>
        <c:axId val="91396352"/>
      </c:barChart>
      <c:catAx>
        <c:axId val="91394816"/>
        <c:scaling>
          <c:orientation val="minMax"/>
        </c:scaling>
        <c:axPos val="b"/>
        <c:numFmt formatCode="General" sourceLinked="1"/>
        <c:tickLblPos val="nextTo"/>
        <c:txPr>
          <a:bodyPr/>
          <a:lstStyle/>
          <a:p>
            <a:pPr>
              <a:defRPr>
                <a:latin typeface="Arial" pitchFamily="34" charset="0"/>
                <a:cs typeface="Arial" pitchFamily="34" charset="0"/>
              </a:defRPr>
            </a:pPr>
            <a:endParaRPr lang="en-US"/>
          </a:p>
        </c:txPr>
        <c:crossAx val="91396352"/>
        <c:crosses val="autoZero"/>
        <c:auto val="1"/>
        <c:lblAlgn val="ctr"/>
        <c:lblOffset val="100"/>
      </c:catAx>
      <c:valAx>
        <c:axId val="91396352"/>
        <c:scaling>
          <c:orientation val="minMax"/>
        </c:scaling>
        <c:axPos val="l"/>
        <c:majorGridlines/>
        <c:numFmt formatCode="#,##0.0" sourceLinked="0"/>
        <c:tickLblPos val="nextTo"/>
        <c:crossAx val="91394816"/>
        <c:crosses val="autoZero"/>
        <c:crossBetween val="between"/>
        <c:dispUnits>
          <c:builtInUnit val="thousands"/>
          <c:dispUnitsLbl>
            <c:layout>
              <c:manualLayout>
                <c:xMode val="edge"/>
                <c:yMode val="edge"/>
                <c:x val="1.5766761661414663E-2"/>
                <c:y val="0.388998455613423"/>
              </c:manualLayout>
            </c:layout>
            <c:tx>
              <c:rich>
                <a:bodyPr/>
                <a:lstStyle/>
                <a:p>
                  <a:pPr>
                    <a:defRPr/>
                  </a:pPr>
                  <a:r>
                    <a:rPr lang="en-US"/>
                    <a:t>Billions</a:t>
                  </a:r>
                </a:p>
              </c:rich>
            </c:tx>
          </c:dispUnitsLbl>
        </c:dispUnits>
      </c:valAx>
    </c:plotArea>
    <c:plotVisOnly val="1"/>
    <c:dispBlanksAs val="gap"/>
  </c:chart>
  <c:spPr>
    <a:solidFill>
      <a:schemeClr val="bg1"/>
    </a:solidFill>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5.1084362768903845E-2"/>
          <c:y val="9.8689141487190504E-2"/>
          <c:w val="0.92827546081003753"/>
          <c:h val="0.73630898098760456"/>
        </c:manualLayout>
      </c:layout>
      <c:lineChart>
        <c:grouping val="standard"/>
        <c:ser>
          <c:idx val="0"/>
          <c:order val="0"/>
          <c:tx>
            <c:strRef>
              <c:f>CapRateForecast!$C$4</c:f>
              <c:strCache>
                <c:ptCount val="1"/>
                <c:pt idx="0">
                  <c:v>Office</c:v>
                </c:pt>
              </c:strCache>
            </c:strRef>
          </c:tx>
          <c:marker>
            <c:symbol val="none"/>
          </c:marker>
          <c:cat>
            <c:numRef>
              <c:f>CapRateForecast!$B$5:$B$104</c:f>
              <c:numCache>
                <c:formatCode>General</c:formatCode>
                <c:ptCount val="100"/>
                <c:pt idx="0">
                  <c:v>1993.1</c:v>
                </c:pt>
                <c:pt idx="1">
                  <c:v>1993.2</c:v>
                </c:pt>
                <c:pt idx="2">
                  <c:v>1993.3</c:v>
                </c:pt>
                <c:pt idx="3">
                  <c:v>1993.4</c:v>
                </c:pt>
                <c:pt idx="4">
                  <c:v>1994.1</c:v>
                </c:pt>
                <c:pt idx="5">
                  <c:v>1994.2</c:v>
                </c:pt>
                <c:pt idx="6">
                  <c:v>1994.3</c:v>
                </c:pt>
                <c:pt idx="7">
                  <c:v>1994.4</c:v>
                </c:pt>
                <c:pt idx="8">
                  <c:v>1995.1</c:v>
                </c:pt>
                <c:pt idx="9">
                  <c:v>1995.2</c:v>
                </c:pt>
                <c:pt idx="10">
                  <c:v>1995.3</c:v>
                </c:pt>
                <c:pt idx="11">
                  <c:v>1995.4</c:v>
                </c:pt>
                <c:pt idx="12">
                  <c:v>1996.1</c:v>
                </c:pt>
                <c:pt idx="13">
                  <c:v>1996.2</c:v>
                </c:pt>
                <c:pt idx="14">
                  <c:v>1996.3</c:v>
                </c:pt>
                <c:pt idx="15">
                  <c:v>1996.4</c:v>
                </c:pt>
                <c:pt idx="16">
                  <c:v>1997.1</c:v>
                </c:pt>
                <c:pt idx="17">
                  <c:v>1997.2</c:v>
                </c:pt>
                <c:pt idx="18">
                  <c:v>1997.3</c:v>
                </c:pt>
                <c:pt idx="19">
                  <c:v>1997.4</c:v>
                </c:pt>
                <c:pt idx="20">
                  <c:v>1998.1</c:v>
                </c:pt>
                <c:pt idx="21">
                  <c:v>1998.2</c:v>
                </c:pt>
                <c:pt idx="22">
                  <c:v>1998.3</c:v>
                </c:pt>
                <c:pt idx="23">
                  <c:v>1998.4</c:v>
                </c:pt>
                <c:pt idx="24">
                  <c:v>1999.1</c:v>
                </c:pt>
                <c:pt idx="25">
                  <c:v>1999.2</c:v>
                </c:pt>
                <c:pt idx="26">
                  <c:v>1999.3</c:v>
                </c:pt>
                <c:pt idx="27">
                  <c:v>1999.4</c:v>
                </c:pt>
                <c:pt idx="28">
                  <c:v>2000.1</c:v>
                </c:pt>
                <c:pt idx="29">
                  <c:v>2000.2</c:v>
                </c:pt>
                <c:pt idx="30">
                  <c:v>2000.3</c:v>
                </c:pt>
                <c:pt idx="31">
                  <c:v>2000.4</c:v>
                </c:pt>
                <c:pt idx="32">
                  <c:v>2001.1</c:v>
                </c:pt>
                <c:pt idx="33">
                  <c:v>2001.2</c:v>
                </c:pt>
                <c:pt idx="34">
                  <c:v>2001.3</c:v>
                </c:pt>
                <c:pt idx="35">
                  <c:v>2001.4</c:v>
                </c:pt>
                <c:pt idx="36">
                  <c:v>2002.1</c:v>
                </c:pt>
                <c:pt idx="37">
                  <c:v>2002.2</c:v>
                </c:pt>
                <c:pt idx="38">
                  <c:v>2002.3</c:v>
                </c:pt>
                <c:pt idx="39">
                  <c:v>2002.4</c:v>
                </c:pt>
                <c:pt idx="40">
                  <c:v>2003.1</c:v>
                </c:pt>
                <c:pt idx="41">
                  <c:v>2003.2</c:v>
                </c:pt>
                <c:pt idx="42">
                  <c:v>2003.3</c:v>
                </c:pt>
                <c:pt idx="43">
                  <c:v>2003.4</c:v>
                </c:pt>
                <c:pt idx="44">
                  <c:v>2004.1</c:v>
                </c:pt>
                <c:pt idx="45">
                  <c:v>2004.2</c:v>
                </c:pt>
                <c:pt idx="46">
                  <c:v>2004.3</c:v>
                </c:pt>
                <c:pt idx="47">
                  <c:v>2004.4</c:v>
                </c:pt>
                <c:pt idx="48">
                  <c:v>2005.1</c:v>
                </c:pt>
                <c:pt idx="49">
                  <c:v>2005.2</c:v>
                </c:pt>
                <c:pt idx="50">
                  <c:v>2005.3</c:v>
                </c:pt>
                <c:pt idx="51">
                  <c:v>2005.4</c:v>
                </c:pt>
                <c:pt idx="52">
                  <c:v>2006.1</c:v>
                </c:pt>
                <c:pt idx="53">
                  <c:v>2006.2</c:v>
                </c:pt>
                <c:pt idx="54">
                  <c:v>2006.3</c:v>
                </c:pt>
                <c:pt idx="55">
                  <c:v>2006.4</c:v>
                </c:pt>
                <c:pt idx="56">
                  <c:v>2007.1</c:v>
                </c:pt>
                <c:pt idx="57">
                  <c:v>2007.2</c:v>
                </c:pt>
                <c:pt idx="58">
                  <c:v>2007.3</c:v>
                </c:pt>
                <c:pt idx="59">
                  <c:v>2007.4</c:v>
                </c:pt>
                <c:pt idx="60">
                  <c:v>2008.1</c:v>
                </c:pt>
                <c:pt idx="61">
                  <c:v>2008.2</c:v>
                </c:pt>
                <c:pt idx="62">
                  <c:v>2008.3</c:v>
                </c:pt>
                <c:pt idx="63">
                  <c:v>2008.4</c:v>
                </c:pt>
                <c:pt idx="64">
                  <c:v>2009.1</c:v>
                </c:pt>
                <c:pt idx="65">
                  <c:v>2009.2</c:v>
                </c:pt>
                <c:pt idx="66">
                  <c:v>2009.3</c:v>
                </c:pt>
                <c:pt idx="67">
                  <c:v>2009.4</c:v>
                </c:pt>
                <c:pt idx="68">
                  <c:v>2010.1</c:v>
                </c:pt>
                <c:pt idx="69">
                  <c:v>2010.2</c:v>
                </c:pt>
                <c:pt idx="70">
                  <c:v>2010.3</c:v>
                </c:pt>
                <c:pt idx="71">
                  <c:v>2010.4</c:v>
                </c:pt>
                <c:pt idx="72">
                  <c:v>2011.1</c:v>
                </c:pt>
                <c:pt idx="73">
                  <c:v>2011.2</c:v>
                </c:pt>
                <c:pt idx="74">
                  <c:v>2011.3</c:v>
                </c:pt>
                <c:pt idx="75">
                  <c:v>2011.4</c:v>
                </c:pt>
                <c:pt idx="76">
                  <c:v>2012.1</c:v>
                </c:pt>
                <c:pt idx="77">
                  <c:v>2012.2</c:v>
                </c:pt>
                <c:pt idx="78">
                  <c:v>2012.3</c:v>
                </c:pt>
                <c:pt idx="79">
                  <c:v>2012.4</c:v>
                </c:pt>
                <c:pt idx="80">
                  <c:v>2013.1</c:v>
                </c:pt>
                <c:pt idx="81">
                  <c:v>2013.2</c:v>
                </c:pt>
                <c:pt idx="82">
                  <c:v>2013.3</c:v>
                </c:pt>
                <c:pt idx="83">
                  <c:v>2013.4</c:v>
                </c:pt>
                <c:pt idx="84">
                  <c:v>2014.1</c:v>
                </c:pt>
                <c:pt idx="85">
                  <c:v>2014.2</c:v>
                </c:pt>
                <c:pt idx="86">
                  <c:v>2014.3</c:v>
                </c:pt>
                <c:pt idx="87">
                  <c:v>2014.4</c:v>
                </c:pt>
                <c:pt idx="88">
                  <c:v>2015.1</c:v>
                </c:pt>
                <c:pt idx="89">
                  <c:v>2015.2</c:v>
                </c:pt>
                <c:pt idx="90">
                  <c:v>2015.3</c:v>
                </c:pt>
                <c:pt idx="91">
                  <c:v>2015.4</c:v>
                </c:pt>
                <c:pt idx="92">
                  <c:v>2016.1</c:v>
                </c:pt>
                <c:pt idx="93">
                  <c:v>2016.2</c:v>
                </c:pt>
                <c:pt idx="94">
                  <c:v>2016.3</c:v>
                </c:pt>
                <c:pt idx="95">
                  <c:v>2016.4</c:v>
                </c:pt>
                <c:pt idx="96">
                  <c:v>2017.1</c:v>
                </c:pt>
                <c:pt idx="97">
                  <c:v>2017.2</c:v>
                </c:pt>
                <c:pt idx="98">
                  <c:v>2017.3</c:v>
                </c:pt>
                <c:pt idx="99">
                  <c:v>2017.4</c:v>
                </c:pt>
              </c:numCache>
            </c:numRef>
          </c:cat>
          <c:val>
            <c:numRef>
              <c:f>CapRateForecast!$C$5:$C$104</c:f>
              <c:numCache>
                <c:formatCode>0.00</c:formatCode>
                <c:ptCount val="100"/>
                <c:pt idx="0">
                  <c:v>8.6237722419928442</c:v>
                </c:pt>
                <c:pt idx="1">
                  <c:v>8.5300355871886246</c:v>
                </c:pt>
                <c:pt idx="2">
                  <c:v>8.7800000000000011</c:v>
                </c:pt>
                <c:pt idx="3">
                  <c:v>8.8600000000000048</c:v>
                </c:pt>
                <c:pt idx="4">
                  <c:v>8.77</c:v>
                </c:pt>
                <c:pt idx="5">
                  <c:v>8.77</c:v>
                </c:pt>
                <c:pt idx="6">
                  <c:v>8.94</c:v>
                </c:pt>
                <c:pt idx="7">
                  <c:v>9.0400000000000009</c:v>
                </c:pt>
                <c:pt idx="8">
                  <c:v>9.18</c:v>
                </c:pt>
                <c:pt idx="9">
                  <c:v>9.2200000000000024</c:v>
                </c:pt>
                <c:pt idx="10">
                  <c:v>9.2100000000000009</c:v>
                </c:pt>
                <c:pt idx="11">
                  <c:v>9.129999999999999</c:v>
                </c:pt>
                <c:pt idx="12">
                  <c:v>8.93</c:v>
                </c:pt>
                <c:pt idx="13">
                  <c:v>8.7900000000000009</c:v>
                </c:pt>
                <c:pt idx="14">
                  <c:v>8.61</c:v>
                </c:pt>
                <c:pt idx="15">
                  <c:v>8.43</c:v>
                </c:pt>
                <c:pt idx="16">
                  <c:v>8.49</c:v>
                </c:pt>
                <c:pt idx="17">
                  <c:v>8.51</c:v>
                </c:pt>
                <c:pt idx="18" formatCode="General">
                  <c:v>8.68</c:v>
                </c:pt>
                <c:pt idx="19" formatCode="General">
                  <c:v>8.76</c:v>
                </c:pt>
                <c:pt idx="20" formatCode="General">
                  <c:v>8.7100000000000009</c:v>
                </c:pt>
                <c:pt idx="21" formatCode="General">
                  <c:v>8.49</c:v>
                </c:pt>
                <c:pt idx="22" formatCode="General">
                  <c:v>8.27</c:v>
                </c:pt>
                <c:pt idx="23" formatCode="General">
                  <c:v>8.11</c:v>
                </c:pt>
                <c:pt idx="24" formatCode="General">
                  <c:v>7.87</c:v>
                </c:pt>
                <c:pt idx="25" formatCode="General">
                  <c:v>7.9</c:v>
                </c:pt>
                <c:pt idx="26" formatCode="General">
                  <c:v>7.84</c:v>
                </c:pt>
                <c:pt idx="27" formatCode="General">
                  <c:v>7.78</c:v>
                </c:pt>
                <c:pt idx="28" formatCode="General">
                  <c:v>7.7700000000000014</c:v>
                </c:pt>
                <c:pt idx="29" formatCode="General">
                  <c:v>7.8100000000000005</c:v>
                </c:pt>
                <c:pt idx="30" formatCode="General">
                  <c:v>7.91</c:v>
                </c:pt>
                <c:pt idx="31" formatCode="General">
                  <c:v>8.01</c:v>
                </c:pt>
                <c:pt idx="32" formatCode="General">
                  <c:v>8.25</c:v>
                </c:pt>
                <c:pt idx="33" formatCode="General">
                  <c:v>8.41</c:v>
                </c:pt>
                <c:pt idx="34" formatCode="General">
                  <c:v>8.5</c:v>
                </c:pt>
                <c:pt idx="35" formatCode="General">
                  <c:v>8.629999999999999</c:v>
                </c:pt>
                <c:pt idx="36" formatCode="General">
                  <c:v>8.7100000000000009</c:v>
                </c:pt>
                <c:pt idx="37" formatCode="General">
                  <c:v>8.7299999999999986</c:v>
                </c:pt>
                <c:pt idx="38" formatCode="General">
                  <c:v>8.76</c:v>
                </c:pt>
                <c:pt idx="39" formatCode="General">
                  <c:v>8.68</c:v>
                </c:pt>
                <c:pt idx="40" formatCode="General">
                  <c:v>8.56</c:v>
                </c:pt>
                <c:pt idx="41" formatCode="General">
                  <c:v>8.44</c:v>
                </c:pt>
                <c:pt idx="42" formatCode="General">
                  <c:v>8.19</c:v>
                </c:pt>
                <c:pt idx="43" formatCode="General">
                  <c:v>8.07</c:v>
                </c:pt>
                <c:pt idx="44" formatCode="General">
                  <c:v>7.8599999999999985</c:v>
                </c:pt>
                <c:pt idx="45" formatCode="General">
                  <c:v>7.64</c:v>
                </c:pt>
                <c:pt idx="46" formatCode="General">
                  <c:v>7.5</c:v>
                </c:pt>
                <c:pt idx="47" formatCode="General">
                  <c:v>7.25</c:v>
                </c:pt>
                <c:pt idx="48" formatCode="General">
                  <c:v>7.06</c:v>
                </c:pt>
                <c:pt idx="49" formatCode="General">
                  <c:v>6.8100000000000005</c:v>
                </c:pt>
                <c:pt idx="50" formatCode="General">
                  <c:v>6.54</c:v>
                </c:pt>
                <c:pt idx="51" formatCode="General">
                  <c:v>6.35</c:v>
                </c:pt>
                <c:pt idx="52" formatCode="General">
                  <c:v>6.18</c:v>
                </c:pt>
                <c:pt idx="53" formatCode="General">
                  <c:v>6.04</c:v>
                </c:pt>
                <c:pt idx="54" formatCode="General">
                  <c:v>5.95</c:v>
                </c:pt>
                <c:pt idx="55" formatCode="General">
                  <c:v>5.8199999999999985</c:v>
                </c:pt>
                <c:pt idx="56" formatCode="General">
                  <c:v>5.6499999999999995</c:v>
                </c:pt>
                <c:pt idx="57" formatCode="General">
                  <c:v>5.44</c:v>
                </c:pt>
                <c:pt idx="58" formatCode="General">
                  <c:v>5.21</c:v>
                </c:pt>
                <c:pt idx="59" formatCode="General">
                  <c:v>5.0599999999999996</c:v>
                </c:pt>
                <c:pt idx="60" formatCode="General">
                  <c:v>4.9400000000000004</c:v>
                </c:pt>
                <c:pt idx="61" formatCode="General">
                  <c:v>4.88</c:v>
                </c:pt>
                <c:pt idx="62" formatCode="General">
                  <c:v>4.8499999999999996</c:v>
                </c:pt>
                <c:pt idx="63" formatCode="General">
                  <c:v>4.9800000000000004</c:v>
                </c:pt>
                <c:pt idx="64" formatCode="General">
                  <c:v>5.33</c:v>
                </c:pt>
                <c:pt idx="65" formatCode="General">
                  <c:v>5.85</c:v>
                </c:pt>
                <c:pt idx="66" formatCode="General">
                  <c:v>6.39</c:v>
                </c:pt>
                <c:pt idx="67" formatCode="General">
                  <c:v>6.76</c:v>
                </c:pt>
                <c:pt idx="68" formatCode="General">
                  <c:v>6.94</c:v>
                </c:pt>
                <c:pt idx="69" formatCode="General">
                  <c:v>6.9300000000000024</c:v>
                </c:pt>
                <c:pt idx="70" formatCode="General">
                  <c:v>6.8199999999999985</c:v>
                </c:pt>
                <c:pt idx="71" formatCode="General">
                  <c:v>6.6</c:v>
                </c:pt>
                <c:pt idx="72" formatCode="General">
                  <c:v>6.35</c:v>
                </c:pt>
                <c:pt idx="73" formatCode="General">
                  <c:v>6.09</c:v>
                </c:pt>
                <c:pt idx="74" formatCode="General">
                  <c:v>5.84</c:v>
                </c:pt>
                <c:pt idx="75" formatCode="General">
                  <c:v>5.67</c:v>
                </c:pt>
                <c:pt idx="76" formatCode="General">
                  <c:v>5.59</c:v>
                </c:pt>
                <c:pt idx="77" formatCode="General">
                  <c:v>5.52</c:v>
                </c:pt>
                <c:pt idx="78" formatCode="General">
                  <c:v>5.53</c:v>
                </c:pt>
                <c:pt idx="79" formatCode="General">
                  <c:v>5.55</c:v>
                </c:pt>
                <c:pt idx="80" formatCode="General">
                  <c:v>5.57</c:v>
                </c:pt>
                <c:pt idx="81" formatCode="General">
                  <c:v>5.59</c:v>
                </c:pt>
                <c:pt idx="82" formatCode="General">
                  <c:v>5.59</c:v>
                </c:pt>
                <c:pt idx="83" formatCode="General">
                  <c:v>5.58</c:v>
                </c:pt>
                <c:pt idx="84" formatCode="General">
                  <c:v>5.6</c:v>
                </c:pt>
                <c:pt idx="85" formatCode="General">
                  <c:v>5.63</c:v>
                </c:pt>
                <c:pt idx="86" formatCode="General">
                  <c:v>5.6899999999999995</c:v>
                </c:pt>
                <c:pt idx="87" formatCode="General">
                  <c:v>5.72</c:v>
                </c:pt>
                <c:pt idx="88" formatCode="General">
                  <c:v>5.7700000000000014</c:v>
                </c:pt>
                <c:pt idx="89" formatCode="General">
                  <c:v>5.84</c:v>
                </c:pt>
                <c:pt idx="90" formatCode="General">
                  <c:v>5.96</c:v>
                </c:pt>
                <c:pt idx="91" formatCode="General">
                  <c:v>6.09</c:v>
                </c:pt>
                <c:pt idx="92" formatCode="General">
                  <c:v>6.1899999999999995</c:v>
                </c:pt>
                <c:pt idx="93" formatCode="General">
                  <c:v>6.25</c:v>
                </c:pt>
                <c:pt idx="94" formatCode="General">
                  <c:v>6.29</c:v>
                </c:pt>
                <c:pt idx="95" formatCode="General">
                  <c:v>6.33</c:v>
                </c:pt>
                <c:pt idx="96" formatCode="General">
                  <c:v>6.4</c:v>
                </c:pt>
                <c:pt idx="97" formatCode="General">
                  <c:v>6.45</c:v>
                </c:pt>
                <c:pt idx="98" formatCode="General">
                  <c:v>6.48</c:v>
                </c:pt>
                <c:pt idx="99" formatCode="General">
                  <c:v>6.5</c:v>
                </c:pt>
              </c:numCache>
            </c:numRef>
          </c:val>
        </c:ser>
        <c:ser>
          <c:idx val="1"/>
          <c:order val="1"/>
          <c:tx>
            <c:strRef>
              <c:f>CapRateForecast!$D$4</c:f>
              <c:strCache>
                <c:ptCount val="1"/>
                <c:pt idx="0">
                  <c:v>Industrial</c:v>
                </c:pt>
              </c:strCache>
            </c:strRef>
          </c:tx>
          <c:spPr>
            <a:ln>
              <a:solidFill>
                <a:schemeClr val="accent3"/>
              </a:solidFill>
            </a:ln>
          </c:spPr>
          <c:marker>
            <c:symbol val="none"/>
          </c:marker>
          <c:cat>
            <c:numRef>
              <c:f>CapRateForecast!$B$5:$B$104</c:f>
              <c:numCache>
                <c:formatCode>General</c:formatCode>
                <c:ptCount val="100"/>
                <c:pt idx="0">
                  <c:v>1993.1</c:v>
                </c:pt>
                <c:pt idx="1">
                  <c:v>1993.2</c:v>
                </c:pt>
                <c:pt idx="2">
                  <c:v>1993.3</c:v>
                </c:pt>
                <c:pt idx="3">
                  <c:v>1993.4</c:v>
                </c:pt>
                <c:pt idx="4">
                  <c:v>1994.1</c:v>
                </c:pt>
                <c:pt idx="5">
                  <c:v>1994.2</c:v>
                </c:pt>
                <c:pt idx="6">
                  <c:v>1994.3</c:v>
                </c:pt>
                <c:pt idx="7">
                  <c:v>1994.4</c:v>
                </c:pt>
                <c:pt idx="8">
                  <c:v>1995.1</c:v>
                </c:pt>
                <c:pt idx="9">
                  <c:v>1995.2</c:v>
                </c:pt>
                <c:pt idx="10">
                  <c:v>1995.3</c:v>
                </c:pt>
                <c:pt idx="11">
                  <c:v>1995.4</c:v>
                </c:pt>
                <c:pt idx="12">
                  <c:v>1996.1</c:v>
                </c:pt>
                <c:pt idx="13">
                  <c:v>1996.2</c:v>
                </c:pt>
                <c:pt idx="14">
                  <c:v>1996.3</c:v>
                </c:pt>
                <c:pt idx="15">
                  <c:v>1996.4</c:v>
                </c:pt>
                <c:pt idx="16">
                  <c:v>1997.1</c:v>
                </c:pt>
                <c:pt idx="17">
                  <c:v>1997.2</c:v>
                </c:pt>
                <c:pt idx="18">
                  <c:v>1997.3</c:v>
                </c:pt>
                <c:pt idx="19">
                  <c:v>1997.4</c:v>
                </c:pt>
                <c:pt idx="20">
                  <c:v>1998.1</c:v>
                </c:pt>
                <c:pt idx="21">
                  <c:v>1998.2</c:v>
                </c:pt>
                <c:pt idx="22">
                  <c:v>1998.3</c:v>
                </c:pt>
                <c:pt idx="23">
                  <c:v>1998.4</c:v>
                </c:pt>
                <c:pt idx="24">
                  <c:v>1999.1</c:v>
                </c:pt>
                <c:pt idx="25">
                  <c:v>1999.2</c:v>
                </c:pt>
                <c:pt idx="26">
                  <c:v>1999.3</c:v>
                </c:pt>
                <c:pt idx="27">
                  <c:v>1999.4</c:v>
                </c:pt>
                <c:pt idx="28">
                  <c:v>2000.1</c:v>
                </c:pt>
                <c:pt idx="29">
                  <c:v>2000.2</c:v>
                </c:pt>
                <c:pt idx="30">
                  <c:v>2000.3</c:v>
                </c:pt>
                <c:pt idx="31">
                  <c:v>2000.4</c:v>
                </c:pt>
                <c:pt idx="32">
                  <c:v>2001.1</c:v>
                </c:pt>
                <c:pt idx="33">
                  <c:v>2001.2</c:v>
                </c:pt>
                <c:pt idx="34">
                  <c:v>2001.3</c:v>
                </c:pt>
                <c:pt idx="35">
                  <c:v>2001.4</c:v>
                </c:pt>
                <c:pt idx="36">
                  <c:v>2002.1</c:v>
                </c:pt>
                <c:pt idx="37">
                  <c:v>2002.2</c:v>
                </c:pt>
                <c:pt idx="38">
                  <c:v>2002.3</c:v>
                </c:pt>
                <c:pt idx="39">
                  <c:v>2002.4</c:v>
                </c:pt>
                <c:pt idx="40">
                  <c:v>2003.1</c:v>
                </c:pt>
                <c:pt idx="41">
                  <c:v>2003.2</c:v>
                </c:pt>
                <c:pt idx="42">
                  <c:v>2003.3</c:v>
                </c:pt>
                <c:pt idx="43">
                  <c:v>2003.4</c:v>
                </c:pt>
                <c:pt idx="44">
                  <c:v>2004.1</c:v>
                </c:pt>
                <c:pt idx="45">
                  <c:v>2004.2</c:v>
                </c:pt>
                <c:pt idx="46">
                  <c:v>2004.3</c:v>
                </c:pt>
                <c:pt idx="47">
                  <c:v>2004.4</c:v>
                </c:pt>
                <c:pt idx="48">
                  <c:v>2005.1</c:v>
                </c:pt>
                <c:pt idx="49">
                  <c:v>2005.2</c:v>
                </c:pt>
                <c:pt idx="50">
                  <c:v>2005.3</c:v>
                </c:pt>
                <c:pt idx="51">
                  <c:v>2005.4</c:v>
                </c:pt>
                <c:pt idx="52">
                  <c:v>2006.1</c:v>
                </c:pt>
                <c:pt idx="53">
                  <c:v>2006.2</c:v>
                </c:pt>
                <c:pt idx="54">
                  <c:v>2006.3</c:v>
                </c:pt>
                <c:pt idx="55">
                  <c:v>2006.4</c:v>
                </c:pt>
                <c:pt idx="56">
                  <c:v>2007.1</c:v>
                </c:pt>
                <c:pt idx="57">
                  <c:v>2007.2</c:v>
                </c:pt>
                <c:pt idx="58">
                  <c:v>2007.3</c:v>
                </c:pt>
                <c:pt idx="59">
                  <c:v>2007.4</c:v>
                </c:pt>
                <c:pt idx="60">
                  <c:v>2008.1</c:v>
                </c:pt>
                <c:pt idx="61">
                  <c:v>2008.2</c:v>
                </c:pt>
                <c:pt idx="62">
                  <c:v>2008.3</c:v>
                </c:pt>
                <c:pt idx="63">
                  <c:v>2008.4</c:v>
                </c:pt>
                <c:pt idx="64">
                  <c:v>2009.1</c:v>
                </c:pt>
                <c:pt idx="65">
                  <c:v>2009.2</c:v>
                </c:pt>
                <c:pt idx="66">
                  <c:v>2009.3</c:v>
                </c:pt>
                <c:pt idx="67">
                  <c:v>2009.4</c:v>
                </c:pt>
                <c:pt idx="68">
                  <c:v>2010.1</c:v>
                </c:pt>
                <c:pt idx="69">
                  <c:v>2010.2</c:v>
                </c:pt>
                <c:pt idx="70">
                  <c:v>2010.3</c:v>
                </c:pt>
                <c:pt idx="71">
                  <c:v>2010.4</c:v>
                </c:pt>
                <c:pt idx="72">
                  <c:v>2011.1</c:v>
                </c:pt>
                <c:pt idx="73">
                  <c:v>2011.2</c:v>
                </c:pt>
                <c:pt idx="74">
                  <c:v>2011.3</c:v>
                </c:pt>
                <c:pt idx="75">
                  <c:v>2011.4</c:v>
                </c:pt>
                <c:pt idx="76">
                  <c:v>2012.1</c:v>
                </c:pt>
                <c:pt idx="77">
                  <c:v>2012.2</c:v>
                </c:pt>
                <c:pt idx="78">
                  <c:v>2012.3</c:v>
                </c:pt>
                <c:pt idx="79">
                  <c:v>2012.4</c:v>
                </c:pt>
                <c:pt idx="80">
                  <c:v>2013.1</c:v>
                </c:pt>
                <c:pt idx="81">
                  <c:v>2013.2</c:v>
                </c:pt>
                <c:pt idx="82">
                  <c:v>2013.3</c:v>
                </c:pt>
                <c:pt idx="83">
                  <c:v>2013.4</c:v>
                </c:pt>
                <c:pt idx="84">
                  <c:v>2014.1</c:v>
                </c:pt>
                <c:pt idx="85">
                  <c:v>2014.2</c:v>
                </c:pt>
                <c:pt idx="86">
                  <c:v>2014.3</c:v>
                </c:pt>
                <c:pt idx="87">
                  <c:v>2014.4</c:v>
                </c:pt>
                <c:pt idx="88">
                  <c:v>2015.1</c:v>
                </c:pt>
                <c:pt idx="89">
                  <c:v>2015.2</c:v>
                </c:pt>
                <c:pt idx="90">
                  <c:v>2015.3</c:v>
                </c:pt>
                <c:pt idx="91">
                  <c:v>2015.4</c:v>
                </c:pt>
                <c:pt idx="92">
                  <c:v>2016.1</c:v>
                </c:pt>
                <c:pt idx="93">
                  <c:v>2016.2</c:v>
                </c:pt>
                <c:pt idx="94">
                  <c:v>2016.3</c:v>
                </c:pt>
                <c:pt idx="95">
                  <c:v>2016.4</c:v>
                </c:pt>
                <c:pt idx="96">
                  <c:v>2017.1</c:v>
                </c:pt>
                <c:pt idx="97">
                  <c:v>2017.2</c:v>
                </c:pt>
                <c:pt idx="98">
                  <c:v>2017.3</c:v>
                </c:pt>
                <c:pt idx="99">
                  <c:v>2017.4</c:v>
                </c:pt>
              </c:numCache>
            </c:numRef>
          </c:cat>
          <c:val>
            <c:numRef>
              <c:f>CapRateForecast!$D$5:$D$104</c:f>
              <c:numCache>
                <c:formatCode>0.00</c:formatCode>
                <c:ptCount val="100"/>
                <c:pt idx="0">
                  <c:v>8.433250000000001</c:v>
                </c:pt>
                <c:pt idx="1">
                  <c:v>8.5813749999999995</c:v>
                </c:pt>
                <c:pt idx="2">
                  <c:v>8.69</c:v>
                </c:pt>
                <c:pt idx="3">
                  <c:v>8.81</c:v>
                </c:pt>
                <c:pt idx="4">
                  <c:v>8.8500000000000068</c:v>
                </c:pt>
                <c:pt idx="5">
                  <c:v>8.9500000000000028</c:v>
                </c:pt>
                <c:pt idx="6">
                  <c:v>9.1399999999999988</c:v>
                </c:pt>
                <c:pt idx="7">
                  <c:v>9.31</c:v>
                </c:pt>
                <c:pt idx="8">
                  <c:v>9.4600000000000026</c:v>
                </c:pt>
                <c:pt idx="9">
                  <c:v>9.48</c:v>
                </c:pt>
                <c:pt idx="10">
                  <c:v>9.4500000000000028</c:v>
                </c:pt>
                <c:pt idx="11">
                  <c:v>9.32</c:v>
                </c:pt>
                <c:pt idx="12">
                  <c:v>9.25</c:v>
                </c:pt>
                <c:pt idx="13">
                  <c:v>9.2399999999999984</c:v>
                </c:pt>
                <c:pt idx="14">
                  <c:v>9.2000000000000011</c:v>
                </c:pt>
                <c:pt idx="15">
                  <c:v>9.18</c:v>
                </c:pt>
                <c:pt idx="16">
                  <c:v>9.18</c:v>
                </c:pt>
                <c:pt idx="17">
                  <c:v>9.19</c:v>
                </c:pt>
                <c:pt idx="18" formatCode="General">
                  <c:v>9.120000000000001</c:v>
                </c:pt>
                <c:pt idx="19" formatCode="General">
                  <c:v>9.120000000000001</c:v>
                </c:pt>
                <c:pt idx="20" formatCode="General">
                  <c:v>9.06</c:v>
                </c:pt>
                <c:pt idx="21" formatCode="General">
                  <c:v>9.0400000000000009</c:v>
                </c:pt>
                <c:pt idx="22" formatCode="General">
                  <c:v>9.0300000000000011</c:v>
                </c:pt>
                <c:pt idx="23" formatCode="General">
                  <c:v>8.98</c:v>
                </c:pt>
                <c:pt idx="24" formatCode="General">
                  <c:v>8.9600000000000026</c:v>
                </c:pt>
                <c:pt idx="25" formatCode="General">
                  <c:v>8.9</c:v>
                </c:pt>
                <c:pt idx="26" formatCode="General">
                  <c:v>8.89</c:v>
                </c:pt>
                <c:pt idx="27" formatCode="General">
                  <c:v>8.89</c:v>
                </c:pt>
                <c:pt idx="28" formatCode="General">
                  <c:v>8.92</c:v>
                </c:pt>
                <c:pt idx="29" formatCode="General">
                  <c:v>8.94</c:v>
                </c:pt>
                <c:pt idx="30" formatCode="General">
                  <c:v>8.93</c:v>
                </c:pt>
                <c:pt idx="31" formatCode="General">
                  <c:v>8.8600000000000048</c:v>
                </c:pt>
                <c:pt idx="32" formatCode="General">
                  <c:v>8.8000000000000007</c:v>
                </c:pt>
                <c:pt idx="33" formatCode="General">
                  <c:v>8.7399999999999984</c:v>
                </c:pt>
                <c:pt idx="34" formatCode="General">
                  <c:v>8.7399999999999984</c:v>
                </c:pt>
                <c:pt idx="35" formatCode="General">
                  <c:v>8.7399999999999984</c:v>
                </c:pt>
                <c:pt idx="36" formatCode="General">
                  <c:v>8.76</c:v>
                </c:pt>
                <c:pt idx="37" formatCode="General">
                  <c:v>8.7000000000000011</c:v>
                </c:pt>
                <c:pt idx="38" formatCode="General">
                  <c:v>8.620000000000001</c:v>
                </c:pt>
                <c:pt idx="39" formatCode="General">
                  <c:v>8.5300000000000011</c:v>
                </c:pt>
                <c:pt idx="40" formatCode="General">
                  <c:v>8.44</c:v>
                </c:pt>
                <c:pt idx="41" formatCode="General">
                  <c:v>8.3600000000000048</c:v>
                </c:pt>
                <c:pt idx="42" formatCode="General">
                  <c:v>8.2800000000000011</c:v>
                </c:pt>
                <c:pt idx="43" formatCode="General">
                  <c:v>8.15</c:v>
                </c:pt>
                <c:pt idx="44" formatCode="General">
                  <c:v>7.98</c:v>
                </c:pt>
                <c:pt idx="45" formatCode="General">
                  <c:v>7.85</c:v>
                </c:pt>
                <c:pt idx="46" formatCode="General">
                  <c:v>7.72</c:v>
                </c:pt>
                <c:pt idx="47" formatCode="General">
                  <c:v>7.55</c:v>
                </c:pt>
                <c:pt idx="48" formatCode="General">
                  <c:v>7.41</c:v>
                </c:pt>
                <c:pt idx="49" formatCode="General">
                  <c:v>7.21</c:v>
                </c:pt>
                <c:pt idx="50" formatCode="General">
                  <c:v>6.99</c:v>
                </c:pt>
                <c:pt idx="51" formatCode="General">
                  <c:v>6.87</c:v>
                </c:pt>
                <c:pt idx="52" formatCode="General">
                  <c:v>6.72</c:v>
                </c:pt>
                <c:pt idx="53" formatCode="General">
                  <c:v>6.63</c:v>
                </c:pt>
                <c:pt idx="54" formatCode="General">
                  <c:v>6.54</c:v>
                </c:pt>
                <c:pt idx="55" formatCode="General">
                  <c:v>6.44</c:v>
                </c:pt>
                <c:pt idx="56" formatCode="General">
                  <c:v>6.34</c:v>
                </c:pt>
                <c:pt idx="57" formatCode="General">
                  <c:v>6.1899999999999995</c:v>
                </c:pt>
                <c:pt idx="58" formatCode="General">
                  <c:v>6.1099999999999985</c:v>
                </c:pt>
                <c:pt idx="59" formatCode="General">
                  <c:v>6.06</c:v>
                </c:pt>
                <c:pt idx="60" formatCode="General">
                  <c:v>6</c:v>
                </c:pt>
                <c:pt idx="61" formatCode="General">
                  <c:v>6</c:v>
                </c:pt>
                <c:pt idx="62" formatCode="General">
                  <c:v>5.99</c:v>
                </c:pt>
                <c:pt idx="63" formatCode="General">
                  <c:v>6.09</c:v>
                </c:pt>
                <c:pt idx="64" formatCode="General">
                  <c:v>6.31</c:v>
                </c:pt>
                <c:pt idx="65" formatCode="General">
                  <c:v>6.6499999999999995</c:v>
                </c:pt>
                <c:pt idx="66" formatCode="General">
                  <c:v>7</c:v>
                </c:pt>
                <c:pt idx="67" formatCode="General">
                  <c:v>7.25</c:v>
                </c:pt>
                <c:pt idx="68" formatCode="General">
                  <c:v>7.4</c:v>
                </c:pt>
                <c:pt idx="69" formatCode="General">
                  <c:v>7.41</c:v>
                </c:pt>
                <c:pt idx="70" formatCode="General">
                  <c:v>7.35</c:v>
                </c:pt>
                <c:pt idx="71" formatCode="General">
                  <c:v>7.18</c:v>
                </c:pt>
                <c:pt idx="72" formatCode="General">
                  <c:v>6.95</c:v>
                </c:pt>
                <c:pt idx="73" formatCode="General">
                  <c:v>6.74</c:v>
                </c:pt>
                <c:pt idx="74" formatCode="General">
                  <c:v>6.49</c:v>
                </c:pt>
                <c:pt idx="75" formatCode="General">
                  <c:v>6.39</c:v>
                </c:pt>
                <c:pt idx="76" formatCode="General">
                  <c:v>6.34</c:v>
                </c:pt>
                <c:pt idx="77" formatCode="General">
                  <c:v>6.2700000000000014</c:v>
                </c:pt>
                <c:pt idx="78" formatCode="General">
                  <c:v>6.25</c:v>
                </c:pt>
                <c:pt idx="79" formatCode="General">
                  <c:v>6.25</c:v>
                </c:pt>
                <c:pt idx="80" formatCode="General">
                  <c:v>6.23</c:v>
                </c:pt>
                <c:pt idx="81" formatCode="General">
                  <c:v>6.25</c:v>
                </c:pt>
                <c:pt idx="82" formatCode="General">
                  <c:v>6.24</c:v>
                </c:pt>
                <c:pt idx="83" formatCode="General">
                  <c:v>6.23</c:v>
                </c:pt>
                <c:pt idx="84" formatCode="General">
                  <c:v>6.24</c:v>
                </c:pt>
                <c:pt idx="85" formatCode="General">
                  <c:v>6.28</c:v>
                </c:pt>
                <c:pt idx="86" formatCode="General">
                  <c:v>6.35</c:v>
                </c:pt>
                <c:pt idx="87" formatCode="General">
                  <c:v>6.41</c:v>
                </c:pt>
                <c:pt idx="88" formatCode="General">
                  <c:v>6.48</c:v>
                </c:pt>
                <c:pt idx="89" formatCode="General">
                  <c:v>6.57</c:v>
                </c:pt>
                <c:pt idx="90" formatCode="General">
                  <c:v>6.6899999999999995</c:v>
                </c:pt>
                <c:pt idx="91" formatCode="General">
                  <c:v>6.8100000000000005</c:v>
                </c:pt>
                <c:pt idx="92" formatCode="General">
                  <c:v>6.91</c:v>
                </c:pt>
                <c:pt idx="93" formatCode="General">
                  <c:v>6.9700000000000024</c:v>
                </c:pt>
                <c:pt idx="94" formatCode="General">
                  <c:v>7.01</c:v>
                </c:pt>
                <c:pt idx="95" formatCode="General">
                  <c:v>7.05</c:v>
                </c:pt>
                <c:pt idx="96" formatCode="General">
                  <c:v>7.1199999999999966</c:v>
                </c:pt>
                <c:pt idx="97" formatCode="General">
                  <c:v>7.17</c:v>
                </c:pt>
                <c:pt idx="98" formatCode="General">
                  <c:v>7.2</c:v>
                </c:pt>
                <c:pt idx="99" formatCode="General">
                  <c:v>7.23</c:v>
                </c:pt>
              </c:numCache>
            </c:numRef>
          </c:val>
        </c:ser>
        <c:ser>
          <c:idx val="2"/>
          <c:order val="2"/>
          <c:tx>
            <c:strRef>
              <c:f>CapRateForecast!$E$4</c:f>
              <c:strCache>
                <c:ptCount val="1"/>
                <c:pt idx="0">
                  <c:v>Multi-Housing</c:v>
                </c:pt>
              </c:strCache>
            </c:strRef>
          </c:tx>
          <c:spPr>
            <a:ln>
              <a:solidFill>
                <a:schemeClr val="accent2"/>
              </a:solidFill>
            </a:ln>
          </c:spPr>
          <c:marker>
            <c:symbol val="none"/>
          </c:marker>
          <c:cat>
            <c:numRef>
              <c:f>CapRateForecast!$B$5:$B$104</c:f>
              <c:numCache>
                <c:formatCode>General</c:formatCode>
                <c:ptCount val="100"/>
                <c:pt idx="0">
                  <c:v>1993.1</c:v>
                </c:pt>
                <c:pt idx="1">
                  <c:v>1993.2</c:v>
                </c:pt>
                <c:pt idx="2">
                  <c:v>1993.3</c:v>
                </c:pt>
                <c:pt idx="3">
                  <c:v>1993.4</c:v>
                </c:pt>
                <c:pt idx="4">
                  <c:v>1994.1</c:v>
                </c:pt>
                <c:pt idx="5">
                  <c:v>1994.2</c:v>
                </c:pt>
                <c:pt idx="6">
                  <c:v>1994.3</c:v>
                </c:pt>
                <c:pt idx="7">
                  <c:v>1994.4</c:v>
                </c:pt>
                <c:pt idx="8">
                  <c:v>1995.1</c:v>
                </c:pt>
                <c:pt idx="9">
                  <c:v>1995.2</c:v>
                </c:pt>
                <c:pt idx="10">
                  <c:v>1995.3</c:v>
                </c:pt>
                <c:pt idx="11">
                  <c:v>1995.4</c:v>
                </c:pt>
                <c:pt idx="12">
                  <c:v>1996.1</c:v>
                </c:pt>
                <c:pt idx="13">
                  <c:v>1996.2</c:v>
                </c:pt>
                <c:pt idx="14">
                  <c:v>1996.3</c:v>
                </c:pt>
                <c:pt idx="15">
                  <c:v>1996.4</c:v>
                </c:pt>
                <c:pt idx="16">
                  <c:v>1997.1</c:v>
                </c:pt>
                <c:pt idx="17">
                  <c:v>1997.2</c:v>
                </c:pt>
                <c:pt idx="18">
                  <c:v>1997.3</c:v>
                </c:pt>
                <c:pt idx="19">
                  <c:v>1997.4</c:v>
                </c:pt>
                <c:pt idx="20">
                  <c:v>1998.1</c:v>
                </c:pt>
                <c:pt idx="21">
                  <c:v>1998.2</c:v>
                </c:pt>
                <c:pt idx="22">
                  <c:v>1998.3</c:v>
                </c:pt>
                <c:pt idx="23">
                  <c:v>1998.4</c:v>
                </c:pt>
                <c:pt idx="24">
                  <c:v>1999.1</c:v>
                </c:pt>
                <c:pt idx="25">
                  <c:v>1999.2</c:v>
                </c:pt>
                <c:pt idx="26">
                  <c:v>1999.3</c:v>
                </c:pt>
                <c:pt idx="27">
                  <c:v>1999.4</c:v>
                </c:pt>
                <c:pt idx="28">
                  <c:v>2000.1</c:v>
                </c:pt>
                <c:pt idx="29">
                  <c:v>2000.2</c:v>
                </c:pt>
                <c:pt idx="30">
                  <c:v>2000.3</c:v>
                </c:pt>
                <c:pt idx="31">
                  <c:v>2000.4</c:v>
                </c:pt>
                <c:pt idx="32">
                  <c:v>2001.1</c:v>
                </c:pt>
                <c:pt idx="33">
                  <c:v>2001.2</c:v>
                </c:pt>
                <c:pt idx="34">
                  <c:v>2001.3</c:v>
                </c:pt>
                <c:pt idx="35">
                  <c:v>2001.4</c:v>
                </c:pt>
                <c:pt idx="36">
                  <c:v>2002.1</c:v>
                </c:pt>
                <c:pt idx="37">
                  <c:v>2002.2</c:v>
                </c:pt>
                <c:pt idx="38">
                  <c:v>2002.3</c:v>
                </c:pt>
                <c:pt idx="39">
                  <c:v>2002.4</c:v>
                </c:pt>
                <c:pt idx="40">
                  <c:v>2003.1</c:v>
                </c:pt>
                <c:pt idx="41">
                  <c:v>2003.2</c:v>
                </c:pt>
                <c:pt idx="42">
                  <c:v>2003.3</c:v>
                </c:pt>
                <c:pt idx="43">
                  <c:v>2003.4</c:v>
                </c:pt>
                <c:pt idx="44">
                  <c:v>2004.1</c:v>
                </c:pt>
                <c:pt idx="45">
                  <c:v>2004.2</c:v>
                </c:pt>
                <c:pt idx="46">
                  <c:v>2004.3</c:v>
                </c:pt>
                <c:pt idx="47">
                  <c:v>2004.4</c:v>
                </c:pt>
                <c:pt idx="48">
                  <c:v>2005.1</c:v>
                </c:pt>
                <c:pt idx="49">
                  <c:v>2005.2</c:v>
                </c:pt>
                <c:pt idx="50">
                  <c:v>2005.3</c:v>
                </c:pt>
                <c:pt idx="51">
                  <c:v>2005.4</c:v>
                </c:pt>
                <c:pt idx="52">
                  <c:v>2006.1</c:v>
                </c:pt>
                <c:pt idx="53">
                  <c:v>2006.2</c:v>
                </c:pt>
                <c:pt idx="54">
                  <c:v>2006.3</c:v>
                </c:pt>
                <c:pt idx="55">
                  <c:v>2006.4</c:v>
                </c:pt>
                <c:pt idx="56">
                  <c:v>2007.1</c:v>
                </c:pt>
                <c:pt idx="57">
                  <c:v>2007.2</c:v>
                </c:pt>
                <c:pt idx="58">
                  <c:v>2007.3</c:v>
                </c:pt>
                <c:pt idx="59">
                  <c:v>2007.4</c:v>
                </c:pt>
                <c:pt idx="60">
                  <c:v>2008.1</c:v>
                </c:pt>
                <c:pt idx="61">
                  <c:v>2008.2</c:v>
                </c:pt>
                <c:pt idx="62">
                  <c:v>2008.3</c:v>
                </c:pt>
                <c:pt idx="63">
                  <c:v>2008.4</c:v>
                </c:pt>
                <c:pt idx="64">
                  <c:v>2009.1</c:v>
                </c:pt>
                <c:pt idx="65">
                  <c:v>2009.2</c:v>
                </c:pt>
                <c:pt idx="66">
                  <c:v>2009.3</c:v>
                </c:pt>
                <c:pt idx="67">
                  <c:v>2009.4</c:v>
                </c:pt>
                <c:pt idx="68">
                  <c:v>2010.1</c:v>
                </c:pt>
                <c:pt idx="69">
                  <c:v>2010.2</c:v>
                </c:pt>
                <c:pt idx="70">
                  <c:v>2010.3</c:v>
                </c:pt>
                <c:pt idx="71">
                  <c:v>2010.4</c:v>
                </c:pt>
                <c:pt idx="72">
                  <c:v>2011.1</c:v>
                </c:pt>
                <c:pt idx="73">
                  <c:v>2011.2</c:v>
                </c:pt>
                <c:pt idx="74">
                  <c:v>2011.3</c:v>
                </c:pt>
                <c:pt idx="75">
                  <c:v>2011.4</c:v>
                </c:pt>
                <c:pt idx="76">
                  <c:v>2012.1</c:v>
                </c:pt>
                <c:pt idx="77">
                  <c:v>2012.2</c:v>
                </c:pt>
                <c:pt idx="78">
                  <c:v>2012.3</c:v>
                </c:pt>
                <c:pt idx="79">
                  <c:v>2012.4</c:v>
                </c:pt>
                <c:pt idx="80">
                  <c:v>2013.1</c:v>
                </c:pt>
                <c:pt idx="81">
                  <c:v>2013.2</c:v>
                </c:pt>
                <c:pt idx="82">
                  <c:v>2013.3</c:v>
                </c:pt>
                <c:pt idx="83">
                  <c:v>2013.4</c:v>
                </c:pt>
                <c:pt idx="84">
                  <c:v>2014.1</c:v>
                </c:pt>
                <c:pt idx="85">
                  <c:v>2014.2</c:v>
                </c:pt>
                <c:pt idx="86">
                  <c:v>2014.3</c:v>
                </c:pt>
                <c:pt idx="87">
                  <c:v>2014.4</c:v>
                </c:pt>
                <c:pt idx="88">
                  <c:v>2015.1</c:v>
                </c:pt>
                <c:pt idx="89">
                  <c:v>2015.2</c:v>
                </c:pt>
                <c:pt idx="90">
                  <c:v>2015.3</c:v>
                </c:pt>
                <c:pt idx="91">
                  <c:v>2015.4</c:v>
                </c:pt>
                <c:pt idx="92">
                  <c:v>2016.1</c:v>
                </c:pt>
                <c:pt idx="93">
                  <c:v>2016.2</c:v>
                </c:pt>
                <c:pt idx="94">
                  <c:v>2016.3</c:v>
                </c:pt>
                <c:pt idx="95">
                  <c:v>2016.4</c:v>
                </c:pt>
                <c:pt idx="96">
                  <c:v>2017.1</c:v>
                </c:pt>
                <c:pt idx="97">
                  <c:v>2017.2</c:v>
                </c:pt>
                <c:pt idx="98">
                  <c:v>2017.3</c:v>
                </c:pt>
                <c:pt idx="99">
                  <c:v>2017.4</c:v>
                </c:pt>
              </c:numCache>
            </c:numRef>
          </c:cat>
          <c:val>
            <c:numRef>
              <c:f>CapRateForecast!$E$5:$E$104</c:f>
              <c:numCache>
                <c:formatCode>0.00</c:formatCode>
                <c:ptCount val="100"/>
                <c:pt idx="0">
                  <c:v>7.9817497231450947</c:v>
                </c:pt>
                <c:pt idx="1">
                  <c:v>7.9817497231450947</c:v>
                </c:pt>
                <c:pt idx="2">
                  <c:v>8.0283720930232487</c:v>
                </c:pt>
                <c:pt idx="3">
                  <c:v>8.214861572535991</c:v>
                </c:pt>
                <c:pt idx="4">
                  <c:v>8.2708084163898121</c:v>
                </c:pt>
                <c:pt idx="5">
                  <c:v>8.2987818383167209</c:v>
                </c:pt>
                <c:pt idx="6">
                  <c:v>8.401351052048728</c:v>
                </c:pt>
                <c:pt idx="7">
                  <c:v>8.3267552602436368</c:v>
                </c:pt>
                <c:pt idx="8">
                  <c:v>8.3827021040974543</c:v>
                </c:pt>
                <c:pt idx="9">
                  <c:v>8.42</c:v>
                </c:pt>
                <c:pt idx="10">
                  <c:v>8.42</c:v>
                </c:pt>
                <c:pt idx="11">
                  <c:v>8.43</c:v>
                </c:pt>
                <c:pt idx="12">
                  <c:v>8.3800000000000008</c:v>
                </c:pt>
                <c:pt idx="13">
                  <c:v>8.3500000000000068</c:v>
                </c:pt>
                <c:pt idx="14">
                  <c:v>8.32</c:v>
                </c:pt>
                <c:pt idx="15">
                  <c:v>8.25</c:v>
                </c:pt>
                <c:pt idx="16">
                  <c:v>8.16</c:v>
                </c:pt>
                <c:pt idx="17">
                  <c:v>8.1399999999999988</c:v>
                </c:pt>
                <c:pt idx="18" formatCode="General">
                  <c:v>8.1</c:v>
                </c:pt>
                <c:pt idx="19" formatCode="General">
                  <c:v>8.09</c:v>
                </c:pt>
                <c:pt idx="20" formatCode="General">
                  <c:v>8.1</c:v>
                </c:pt>
                <c:pt idx="21" formatCode="General">
                  <c:v>8.02</c:v>
                </c:pt>
                <c:pt idx="22" formatCode="General">
                  <c:v>7.95</c:v>
                </c:pt>
                <c:pt idx="23" formatCode="General">
                  <c:v>7.88</c:v>
                </c:pt>
                <c:pt idx="24" formatCode="General">
                  <c:v>7.76</c:v>
                </c:pt>
                <c:pt idx="25" formatCode="General">
                  <c:v>7.68</c:v>
                </c:pt>
                <c:pt idx="26" formatCode="General">
                  <c:v>7.6</c:v>
                </c:pt>
                <c:pt idx="27" formatCode="General">
                  <c:v>7.49</c:v>
                </c:pt>
                <c:pt idx="28" formatCode="General">
                  <c:v>7.5</c:v>
                </c:pt>
                <c:pt idx="29" formatCode="General">
                  <c:v>7.53</c:v>
                </c:pt>
                <c:pt idx="30" formatCode="General">
                  <c:v>7.64</c:v>
                </c:pt>
                <c:pt idx="31" formatCode="General">
                  <c:v>7.8</c:v>
                </c:pt>
                <c:pt idx="32" formatCode="General">
                  <c:v>7.84</c:v>
                </c:pt>
                <c:pt idx="33" formatCode="General">
                  <c:v>7.87</c:v>
                </c:pt>
                <c:pt idx="34" formatCode="General">
                  <c:v>7.72</c:v>
                </c:pt>
                <c:pt idx="35" formatCode="General">
                  <c:v>7.53</c:v>
                </c:pt>
                <c:pt idx="36" formatCode="General">
                  <c:v>7.35</c:v>
                </c:pt>
                <c:pt idx="37" formatCode="General">
                  <c:v>7.17</c:v>
                </c:pt>
                <c:pt idx="38" formatCode="General">
                  <c:v>7</c:v>
                </c:pt>
                <c:pt idx="39" formatCode="General">
                  <c:v>6.84</c:v>
                </c:pt>
                <c:pt idx="40" formatCode="General">
                  <c:v>6.6599999999999975</c:v>
                </c:pt>
                <c:pt idx="41" formatCode="General">
                  <c:v>6.42</c:v>
                </c:pt>
                <c:pt idx="42" formatCode="General">
                  <c:v>6.18</c:v>
                </c:pt>
                <c:pt idx="43" formatCode="General">
                  <c:v>6.03</c:v>
                </c:pt>
                <c:pt idx="44" formatCode="General">
                  <c:v>5.9</c:v>
                </c:pt>
                <c:pt idx="45" formatCode="General">
                  <c:v>5.7700000000000014</c:v>
                </c:pt>
                <c:pt idx="46" formatCode="General">
                  <c:v>5.73</c:v>
                </c:pt>
                <c:pt idx="47" formatCode="General">
                  <c:v>5.6199999999999966</c:v>
                </c:pt>
                <c:pt idx="48" formatCode="General">
                  <c:v>5.45</c:v>
                </c:pt>
                <c:pt idx="49" formatCode="General">
                  <c:v>5.33</c:v>
                </c:pt>
                <c:pt idx="50" formatCode="General">
                  <c:v>5.18</c:v>
                </c:pt>
                <c:pt idx="51" formatCode="General">
                  <c:v>5.01</c:v>
                </c:pt>
                <c:pt idx="52" formatCode="General">
                  <c:v>4.95</c:v>
                </c:pt>
                <c:pt idx="53" formatCode="General">
                  <c:v>4.95</c:v>
                </c:pt>
                <c:pt idx="54" formatCode="General">
                  <c:v>4.91</c:v>
                </c:pt>
                <c:pt idx="55" formatCode="General">
                  <c:v>4.8599999999999985</c:v>
                </c:pt>
                <c:pt idx="56" formatCode="General">
                  <c:v>4.71</c:v>
                </c:pt>
                <c:pt idx="57" formatCode="General">
                  <c:v>4.5199999999999996</c:v>
                </c:pt>
                <c:pt idx="58" formatCode="General">
                  <c:v>4.34</c:v>
                </c:pt>
                <c:pt idx="59" formatCode="General">
                  <c:v>4.13</c:v>
                </c:pt>
                <c:pt idx="60" formatCode="General">
                  <c:v>4.04</c:v>
                </c:pt>
                <c:pt idx="61" formatCode="General">
                  <c:v>4.03</c:v>
                </c:pt>
                <c:pt idx="62" formatCode="General">
                  <c:v>4.01</c:v>
                </c:pt>
                <c:pt idx="63" formatCode="General">
                  <c:v>4.09</c:v>
                </c:pt>
                <c:pt idx="64" formatCode="General">
                  <c:v>4.37</c:v>
                </c:pt>
                <c:pt idx="65" formatCode="General">
                  <c:v>4.6899999999999995</c:v>
                </c:pt>
                <c:pt idx="66" formatCode="General">
                  <c:v>5.01</c:v>
                </c:pt>
                <c:pt idx="67" formatCode="General">
                  <c:v>5.26</c:v>
                </c:pt>
                <c:pt idx="68" formatCode="General">
                  <c:v>5.44</c:v>
                </c:pt>
                <c:pt idx="69" formatCode="General">
                  <c:v>5.53</c:v>
                </c:pt>
                <c:pt idx="70" formatCode="General">
                  <c:v>5.52</c:v>
                </c:pt>
                <c:pt idx="71" formatCode="General">
                  <c:v>5.45</c:v>
                </c:pt>
                <c:pt idx="72" formatCode="General">
                  <c:v>5.26</c:v>
                </c:pt>
                <c:pt idx="73" formatCode="General">
                  <c:v>5.09</c:v>
                </c:pt>
                <c:pt idx="74" formatCode="General">
                  <c:v>4.9800000000000004</c:v>
                </c:pt>
                <c:pt idx="75" formatCode="General">
                  <c:v>4.88</c:v>
                </c:pt>
                <c:pt idx="76" formatCode="General">
                  <c:v>4.8100000000000005</c:v>
                </c:pt>
                <c:pt idx="77" formatCode="General">
                  <c:v>4.79</c:v>
                </c:pt>
                <c:pt idx="78" formatCode="General">
                  <c:v>4.76</c:v>
                </c:pt>
                <c:pt idx="79" formatCode="General">
                  <c:v>4.7699999999999996</c:v>
                </c:pt>
                <c:pt idx="80" formatCode="General">
                  <c:v>4.8</c:v>
                </c:pt>
                <c:pt idx="81" formatCode="General">
                  <c:v>4.7699999999999996</c:v>
                </c:pt>
                <c:pt idx="82" formatCode="General">
                  <c:v>4.74</c:v>
                </c:pt>
                <c:pt idx="83" formatCode="General">
                  <c:v>4.72</c:v>
                </c:pt>
                <c:pt idx="84" formatCode="General">
                  <c:v>4.71</c:v>
                </c:pt>
                <c:pt idx="85" formatCode="General">
                  <c:v>4.71</c:v>
                </c:pt>
                <c:pt idx="86" formatCode="General">
                  <c:v>4.72</c:v>
                </c:pt>
                <c:pt idx="87" formatCode="General">
                  <c:v>4.72</c:v>
                </c:pt>
                <c:pt idx="88" formatCode="General">
                  <c:v>4.74</c:v>
                </c:pt>
                <c:pt idx="89" formatCode="General">
                  <c:v>4.7699999999999996</c:v>
                </c:pt>
                <c:pt idx="90" formatCode="General">
                  <c:v>4.8499999999999996</c:v>
                </c:pt>
                <c:pt idx="91" formatCode="General">
                  <c:v>4.95</c:v>
                </c:pt>
                <c:pt idx="92" formatCode="General">
                  <c:v>5.05</c:v>
                </c:pt>
                <c:pt idx="93" formatCode="General">
                  <c:v>5.13</c:v>
                </c:pt>
                <c:pt idx="94" formatCode="General">
                  <c:v>5.1899999999999995</c:v>
                </c:pt>
                <c:pt idx="95" formatCode="General">
                  <c:v>5.25</c:v>
                </c:pt>
                <c:pt idx="96" formatCode="General">
                  <c:v>5.31</c:v>
                </c:pt>
                <c:pt idx="97" formatCode="General">
                  <c:v>5.35</c:v>
                </c:pt>
                <c:pt idx="98" formatCode="General">
                  <c:v>5.38</c:v>
                </c:pt>
                <c:pt idx="99" formatCode="General">
                  <c:v>5.38</c:v>
                </c:pt>
              </c:numCache>
            </c:numRef>
          </c:val>
        </c:ser>
        <c:ser>
          <c:idx val="3"/>
          <c:order val="3"/>
          <c:tx>
            <c:strRef>
              <c:f>CapRateForecast!$F$4</c:f>
              <c:strCache>
                <c:ptCount val="1"/>
                <c:pt idx="0">
                  <c:v>Retail</c:v>
                </c:pt>
              </c:strCache>
            </c:strRef>
          </c:tx>
          <c:spPr>
            <a:ln>
              <a:solidFill>
                <a:schemeClr val="tx1"/>
              </a:solidFill>
            </a:ln>
          </c:spPr>
          <c:marker>
            <c:symbol val="none"/>
          </c:marker>
          <c:cat>
            <c:numRef>
              <c:f>CapRateForecast!$B$5:$B$104</c:f>
              <c:numCache>
                <c:formatCode>General</c:formatCode>
                <c:ptCount val="100"/>
                <c:pt idx="0">
                  <c:v>1993.1</c:v>
                </c:pt>
                <c:pt idx="1">
                  <c:v>1993.2</c:v>
                </c:pt>
                <c:pt idx="2">
                  <c:v>1993.3</c:v>
                </c:pt>
                <c:pt idx="3">
                  <c:v>1993.4</c:v>
                </c:pt>
                <c:pt idx="4">
                  <c:v>1994.1</c:v>
                </c:pt>
                <c:pt idx="5">
                  <c:v>1994.2</c:v>
                </c:pt>
                <c:pt idx="6">
                  <c:v>1994.3</c:v>
                </c:pt>
                <c:pt idx="7">
                  <c:v>1994.4</c:v>
                </c:pt>
                <c:pt idx="8">
                  <c:v>1995.1</c:v>
                </c:pt>
                <c:pt idx="9">
                  <c:v>1995.2</c:v>
                </c:pt>
                <c:pt idx="10">
                  <c:v>1995.3</c:v>
                </c:pt>
                <c:pt idx="11">
                  <c:v>1995.4</c:v>
                </c:pt>
                <c:pt idx="12">
                  <c:v>1996.1</c:v>
                </c:pt>
                <c:pt idx="13">
                  <c:v>1996.2</c:v>
                </c:pt>
                <c:pt idx="14">
                  <c:v>1996.3</c:v>
                </c:pt>
                <c:pt idx="15">
                  <c:v>1996.4</c:v>
                </c:pt>
                <c:pt idx="16">
                  <c:v>1997.1</c:v>
                </c:pt>
                <c:pt idx="17">
                  <c:v>1997.2</c:v>
                </c:pt>
                <c:pt idx="18">
                  <c:v>1997.3</c:v>
                </c:pt>
                <c:pt idx="19">
                  <c:v>1997.4</c:v>
                </c:pt>
                <c:pt idx="20">
                  <c:v>1998.1</c:v>
                </c:pt>
                <c:pt idx="21">
                  <c:v>1998.2</c:v>
                </c:pt>
                <c:pt idx="22">
                  <c:v>1998.3</c:v>
                </c:pt>
                <c:pt idx="23">
                  <c:v>1998.4</c:v>
                </c:pt>
                <c:pt idx="24">
                  <c:v>1999.1</c:v>
                </c:pt>
                <c:pt idx="25">
                  <c:v>1999.2</c:v>
                </c:pt>
                <c:pt idx="26">
                  <c:v>1999.3</c:v>
                </c:pt>
                <c:pt idx="27">
                  <c:v>1999.4</c:v>
                </c:pt>
                <c:pt idx="28">
                  <c:v>2000.1</c:v>
                </c:pt>
                <c:pt idx="29">
                  <c:v>2000.2</c:v>
                </c:pt>
                <c:pt idx="30">
                  <c:v>2000.3</c:v>
                </c:pt>
                <c:pt idx="31">
                  <c:v>2000.4</c:v>
                </c:pt>
                <c:pt idx="32">
                  <c:v>2001.1</c:v>
                </c:pt>
                <c:pt idx="33">
                  <c:v>2001.2</c:v>
                </c:pt>
                <c:pt idx="34">
                  <c:v>2001.3</c:v>
                </c:pt>
                <c:pt idx="35">
                  <c:v>2001.4</c:v>
                </c:pt>
                <c:pt idx="36">
                  <c:v>2002.1</c:v>
                </c:pt>
                <c:pt idx="37">
                  <c:v>2002.2</c:v>
                </c:pt>
                <c:pt idx="38">
                  <c:v>2002.3</c:v>
                </c:pt>
                <c:pt idx="39">
                  <c:v>2002.4</c:v>
                </c:pt>
                <c:pt idx="40">
                  <c:v>2003.1</c:v>
                </c:pt>
                <c:pt idx="41">
                  <c:v>2003.2</c:v>
                </c:pt>
                <c:pt idx="42">
                  <c:v>2003.3</c:v>
                </c:pt>
                <c:pt idx="43">
                  <c:v>2003.4</c:v>
                </c:pt>
                <c:pt idx="44">
                  <c:v>2004.1</c:v>
                </c:pt>
                <c:pt idx="45">
                  <c:v>2004.2</c:v>
                </c:pt>
                <c:pt idx="46">
                  <c:v>2004.3</c:v>
                </c:pt>
                <c:pt idx="47">
                  <c:v>2004.4</c:v>
                </c:pt>
                <c:pt idx="48">
                  <c:v>2005.1</c:v>
                </c:pt>
                <c:pt idx="49">
                  <c:v>2005.2</c:v>
                </c:pt>
                <c:pt idx="50">
                  <c:v>2005.3</c:v>
                </c:pt>
                <c:pt idx="51">
                  <c:v>2005.4</c:v>
                </c:pt>
                <c:pt idx="52">
                  <c:v>2006.1</c:v>
                </c:pt>
                <c:pt idx="53">
                  <c:v>2006.2</c:v>
                </c:pt>
                <c:pt idx="54">
                  <c:v>2006.3</c:v>
                </c:pt>
                <c:pt idx="55">
                  <c:v>2006.4</c:v>
                </c:pt>
                <c:pt idx="56">
                  <c:v>2007.1</c:v>
                </c:pt>
                <c:pt idx="57">
                  <c:v>2007.2</c:v>
                </c:pt>
                <c:pt idx="58">
                  <c:v>2007.3</c:v>
                </c:pt>
                <c:pt idx="59">
                  <c:v>2007.4</c:v>
                </c:pt>
                <c:pt idx="60">
                  <c:v>2008.1</c:v>
                </c:pt>
                <c:pt idx="61">
                  <c:v>2008.2</c:v>
                </c:pt>
                <c:pt idx="62">
                  <c:v>2008.3</c:v>
                </c:pt>
                <c:pt idx="63">
                  <c:v>2008.4</c:v>
                </c:pt>
                <c:pt idx="64">
                  <c:v>2009.1</c:v>
                </c:pt>
                <c:pt idx="65">
                  <c:v>2009.2</c:v>
                </c:pt>
                <c:pt idx="66">
                  <c:v>2009.3</c:v>
                </c:pt>
                <c:pt idx="67">
                  <c:v>2009.4</c:v>
                </c:pt>
                <c:pt idx="68">
                  <c:v>2010.1</c:v>
                </c:pt>
                <c:pt idx="69">
                  <c:v>2010.2</c:v>
                </c:pt>
                <c:pt idx="70">
                  <c:v>2010.3</c:v>
                </c:pt>
                <c:pt idx="71">
                  <c:v>2010.4</c:v>
                </c:pt>
                <c:pt idx="72">
                  <c:v>2011.1</c:v>
                </c:pt>
                <c:pt idx="73">
                  <c:v>2011.2</c:v>
                </c:pt>
                <c:pt idx="74">
                  <c:v>2011.3</c:v>
                </c:pt>
                <c:pt idx="75">
                  <c:v>2011.4</c:v>
                </c:pt>
                <c:pt idx="76">
                  <c:v>2012.1</c:v>
                </c:pt>
                <c:pt idx="77">
                  <c:v>2012.2</c:v>
                </c:pt>
                <c:pt idx="78">
                  <c:v>2012.3</c:v>
                </c:pt>
                <c:pt idx="79">
                  <c:v>2012.4</c:v>
                </c:pt>
                <c:pt idx="80">
                  <c:v>2013.1</c:v>
                </c:pt>
                <c:pt idx="81">
                  <c:v>2013.2</c:v>
                </c:pt>
                <c:pt idx="82">
                  <c:v>2013.3</c:v>
                </c:pt>
                <c:pt idx="83">
                  <c:v>2013.4</c:v>
                </c:pt>
                <c:pt idx="84">
                  <c:v>2014.1</c:v>
                </c:pt>
                <c:pt idx="85">
                  <c:v>2014.2</c:v>
                </c:pt>
                <c:pt idx="86">
                  <c:v>2014.3</c:v>
                </c:pt>
                <c:pt idx="87">
                  <c:v>2014.4</c:v>
                </c:pt>
                <c:pt idx="88">
                  <c:v>2015.1</c:v>
                </c:pt>
                <c:pt idx="89">
                  <c:v>2015.2</c:v>
                </c:pt>
                <c:pt idx="90">
                  <c:v>2015.3</c:v>
                </c:pt>
                <c:pt idx="91">
                  <c:v>2015.4</c:v>
                </c:pt>
                <c:pt idx="92">
                  <c:v>2016.1</c:v>
                </c:pt>
                <c:pt idx="93">
                  <c:v>2016.2</c:v>
                </c:pt>
                <c:pt idx="94">
                  <c:v>2016.3</c:v>
                </c:pt>
                <c:pt idx="95">
                  <c:v>2016.4</c:v>
                </c:pt>
                <c:pt idx="96">
                  <c:v>2017.1</c:v>
                </c:pt>
                <c:pt idx="97">
                  <c:v>2017.2</c:v>
                </c:pt>
                <c:pt idx="98">
                  <c:v>2017.3</c:v>
                </c:pt>
                <c:pt idx="99">
                  <c:v>2017.4</c:v>
                </c:pt>
              </c:numCache>
            </c:numRef>
          </c:cat>
          <c:val>
            <c:numRef>
              <c:f>CapRateForecast!$F$5:$F$104</c:f>
              <c:numCache>
                <c:formatCode>General</c:formatCode>
                <c:ptCount val="100"/>
                <c:pt idx="7" formatCode="0.00">
                  <c:v>7.3108896797152738</c:v>
                </c:pt>
                <c:pt idx="8" formatCode="0.00">
                  <c:v>7.4842704626334493</c:v>
                </c:pt>
                <c:pt idx="9" formatCode="0.00">
                  <c:v>7.6383867141162485</c:v>
                </c:pt>
                <c:pt idx="10" formatCode="0.00">
                  <c:v>7.7539739027283501</c:v>
                </c:pt>
                <c:pt idx="11" formatCode="0.00">
                  <c:v>7.8599288256227764</c:v>
                </c:pt>
                <c:pt idx="12" formatCode="0.00">
                  <c:v>7.9080901542111715</c:v>
                </c:pt>
                <c:pt idx="13" formatCode="0.00">
                  <c:v>7.8695610913404499</c:v>
                </c:pt>
                <c:pt idx="14" formatCode="0.00">
                  <c:v>7.8599288256227764</c:v>
                </c:pt>
                <c:pt idx="15" formatCode="0.00">
                  <c:v>7.8695610913404499</c:v>
                </c:pt>
                <c:pt idx="16" formatCode="0.00">
                  <c:v>7.8984578884934749</c:v>
                </c:pt>
                <c:pt idx="17" formatCode="0.00">
                  <c:v>8.0333096085409252</c:v>
                </c:pt>
                <c:pt idx="18">
                  <c:v>8.120000000000001</c:v>
                </c:pt>
                <c:pt idx="19">
                  <c:v>8.129999999999999</c:v>
                </c:pt>
                <c:pt idx="20">
                  <c:v>8.15</c:v>
                </c:pt>
                <c:pt idx="21">
                  <c:v>8.129999999999999</c:v>
                </c:pt>
                <c:pt idx="22">
                  <c:v>8.129999999999999</c:v>
                </c:pt>
                <c:pt idx="23">
                  <c:v>8.16</c:v>
                </c:pt>
                <c:pt idx="24">
                  <c:v>8.15</c:v>
                </c:pt>
                <c:pt idx="25">
                  <c:v>8.2000000000000011</c:v>
                </c:pt>
                <c:pt idx="26">
                  <c:v>8.26</c:v>
                </c:pt>
                <c:pt idx="27">
                  <c:v>8.25</c:v>
                </c:pt>
                <c:pt idx="28">
                  <c:v>8.2399999999999984</c:v>
                </c:pt>
                <c:pt idx="29">
                  <c:v>8.2399999999999984</c:v>
                </c:pt>
                <c:pt idx="30">
                  <c:v>8.2900000000000009</c:v>
                </c:pt>
                <c:pt idx="31">
                  <c:v>8.4</c:v>
                </c:pt>
                <c:pt idx="32">
                  <c:v>8.49</c:v>
                </c:pt>
                <c:pt idx="33">
                  <c:v>8.59</c:v>
                </c:pt>
                <c:pt idx="34">
                  <c:v>8.67</c:v>
                </c:pt>
                <c:pt idx="35">
                  <c:v>8.7200000000000024</c:v>
                </c:pt>
                <c:pt idx="36">
                  <c:v>8.7399999999999984</c:v>
                </c:pt>
                <c:pt idx="37">
                  <c:v>8.67</c:v>
                </c:pt>
                <c:pt idx="38">
                  <c:v>8.66</c:v>
                </c:pt>
                <c:pt idx="39">
                  <c:v>8.57</c:v>
                </c:pt>
                <c:pt idx="40">
                  <c:v>8.4600000000000026</c:v>
                </c:pt>
                <c:pt idx="41">
                  <c:v>8.32</c:v>
                </c:pt>
                <c:pt idx="42">
                  <c:v>8.11</c:v>
                </c:pt>
                <c:pt idx="43">
                  <c:v>7.95</c:v>
                </c:pt>
                <c:pt idx="44">
                  <c:v>7.76</c:v>
                </c:pt>
                <c:pt idx="45">
                  <c:v>7.6199999999999966</c:v>
                </c:pt>
                <c:pt idx="46">
                  <c:v>7.45</c:v>
                </c:pt>
                <c:pt idx="47">
                  <c:v>7.26</c:v>
                </c:pt>
                <c:pt idx="48">
                  <c:v>7.05</c:v>
                </c:pt>
                <c:pt idx="49">
                  <c:v>6.8199999999999985</c:v>
                </c:pt>
                <c:pt idx="50">
                  <c:v>6.6199999999999966</c:v>
                </c:pt>
                <c:pt idx="51">
                  <c:v>6.4700000000000024</c:v>
                </c:pt>
                <c:pt idx="52">
                  <c:v>6.3599999999999985</c:v>
                </c:pt>
                <c:pt idx="53">
                  <c:v>6.28</c:v>
                </c:pt>
                <c:pt idx="54">
                  <c:v>6.14</c:v>
                </c:pt>
                <c:pt idx="55">
                  <c:v>6.09</c:v>
                </c:pt>
                <c:pt idx="56">
                  <c:v>5.98</c:v>
                </c:pt>
                <c:pt idx="57">
                  <c:v>5.8599999999999985</c:v>
                </c:pt>
                <c:pt idx="58">
                  <c:v>5.8199999999999985</c:v>
                </c:pt>
                <c:pt idx="59">
                  <c:v>5.73</c:v>
                </c:pt>
                <c:pt idx="60">
                  <c:v>5.71</c:v>
                </c:pt>
                <c:pt idx="61">
                  <c:v>5.71</c:v>
                </c:pt>
                <c:pt idx="62">
                  <c:v>5.71</c:v>
                </c:pt>
                <c:pt idx="63">
                  <c:v>5.8100000000000005</c:v>
                </c:pt>
                <c:pt idx="64">
                  <c:v>6.01</c:v>
                </c:pt>
                <c:pt idx="65">
                  <c:v>6.25</c:v>
                </c:pt>
                <c:pt idx="66">
                  <c:v>6.57</c:v>
                </c:pt>
                <c:pt idx="67">
                  <c:v>6.8</c:v>
                </c:pt>
                <c:pt idx="68">
                  <c:v>6.95</c:v>
                </c:pt>
                <c:pt idx="69">
                  <c:v>7.03</c:v>
                </c:pt>
                <c:pt idx="70">
                  <c:v>7.03</c:v>
                </c:pt>
                <c:pt idx="71">
                  <c:v>6.9300000000000024</c:v>
                </c:pt>
                <c:pt idx="72">
                  <c:v>6.8</c:v>
                </c:pt>
                <c:pt idx="73">
                  <c:v>6.6899999999999995</c:v>
                </c:pt>
                <c:pt idx="74">
                  <c:v>6.52</c:v>
                </c:pt>
                <c:pt idx="75">
                  <c:v>6.38</c:v>
                </c:pt>
                <c:pt idx="76">
                  <c:v>6.26</c:v>
                </c:pt>
                <c:pt idx="77">
                  <c:v>6.1499999999999995</c:v>
                </c:pt>
                <c:pt idx="78">
                  <c:v>6.09</c:v>
                </c:pt>
                <c:pt idx="79">
                  <c:v>6.1099999999999985</c:v>
                </c:pt>
                <c:pt idx="80">
                  <c:v>6.1099999999999985</c:v>
                </c:pt>
                <c:pt idx="81">
                  <c:v>6.14</c:v>
                </c:pt>
                <c:pt idx="82">
                  <c:v>6.13</c:v>
                </c:pt>
                <c:pt idx="83">
                  <c:v>6.13</c:v>
                </c:pt>
                <c:pt idx="84">
                  <c:v>6.14</c:v>
                </c:pt>
                <c:pt idx="85">
                  <c:v>6.1599999999999975</c:v>
                </c:pt>
                <c:pt idx="86">
                  <c:v>6.21</c:v>
                </c:pt>
                <c:pt idx="87">
                  <c:v>6.23</c:v>
                </c:pt>
                <c:pt idx="88">
                  <c:v>6.28</c:v>
                </c:pt>
                <c:pt idx="89">
                  <c:v>6.33</c:v>
                </c:pt>
                <c:pt idx="90">
                  <c:v>6.44</c:v>
                </c:pt>
                <c:pt idx="91">
                  <c:v>6.57</c:v>
                </c:pt>
                <c:pt idx="92">
                  <c:v>6.67</c:v>
                </c:pt>
                <c:pt idx="93">
                  <c:v>6.73</c:v>
                </c:pt>
                <c:pt idx="94">
                  <c:v>6.78</c:v>
                </c:pt>
                <c:pt idx="95">
                  <c:v>6.83</c:v>
                </c:pt>
                <c:pt idx="96">
                  <c:v>6.9</c:v>
                </c:pt>
                <c:pt idx="97">
                  <c:v>6.95</c:v>
                </c:pt>
                <c:pt idx="98">
                  <c:v>6.98</c:v>
                </c:pt>
                <c:pt idx="99">
                  <c:v>6.99</c:v>
                </c:pt>
              </c:numCache>
            </c:numRef>
          </c:val>
        </c:ser>
        <c:ser>
          <c:idx val="4"/>
          <c:order val="4"/>
          <c:tx>
            <c:strRef>
              <c:f>CapRateForecast!$G$4</c:f>
              <c:strCache>
                <c:ptCount val="1"/>
                <c:pt idx="0">
                  <c:v>Hotel: Full Service</c:v>
                </c:pt>
              </c:strCache>
            </c:strRef>
          </c:tx>
          <c:marker>
            <c:symbol val="none"/>
          </c:marker>
          <c:cat>
            <c:numRef>
              <c:f>CapRateForecast!$B$5:$B$104</c:f>
              <c:numCache>
                <c:formatCode>General</c:formatCode>
                <c:ptCount val="100"/>
                <c:pt idx="0">
                  <c:v>1993.1</c:v>
                </c:pt>
                <c:pt idx="1">
                  <c:v>1993.2</c:v>
                </c:pt>
                <c:pt idx="2">
                  <c:v>1993.3</c:v>
                </c:pt>
                <c:pt idx="3">
                  <c:v>1993.4</c:v>
                </c:pt>
                <c:pt idx="4">
                  <c:v>1994.1</c:v>
                </c:pt>
                <c:pt idx="5">
                  <c:v>1994.2</c:v>
                </c:pt>
                <c:pt idx="6">
                  <c:v>1994.3</c:v>
                </c:pt>
                <c:pt idx="7">
                  <c:v>1994.4</c:v>
                </c:pt>
                <c:pt idx="8">
                  <c:v>1995.1</c:v>
                </c:pt>
                <c:pt idx="9">
                  <c:v>1995.2</c:v>
                </c:pt>
                <c:pt idx="10">
                  <c:v>1995.3</c:v>
                </c:pt>
                <c:pt idx="11">
                  <c:v>1995.4</c:v>
                </c:pt>
                <c:pt idx="12">
                  <c:v>1996.1</c:v>
                </c:pt>
                <c:pt idx="13">
                  <c:v>1996.2</c:v>
                </c:pt>
                <c:pt idx="14">
                  <c:v>1996.3</c:v>
                </c:pt>
                <c:pt idx="15">
                  <c:v>1996.4</c:v>
                </c:pt>
                <c:pt idx="16">
                  <c:v>1997.1</c:v>
                </c:pt>
                <c:pt idx="17">
                  <c:v>1997.2</c:v>
                </c:pt>
                <c:pt idx="18">
                  <c:v>1997.3</c:v>
                </c:pt>
                <c:pt idx="19">
                  <c:v>1997.4</c:v>
                </c:pt>
                <c:pt idx="20">
                  <c:v>1998.1</c:v>
                </c:pt>
                <c:pt idx="21">
                  <c:v>1998.2</c:v>
                </c:pt>
                <c:pt idx="22">
                  <c:v>1998.3</c:v>
                </c:pt>
                <c:pt idx="23">
                  <c:v>1998.4</c:v>
                </c:pt>
                <c:pt idx="24">
                  <c:v>1999.1</c:v>
                </c:pt>
                <c:pt idx="25">
                  <c:v>1999.2</c:v>
                </c:pt>
                <c:pt idx="26">
                  <c:v>1999.3</c:v>
                </c:pt>
                <c:pt idx="27">
                  <c:v>1999.4</c:v>
                </c:pt>
                <c:pt idx="28">
                  <c:v>2000.1</c:v>
                </c:pt>
                <c:pt idx="29">
                  <c:v>2000.2</c:v>
                </c:pt>
                <c:pt idx="30">
                  <c:v>2000.3</c:v>
                </c:pt>
                <c:pt idx="31">
                  <c:v>2000.4</c:v>
                </c:pt>
                <c:pt idx="32">
                  <c:v>2001.1</c:v>
                </c:pt>
                <c:pt idx="33">
                  <c:v>2001.2</c:v>
                </c:pt>
                <c:pt idx="34">
                  <c:v>2001.3</c:v>
                </c:pt>
                <c:pt idx="35">
                  <c:v>2001.4</c:v>
                </c:pt>
                <c:pt idx="36">
                  <c:v>2002.1</c:v>
                </c:pt>
                <c:pt idx="37">
                  <c:v>2002.2</c:v>
                </c:pt>
                <c:pt idx="38">
                  <c:v>2002.3</c:v>
                </c:pt>
                <c:pt idx="39">
                  <c:v>2002.4</c:v>
                </c:pt>
                <c:pt idx="40">
                  <c:v>2003.1</c:v>
                </c:pt>
                <c:pt idx="41">
                  <c:v>2003.2</c:v>
                </c:pt>
                <c:pt idx="42">
                  <c:v>2003.3</c:v>
                </c:pt>
                <c:pt idx="43">
                  <c:v>2003.4</c:v>
                </c:pt>
                <c:pt idx="44">
                  <c:v>2004.1</c:v>
                </c:pt>
                <c:pt idx="45">
                  <c:v>2004.2</c:v>
                </c:pt>
                <c:pt idx="46">
                  <c:v>2004.3</c:v>
                </c:pt>
                <c:pt idx="47">
                  <c:v>2004.4</c:v>
                </c:pt>
                <c:pt idx="48">
                  <c:v>2005.1</c:v>
                </c:pt>
                <c:pt idx="49">
                  <c:v>2005.2</c:v>
                </c:pt>
                <c:pt idx="50">
                  <c:v>2005.3</c:v>
                </c:pt>
                <c:pt idx="51">
                  <c:v>2005.4</c:v>
                </c:pt>
                <c:pt idx="52">
                  <c:v>2006.1</c:v>
                </c:pt>
                <c:pt idx="53">
                  <c:v>2006.2</c:v>
                </c:pt>
                <c:pt idx="54">
                  <c:v>2006.3</c:v>
                </c:pt>
                <c:pt idx="55">
                  <c:v>2006.4</c:v>
                </c:pt>
                <c:pt idx="56">
                  <c:v>2007.1</c:v>
                </c:pt>
                <c:pt idx="57">
                  <c:v>2007.2</c:v>
                </c:pt>
                <c:pt idx="58">
                  <c:v>2007.3</c:v>
                </c:pt>
                <c:pt idx="59">
                  <c:v>2007.4</c:v>
                </c:pt>
                <c:pt idx="60">
                  <c:v>2008.1</c:v>
                </c:pt>
                <c:pt idx="61">
                  <c:v>2008.2</c:v>
                </c:pt>
                <c:pt idx="62">
                  <c:v>2008.3</c:v>
                </c:pt>
                <c:pt idx="63">
                  <c:v>2008.4</c:v>
                </c:pt>
                <c:pt idx="64">
                  <c:v>2009.1</c:v>
                </c:pt>
                <c:pt idx="65">
                  <c:v>2009.2</c:v>
                </c:pt>
                <c:pt idx="66">
                  <c:v>2009.3</c:v>
                </c:pt>
                <c:pt idx="67">
                  <c:v>2009.4</c:v>
                </c:pt>
                <c:pt idx="68">
                  <c:v>2010.1</c:v>
                </c:pt>
                <c:pt idx="69">
                  <c:v>2010.2</c:v>
                </c:pt>
                <c:pt idx="70">
                  <c:v>2010.3</c:v>
                </c:pt>
                <c:pt idx="71">
                  <c:v>2010.4</c:v>
                </c:pt>
                <c:pt idx="72">
                  <c:v>2011.1</c:v>
                </c:pt>
                <c:pt idx="73">
                  <c:v>2011.2</c:v>
                </c:pt>
                <c:pt idx="74">
                  <c:v>2011.3</c:v>
                </c:pt>
                <c:pt idx="75">
                  <c:v>2011.4</c:v>
                </c:pt>
                <c:pt idx="76">
                  <c:v>2012.1</c:v>
                </c:pt>
                <c:pt idx="77">
                  <c:v>2012.2</c:v>
                </c:pt>
                <c:pt idx="78">
                  <c:v>2012.3</c:v>
                </c:pt>
                <c:pt idx="79">
                  <c:v>2012.4</c:v>
                </c:pt>
                <c:pt idx="80">
                  <c:v>2013.1</c:v>
                </c:pt>
                <c:pt idx="81">
                  <c:v>2013.2</c:v>
                </c:pt>
                <c:pt idx="82">
                  <c:v>2013.3</c:v>
                </c:pt>
                <c:pt idx="83">
                  <c:v>2013.4</c:v>
                </c:pt>
                <c:pt idx="84">
                  <c:v>2014.1</c:v>
                </c:pt>
                <c:pt idx="85">
                  <c:v>2014.2</c:v>
                </c:pt>
                <c:pt idx="86">
                  <c:v>2014.3</c:v>
                </c:pt>
                <c:pt idx="87">
                  <c:v>2014.4</c:v>
                </c:pt>
                <c:pt idx="88">
                  <c:v>2015.1</c:v>
                </c:pt>
                <c:pt idx="89">
                  <c:v>2015.2</c:v>
                </c:pt>
                <c:pt idx="90">
                  <c:v>2015.3</c:v>
                </c:pt>
                <c:pt idx="91">
                  <c:v>2015.4</c:v>
                </c:pt>
                <c:pt idx="92">
                  <c:v>2016.1</c:v>
                </c:pt>
                <c:pt idx="93">
                  <c:v>2016.2</c:v>
                </c:pt>
                <c:pt idx="94">
                  <c:v>2016.3</c:v>
                </c:pt>
                <c:pt idx="95">
                  <c:v>2016.4</c:v>
                </c:pt>
                <c:pt idx="96">
                  <c:v>2017.1</c:v>
                </c:pt>
                <c:pt idx="97">
                  <c:v>2017.2</c:v>
                </c:pt>
                <c:pt idx="98">
                  <c:v>2017.3</c:v>
                </c:pt>
                <c:pt idx="99">
                  <c:v>2017.4</c:v>
                </c:pt>
              </c:numCache>
            </c:numRef>
          </c:cat>
          <c:val>
            <c:numRef>
              <c:f>CapRateForecast!$G$5:$G$104</c:f>
              <c:numCache>
                <c:formatCode>General</c:formatCode>
                <c:ptCount val="100"/>
                <c:pt idx="0">
                  <c:v>10.18</c:v>
                </c:pt>
                <c:pt idx="1">
                  <c:v>10.15</c:v>
                </c:pt>
                <c:pt idx="2">
                  <c:v>9.98</c:v>
                </c:pt>
                <c:pt idx="3">
                  <c:v>9.93</c:v>
                </c:pt>
                <c:pt idx="4">
                  <c:v>9.82</c:v>
                </c:pt>
                <c:pt idx="5">
                  <c:v>9.81</c:v>
                </c:pt>
                <c:pt idx="6">
                  <c:v>9.629999999999999</c:v>
                </c:pt>
                <c:pt idx="7">
                  <c:v>9.77</c:v>
                </c:pt>
                <c:pt idx="8">
                  <c:v>9.7200000000000024</c:v>
                </c:pt>
                <c:pt idx="9">
                  <c:v>9.61</c:v>
                </c:pt>
                <c:pt idx="10">
                  <c:v>9.58</c:v>
                </c:pt>
                <c:pt idx="11">
                  <c:v>9.3700000000000028</c:v>
                </c:pt>
                <c:pt idx="12">
                  <c:v>9.2200000000000024</c:v>
                </c:pt>
                <c:pt idx="13">
                  <c:v>9.2299999999999986</c:v>
                </c:pt>
                <c:pt idx="14">
                  <c:v>9.34</c:v>
                </c:pt>
                <c:pt idx="15">
                  <c:v>9.4</c:v>
                </c:pt>
                <c:pt idx="16">
                  <c:v>9.32</c:v>
                </c:pt>
                <c:pt idx="17">
                  <c:v>9.33</c:v>
                </c:pt>
                <c:pt idx="18">
                  <c:v>9.129999999999999</c:v>
                </c:pt>
                <c:pt idx="19">
                  <c:v>8.98</c:v>
                </c:pt>
                <c:pt idx="20">
                  <c:v>8.9600000000000026</c:v>
                </c:pt>
                <c:pt idx="21">
                  <c:v>8.81</c:v>
                </c:pt>
                <c:pt idx="22">
                  <c:v>8.68</c:v>
                </c:pt>
                <c:pt idx="23">
                  <c:v>8.7100000000000009</c:v>
                </c:pt>
                <c:pt idx="24">
                  <c:v>8.9</c:v>
                </c:pt>
                <c:pt idx="25">
                  <c:v>8.9</c:v>
                </c:pt>
                <c:pt idx="26">
                  <c:v>9.2299999999999986</c:v>
                </c:pt>
                <c:pt idx="27">
                  <c:v>9.56</c:v>
                </c:pt>
                <c:pt idx="28">
                  <c:v>9.76</c:v>
                </c:pt>
                <c:pt idx="29">
                  <c:v>10.33</c:v>
                </c:pt>
                <c:pt idx="30">
                  <c:v>10.84</c:v>
                </c:pt>
                <c:pt idx="31">
                  <c:v>11.17</c:v>
                </c:pt>
                <c:pt idx="32">
                  <c:v>11.41</c:v>
                </c:pt>
                <c:pt idx="33">
                  <c:v>11.16</c:v>
                </c:pt>
                <c:pt idx="34">
                  <c:v>10.31</c:v>
                </c:pt>
                <c:pt idx="35">
                  <c:v>9.4</c:v>
                </c:pt>
                <c:pt idx="36">
                  <c:v>8.75</c:v>
                </c:pt>
                <c:pt idx="37">
                  <c:v>8.5400000000000009</c:v>
                </c:pt>
                <c:pt idx="38">
                  <c:v>8.620000000000001</c:v>
                </c:pt>
                <c:pt idx="39">
                  <c:v>8.8600000000000048</c:v>
                </c:pt>
                <c:pt idx="40">
                  <c:v>8.7299999999999986</c:v>
                </c:pt>
                <c:pt idx="41">
                  <c:v>8.42</c:v>
                </c:pt>
                <c:pt idx="42">
                  <c:v>8.4700000000000006</c:v>
                </c:pt>
                <c:pt idx="43">
                  <c:v>8.49</c:v>
                </c:pt>
                <c:pt idx="44">
                  <c:v>8.68</c:v>
                </c:pt>
                <c:pt idx="45">
                  <c:v>8.75</c:v>
                </c:pt>
                <c:pt idx="46">
                  <c:v>8.58</c:v>
                </c:pt>
                <c:pt idx="47">
                  <c:v>8.2800000000000011</c:v>
                </c:pt>
                <c:pt idx="48">
                  <c:v>8.0300000000000011</c:v>
                </c:pt>
                <c:pt idx="49">
                  <c:v>7.98</c:v>
                </c:pt>
                <c:pt idx="50">
                  <c:v>8.1</c:v>
                </c:pt>
                <c:pt idx="51">
                  <c:v>8.2399999999999984</c:v>
                </c:pt>
                <c:pt idx="52">
                  <c:v>8.39</c:v>
                </c:pt>
                <c:pt idx="53">
                  <c:v>8.32</c:v>
                </c:pt>
                <c:pt idx="54">
                  <c:v>8.08</c:v>
                </c:pt>
                <c:pt idx="55">
                  <c:v>8.0300000000000011</c:v>
                </c:pt>
                <c:pt idx="56">
                  <c:v>8.1399999999999988</c:v>
                </c:pt>
                <c:pt idx="57">
                  <c:v>8.3800000000000008</c:v>
                </c:pt>
                <c:pt idx="58">
                  <c:v>8.7000000000000011</c:v>
                </c:pt>
                <c:pt idx="59">
                  <c:v>9.17</c:v>
                </c:pt>
                <c:pt idx="60">
                  <c:v>9.49</c:v>
                </c:pt>
                <c:pt idx="61">
                  <c:v>9.81</c:v>
                </c:pt>
                <c:pt idx="62">
                  <c:v>10.030000000000001</c:v>
                </c:pt>
                <c:pt idx="63">
                  <c:v>9.5400000000000009</c:v>
                </c:pt>
                <c:pt idx="64">
                  <c:v>8.75</c:v>
                </c:pt>
                <c:pt idx="65">
                  <c:v>7.84</c:v>
                </c:pt>
                <c:pt idx="66">
                  <c:v>7.4700000000000024</c:v>
                </c:pt>
                <c:pt idx="67">
                  <c:v>7.8199999999999985</c:v>
                </c:pt>
                <c:pt idx="68">
                  <c:v>8.7200000000000024</c:v>
                </c:pt>
                <c:pt idx="69">
                  <c:v>9.77</c:v>
                </c:pt>
                <c:pt idx="70">
                  <c:v>10.02</c:v>
                </c:pt>
                <c:pt idx="71">
                  <c:v>9.66</c:v>
                </c:pt>
                <c:pt idx="72">
                  <c:v>8.8500000000000068</c:v>
                </c:pt>
                <c:pt idx="73">
                  <c:v>8.11</c:v>
                </c:pt>
                <c:pt idx="74">
                  <c:v>7.79</c:v>
                </c:pt>
                <c:pt idx="75">
                  <c:v>7.72</c:v>
                </c:pt>
                <c:pt idx="76">
                  <c:v>7.91</c:v>
                </c:pt>
                <c:pt idx="77">
                  <c:v>8.26</c:v>
                </c:pt>
                <c:pt idx="78">
                  <c:v>8.57</c:v>
                </c:pt>
                <c:pt idx="79">
                  <c:v>8.8700000000000028</c:v>
                </c:pt>
                <c:pt idx="80">
                  <c:v>9</c:v>
                </c:pt>
                <c:pt idx="81">
                  <c:v>8.7299999999999986</c:v>
                </c:pt>
                <c:pt idx="82">
                  <c:v>8.41</c:v>
                </c:pt>
                <c:pt idx="83">
                  <c:v>8.129999999999999</c:v>
                </c:pt>
                <c:pt idx="84">
                  <c:v>7.88</c:v>
                </c:pt>
                <c:pt idx="85">
                  <c:v>7.79</c:v>
                </c:pt>
                <c:pt idx="86">
                  <c:v>7.8599999999999985</c:v>
                </c:pt>
                <c:pt idx="87">
                  <c:v>7.99</c:v>
                </c:pt>
                <c:pt idx="88">
                  <c:v>8.18</c:v>
                </c:pt>
                <c:pt idx="89">
                  <c:v>8.4</c:v>
                </c:pt>
                <c:pt idx="90">
                  <c:v>8.6</c:v>
                </c:pt>
                <c:pt idx="91">
                  <c:v>8.7200000000000024</c:v>
                </c:pt>
                <c:pt idx="92">
                  <c:v>8.7399999999999984</c:v>
                </c:pt>
                <c:pt idx="93">
                  <c:v>8.68</c:v>
                </c:pt>
                <c:pt idx="94">
                  <c:v>8.5500000000000007</c:v>
                </c:pt>
                <c:pt idx="95">
                  <c:v>8.44</c:v>
                </c:pt>
                <c:pt idx="96">
                  <c:v>8.39</c:v>
                </c:pt>
                <c:pt idx="97">
                  <c:v>8.42</c:v>
                </c:pt>
                <c:pt idx="98">
                  <c:v>8.5300000000000011</c:v>
                </c:pt>
                <c:pt idx="99">
                  <c:v>8.67</c:v>
                </c:pt>
              </c:numCache>
            </c:numRef>
          </c:val>
        </c:ser>
        <c:marker val="1"/>
        <c:axId val="79604352"/>
        <c:axId val="80421248"/>
      </c:lineChart>
      <c:catAx>
        <c:axId val="79604352"/>
        <c:scaling>
          <c:orientation val="minMax"/>
        </c:scaling>
        <c:axPos val="b"/>
        <c:numFmt formatCode="0" sourceLinked="0"/>
        <c:tickLblPos val="nextTo"/>
        <c:txPr>
          <a:bodyPr rot="-5400000" vert="horz"/>
          <a:lstStyle/>
          <a:p>
            <a:pPr>
              <a:defRPr/>
            </a:pPr>
            <a:endParaRPr lang="en-US"/>
          </a:p>
        </c:txPr>
        <c:crossAx val="80421248"/>
        <c:crosses val="autoZero"/>
        <c:auto val="1"/>
        <c:lblAlgn val="ctr"/>
        <c:lblOffset val="100"/>
        <c:tickLblSkip val="4"/>
      </c:catAx>
      <c:valAx>
        <c:axId val="80421248"/>
        <c:scaling>
          <c:orientation val="minMax"/>
          <c:max val="12"/>
          <c:min val="3"/>
        </c:scaling>
        <c:axPos val="l"/>
        <c:majorGridlines/>
        <c:numFmt formatCode="0" sourceLinked="0"/>
        <c:tickLblPos val="nextTo"/>
        <c:crossAx val="79604352"/>
        <c:crosses val="autoZero"/>
        <c:crossBetween val="between"/>
      </c:valAx>
    </c:plotArea>
    <c:legend>
      <c:legendPos val="b"/>
      <c:layout>
        <c:manualLayout>
          <c:xMode val="edge"/>
          <c:yMode val="edge"/>
          <c:x val="2.3741275406385067E-2"/>
          <c:y val="0.94311048521367435"/>
          <c:w val="0.92917112686458836"/>
          <c:h val="5.6889514786325597E-2"/>
        </c:manualLayout>
      </c:layout>
    </c:legend>
    <c:plotVisOnly val="1"/>
    <c:dispBlanksAs val="gap"/>
  </c:chart>
  <c:spPr>
    <a:ln>
      <a:noFill/>
    </a:ln>
  </c:spPr>
  <c:txPr>
    <a:bodyPr/>
    <a:lstStyle/>
    <a:p>
      <a:pPr>
        <a:defRPr sz="1100">
          <a:latin typeface="Arial" pitchFamily="34" charset="0"/>
          <a:cs typeface="Arial" pitchFamily="34" charset="0"/>
        </a:defRPr>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6.3185802603123106E-2"/>
          <c:y val="0.10193999988195926"/>
          <c:w val="0.87961299211312405"/>
          <c:h val="0.71462820111784664"/>
        </c:manualLayout>
      </c:layout>
      <c:barChart>
        <c:barDir val="col"/>
        <c:grouping val="clustered"/>
        <c:ser>
          <c:idx val="0"/>
          <c:order val="0"/>
          <c:tx>
            <c:strRef>
              <c:f>MFH_NationalTrends!$K$2</c:f>
              <c:strCache>
                <c:ptCount val="1"/>
                <c:pt idx="0">
                  <c:v>Price Per Unit</c:v>
                </c:pt>
              </c:strCache>
            </c:strRef>
          </c:tx>
          <c:spPr>
            <a:solidFill>
              <a:schemeClr val="accent1"/>
            </a:solidFill>
          </c:spPr>
          <c:cat>
            <c:numRef>
              <c:f>MFH_NationalTrends!$J$4:$J$41</c:f>
              <c:numCache>
                <c:formatCode>General</c:formatCode>
                <c:ptCount val="38"/>
                <c:pt idx="0">
                  <c:v>2003.1</c:v>
                </c:pt>
                <c:pt idx="1">
                  <c:v>2003.2</c:v>
                </c:pt>
                <c:pt idx="2">
                  <c:v>2003.3</c:v>
                </c:pt>
                <c:pt idx="3">
                  <c:v>2003.4</c:v>
                </c:pt>
                <c:pt idx="4">
                  <c:v>2004.1</c:v>
                </c:pt>
                <c:pt idx="5">
                  <c:v>2004.2</c:v>
                </c:pt>
                <c:pt idx="6">
                  <c:v>2004.3</c:v>
                </c:pt>
                <c:pt idx="7">
                  <c:v>2004.4</c:v>
                </c:pt>
                <c:pt idx="8">
                  <c:v>2005.1</c:v>
                </c:pt>
                <c:pt idx="9">
                  <c:v>2005.2</c:v>
                </c:pt>
                <c:pt idx="10">
                  <c:v>2005.3</c:v>
                </c:pt>
                <c:pt idx="11">
                  <c:v>2005.4</c:v>
                </c:pt>
                <c:pt idx="12">
                  <c:v>2006.1</c:v>
                </c:pt>
                <c:pt idx="13">
                  <c:v>2006.2</c:v>
                </c:pt>
                <c:pt idx="14">
                  <c:v>2006.3</c:v>
                </c:pt>
                <c:pt idx="15">
                  <c:v>2006.4</c:v>
                </c:pt>
                <c:pt idx="16">
                  <c:v>2007.1</c:v>
                </c:pt>
                <c:pt idx="17">
                  <c:v>2007.2</c:v>
                </c:pt>
                <c:pt idx="18">
                  <c:v>2007.3</c:v>
                </c:pt>
                <c:pt idx="19">
                  <c:v>2007.4</c:v>
                </c:pt>
                <c:pt idx="20">
                  <c:v>2008.1</c:v>
                </c:pt>
                <c:pt idx="21">
                  <c:v>2008.2</c:v>
                </c:pt>
                <c:pt idx="22">
                  <c:v>2008.3</c:v>
                </c:pt>
                <c:pt idx="23">
                  <c:v>2008.4</c:v>
                </c:pt>
                <c:pt idx="24">
                  <c:v>2009.1</c:v>
                </c:pt>
                <c:pt idx="25">
                  <c:v>2009.2</c:v>
                </c:pt>
                <c:pt idx="26">
                  <c:v>2009.3</c:v>
                </c:pt>
                <c:pt idx="27">
                  <c:v>2009.4</c:v>
                </c:pt>
                <c:pt idx="28">
                  <c:v>2010.1</c:v>
                </c:pt>
                <c:pt idx="29">
                  <c:v>2010.2</c:v>
                </c:pt>
                <c:pt idx="30">
                  <c:v>2010.3</c:v>
                </c:pt>
                <c:pt idx="31">
                  <c:v>2010.4</c:v>
                </c:pt>
                <c:pt idx="32">
                  <c:v>2011.1</c:v>
                </c:pt>
                <c:pt idx="33">
                  <c:v>2011.2</c:v>
                </c:pt>
                <c:pt idx="34">
                  <c:v>2011.3</c:v>
                </c:pt>
                <c:pt idx="35">
                  <c:v>2011.4</c:v>
                </c:pt>
                <c:pt idx="36">
                  <c:v>2012.1</c:v>
                </c:pt>
                <c:pt idx="37">
                  <c:v>2012.2</c:v>
                </c:pt>
              </c:numCache>
            </c:numRef>
          </c:cat>
          <c:val>
            <c:numRef>
              <c:f>MFH_NationalTrends!$K$4:$K$41</c:f>
              <c:numCache>
                <c:formatCode>#,##0</c:formatCode>
                <c:ptCount val="38"/>
                <c:pt idx="0">
                  <c:v>78577.135824966434</c:v>
                </c:pt>
                <c:pt idx="1">
                  <c:v>80794.794649821371</c:v>
                </c:pt>
                <c:pt idx="2">
                  <c:v>98460.754446289604</c:v>
                </c:pt>
                <c:pt idx="3">
                  <c:v>90793.910225399566</c:v>
                </c:pt>
                <c:pt idx="4">
                  <c:v>111318.48190760067</c:v>
                </c:pt>
                <c:pt idx="5">
                  <c:v>97617.17673868456</c:v>
                </c:pt>
                <c:pt idx="6">
                  <c:v>105040.70136013388</c:v>
                </c:pt>
                <c:pt idx="7">
                  <c:v>101394.64502843324</c:v>
                </c:pt>
                <c:pt idx="8">
                  <c:v>99194.842092600389</c:v>
                </c:pt>
                <c:pt idx="9">
                  <c:v>115589.12307308067</c:v>
                </c:pt>
                <c:pt idx="10">
                  <c:v>118564.52543675202</c:v>
                </c:pt>
                <c:pt idx="11">
                  <c:v>127930.81510869748</c:v>
                </c:pt>
                <c:pt idx="12">
                  <c:v>114995.99300213894</c:v>
                </c:pt>
                <c:pt idx="13">
                  <c:v>117017.05598187217</c:v>
                </c:pt>
                <c:pt idx="14">
                  <c:v>115846.22794593932</c:v>
                </c:pt>
                <c:pt idx="15">
                  <c:v>129145.44985061926</c:v>
                </c:pt>
                <c:pt idx="16">
                  <c:v>112924.25441283348</c:v>
                </c:pt>
                <c:pt idx="17">
                  <c:v>122422.06588862899</c:v>
                </c:pt>
                <c:pt idx="18">
                  <c:v>129520.7432966222</c:v>
                </c:pt>
                <c:pt idx="19">
                  <c:v>121732.59258487349</c:v>
                </c:pt>
                <c:pt idx="20">
                  <c:v>117823.47257475877</c:v>
                </c:pt>
                <c:pt idx="21">
                  <c:v>114546.3829693304</c:v>
                </c:pt>
                <c:pt idx="22">
                  <c:v>123776.69816703096</c:v>
                </c:pt>
                <c:pt idx="23">
                  <c:v>106173.49580296237</c:v>
                </c:pt>
                <c:pt idx="24">
                  <c:v>95678.274066423357</c:v>
                </c:pt>
                <c:pt idx="25">
                  <c:v>92139.364876977314</c:v>
                </c:pt>
                <c:pt idx="26">
                  <c:v>85199.997147309536</c:v>
                </c:pt>
                <c:pt idx="27">
                  <c:v>99576.43305765331</c:v>
                </c:pt>
                <c:pt idx="28">
                  <c:v>110840.45288482768</c:v>
                </c:pt>
                <c:pt idx="29">
                  <c:v>97533.167056485487</c:v>
                </c:pt>
                <c:pt idx="30">
                  <c:v>119527.46501389086</c:v>
                </c:pt>
                <c:pt idx="31">
                  <c:v>113397.60799508195</c:v>
                </c:pt>
                <c:pt idx="32">
                  <c:v>116971.72284491196</c:v>
                </c:pt>
                <c:pt idx="33">
                  <c:v>121895.67898976142</c:v>
                </c:pt>
                <c:pt idx="34">
                  <c:v>148575.92577141634</c:v>
                </c:pt>
                <c:pt idx="35">
                  <c:v>120373.45558630201</c:v>
                </c:pt>
                <c:pt idx="36">
                  <c:v>127825.88379161392</c:v>
                </c:pt>
                <c:pt idx="37">
                  <c:v>118505.08938185718</c:v>
                </c:pt>
              </c:numCache>
            </c:numRef>
          </c:val>
        </c:ser>
        <c:axId val="80450304"/>
        <c:axId val="80451840"/>
      </c:barChart>
      <c:lineChart>
        <c:grouping val="standard"/>
        <c:ser>
          <c:idx val="1"/>
          <c:order val="1"/>
          <c:tx>
            <c:strRef>
              <c:f>MFH_NationalTrends!$L$2</c:f>
              <c:strCache>
                <c:ptCount val="1"/>
                <c:pt idx="0">
                  <c:v>Cap Rate</c:v>
                </c:pt>
              </c:strCache>
            </c:strRef>
          </c:tx>
          <c:spPr>
            <a:ln w="38100">
              <a:solidFill>
                <a:schemeClr val="tx1"/>
              </a:solidFill>
            </a:ln>
          </c:spPr>
          <c:marker>
            <c:symbol val="none"/>
          </c:marker>
          <c:cat>
            <c:numRef>
              <c:f>MFH_NationalTrends!$J$4:$J$41</c:f>
              <c:numCache>
                <c:formatCode>General</c:formatCode>
                <c:ptCount val="38"/>
                <c:pt idx="0">
                  <c:v>2003.1</c:v>
                </c:pt>
                <c:pt idx="1">
                  <c:v>2003.2</c:v>
                </c:pt>
                <c:pt idx="2">
                  <c:v>2003.3</c:v>
                </c:pt>
                <c:pt idx="3">
                  <c:v>2003.4</c:v>
                </c:pt>
                <c:pt idx="4">
                  <c:v>2004.1</c:v>
                </c:pt>
                <c:pt idx="5">
                  <c:v>2004.2</c:v>
                </c:pt>
                <c:pt idx="6">
                  <c:v>2004.3</c:v>
                </c:pt>
                <c:pt idx="7">
                  <c:v>2004.4</c:v>
                </c:pt>
                <c:pt idx="8">
                  <c:v>2005.1</c:v>
                </c:pt>
                <c:pt idx="9">
                  <c:v>2005.2</c:v>
                </c:pt>
                <c:pt idx="10">
                  <c:v>2005.3</c:v>
                </c:pt>
                <c:pt idx="11">
                  <c:v>2005.4</c:v>
                </c:pt>
                <c:pt idx="12">
                  <c:v>2006.1</c:v>
                </c:pt>
                <c:pt idx="13">
                  <c:v>2006.2</c:v>
                </c:pt>
                <c:pt idx="14">
                  <c:v>2006.3</c:v>
                </c:pt>
                <c:pt idx="15">
                  <c:v>2006.4</c:v>
                </c:pt>
                <c:pt idx="16">
                  <c:v>2007.1</c:v>
                </c:pt>
                <c:pt idx="17">
                  <c:v>2007.2</c:v>
                </c:pt>
                <c:pt idx="18">
                  <c:v>2007.3</c:v>
                </c:pt>
                <c:pt idx="19">
                  <c:v>2007.4</c:v>
                </c:pt>
                <c:pt idx="20">
                  <c:v>2008.1</c:v>
                </c:pt>
                <c:pt idx="21">
                  <c:v>2008.2</c:v>
                </c:pt>
                <c:pt idx="22">
                  <c:v>2008.3</c:v>
                </c:pt>
                <c:pt idx="23">
                  <c:v>2008.4</c:v>
                </c:pt>
                <c:pt idx="24">
                  <c:v>2009.1</c:v>
                </c:pt>
                <c:pt idx="25">
                  <c:v>2009.2</c:v>
                </c:pt>
                <c:pt idx="26">
                  <c:v>2009.3</c:v>
                </c:pt>
                <c:pt idx="27">
                  <c:v>2009.4</c:v>
                </c:pt>
                <c:pt idx="28">
                  <c:v>2010.1</c:v>
                </c:pt>
                <c:pt idx="29">
                  <c:v>2010.2</c:v>
                </c:pt>
                <c:pt idx="30">
                  <c:v>2010.3</c:v>
                </c:pt>
                <c:pt idx="31">
                  <c:v>2010.4</c:v>
                </c:pt>
                <c:pt idx="32">
                  <c:v>2011.1</c:v>
                </c:pt>
                <c:pt idx="33">
                  <c:v>2011.2</c:v>
                </c:pt>
                <c:pt idx="34">
                  <c:v>2011.3</c:v>
                </c:pt>
                <c:pt idx="35">
                  <c:v>2011.4</c:v>
                </c:pt>
                <c:pt idx="36">
                  <c:v>2012.1</c:v>
                </c:pt>
                <c:pt idx="37">
                  <c:v>2012.2</c:v>
                </c:pt>
              </c:numCache>
            </c:numRef>
          </c:cat>
          <c:val>
            <c:numRef>
              <c:f>MFH_NationalTrends!$L$4:$L$41</c:f>
              <c:numCache>
                <c:formatCode>0.00</c:formatCode>
                <c:ptCount val="38"/>
                <c:pt idx="0">
                  <c:v>7.2592351218474969</c:v>
                </c:pt>
                <c:pt idx="1">
                  <c:v>7.2948414882385304</c:v>
                </c:pt>
                <c:pt idx="2">
                  <c:v>7.2675489909758078</c:v>
                </c:pt>
                <c:pt idx="3">
                  <c:v>6.7882360584245713</c:v>
                </c:pt>
                <c:pt idx="4">
                  <c:v>6.7273788113011284</c:v>
                </c:pt>
                <c:pt idx="5">
                  <c:v>6.8796783483435409</c:v>
                </c:pt>
                <c:pt idx="6">
                  <c:v>6.5703623808370546</c:v>
                </c:pt>
                <c:pt idx="7">
                  <c:v>6.4214070446743134</c:v>
                </c:pt>
                <c:pt idx="8">
                  <c:v>6.4961397378558088</c:v>
                </c:pt>
                <c:pt idx="9">
                  <c:v>6.3844384910676908</c:v>
                </c:pt>
                <c:pt idx="10">
                  <c:v>5.8737392216495037</c:v>
                </c:pt>
                <c:pt idx="11">
                  <c:v>5.6497481078823721</c:v>
                </c:pt>
                <c:pt idx="12">
                  <c:v>5.7955242937548412</c:v>
                </c:pt>
                <c:pt idx="13">
                  <c:v>6.1817191997431591</c:v>
                </c:pt>
                <c:pt idx="14">
                  <c:v>6.0266066232593944</c:v>
                </c:pt>
                <c:pt idx="15">
                  <c:v>5.8566149043991373</c:v>
                </c:pt>
                <c:pt idx="16">
                  <c:v>6.2769962891046323</c:v>
                </c:pt>
                <c:pt idx="17">
                  <c:v>6.1641646869818345</c:v>
                </c:pt>
                <c:pt idx="18">
                  <c:v>6.3760562498533693</c:v>
                </c:pt>
                <c:pt idx="19">
                  <c:v>6.3957573664607255</c:v>
                </c:pt>
                <c:pt idx="20">
                  <c:v>6.3695830864119705</c:v>
                </c:pt>
                <c:pt idx="21">
                  <c:v>6.4876025251988594</c:v>
                </c:pt>
                <c:pt idx="22">
                  <c:v>6.6161882626165784</c:v>
                </c:pt>
                <c:pt idx="23">
                  <c:v>6.6472662247683409</c:v>
                </c:pt>
                <c:pt idx="24">
                  <c:v>6.936150810792248</c:v>
                </c:pt>
                <c:pt idx="25">
                  <c:v>7.3242408059177055</c:v>
                </c:pt>
                <c:pt idx="26">
                  <c:v>7.4026455042120434</c:v>
                </c:pt>
                <c:pt idx="27">
                  <c:v>7.1746007673066075</c:v>
                </c:pt>
                <c:pt idx="28">
                  <c:v>6.9085619729894789</c:v>
                </c:pt>
                <c:pt idx="29">
                  <c:v>7.099356153719981</c:v>
                </c:pt>
                <c:pt idx="30">
                  <c:v>6.6607072459318326</c:v>
                </c:pt>
                <c:pt idx="31">
                  <c:v>6.6905162961547546</c:v>
                </c:pt>
                <c:pt idx="32">
                  <c:v>6.4273750080199266</c:v>
                </c:pt>
                <c:pt idx="33">
                  <c:v>6.4172493871407124</c:v>
                </c:pt>
                <c:pt idx="34">
                  <c:v>6.1798959403643714</c:v>
                </c:pt>
                <c:pt idx="35">
                  <c:v>6.306803959760102</c:v>
                </c:pt>
                <c:pt idx="36">
                  <c:v>6.4300073425739184</c:v>
                </c:pt>
                <c:pt idx="37">
                  <c:v>6.6138770280233388</c:v>
                </c:pt>
              </c:numCache>
            </c:numRef>
          </c:val>
          <c:smooth val="1"/>
        </c:ser>
        <c:marker val="1"/>
        <c:axId val="80476032"/>
        <c:axId val="80474496"/>
      </c:lineChart>
      <c:catAx>
        <c:axId val="80450304"/>
        <c:scaling>
          <c:orientation val="minMax"/>
        </c:scaling>
        <c:axPos val="b"/>
        <c:numFmt formatCode="General" sourceLinked="1"/>
        <c:tickLblPos val="nextTo"/>
        <c:crossAx val="80451840"/>
        <c:crosses val="autoZero"/>
        <c:auto val="1"/>
        <c:lblAlgn val="ctr"/>
        <c:lblOffset val="100"/>
        <c:tickMarkSkip val="2"/>
      </c:catAx>
      <c:valAx>
        <c:axId val="80451840"/>
        <c:scaling>
          <c:orientation val="minMax"/>
          <c:max val="140000"/>
          <c:min val="60000"/>
        </c:scaling>
        <c:axPos val="l"/>
        <c:majorGridlines/>
        <c:numFmt formatCode="#,##0" sourceLinked="0"/>
        <c:tickLblPos val="nextTo"/>
        <c:crossAx val="80450304"/>
        <c:crosses val="autoZero"/>
        <c:crossBetween val="between"/>
        <c:dispUnits>
          <c:builtInUnit val="thousands"/>
        </c:dispUnits>
      </c:valAx>
      <c:valAx>
        <c:axId val="80474496"/>
        <c:scaling>
          <c:orientation val="minMax"/>
          <c:max val="8.5"/>
          <c:min val="4.5"/>
        </c:scaling>
        <c:axPos val="r"/>
        <c:numFmt formatCode="0.0" sourceLinked="0"/>
        <c:tickLblPos val="nextTo"/>
        <c:crossAx val="80476032"/>
        <c:crosses val="max"/>
        <c:crossBetween val="between"/>
        <c:majorUnit val="0.5"/>
      </c:valAx>
      <c:catAx>
        <c:axId val="80476032"/>
        <c:scaling>
          <c:orientation val="minMax"/>
        </c:scaling>
        <c:delete val="1"/>
        <c:axPos val="b"/>
        <c:numFmt formatCode="General" sourceLinked="1"/>
        <c:tickLblPos val="none"/>
        <c:crossAx val="80474496"/>
        <c:crosses val="autoZero"/>
        <c:auto val="1"/>
        <c:lblAlgn val="ctr"/>
        <c:lblOffset val="100"/>
      </c:catAx>
    </c:plotArea>
    <c:legend>
      <c:legendPos val="b"/>
      <c:layout>
        <c:manualLayout>
          <c:xMode val="edge"/>
          <c:yMode val="edge"/>
          <c:x val="0.32952880426156061"/>
          <c:y val="0.948840426599322"/>
          <c:w val="0.35345322423058134"/>
          <c:h val="5.1159665829292517E-2"/>
        </c:manualLayout>
      </c:layout>
    </c:legend>
    <c:plotVisOnly val="1"/>
    <c:dispBlanksAs val="gap"/>
  </c:chart>
  <c:spPr>
    <a:ln>
      <a:noFill/>
    </a:ln>
  </c:sp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3185802603123106E-2"/>
          <c:y val="0.10193999988195926"/>
          <c:w val="0.87961299211312338"/>
          <c:h val="0.71462820111784664"/>
        </c:manualLayout>
      </c:layout>
      <c:barChart>
        <c:barDir val="col"/>
        <c:grouping val="clustered"/>
        <c:ser>
          <c:idx val="0"/>
          <c:order val="0"/>
          <c:tx>
            <c:strRef>
              <c:f>IND_NationalTrends!$K$2</c:f>
              <c:strCache>
                <c:ptCount val="1"/>
                <c:pt idx="0">
                  <c:v>Price Per Sq Ft</c:v>
                </c:pt>
              </c:strCache>
            </c:strRef>
          </c:tx>
          <c:spPr>
            <a:solidFill>
              <a:schemeClr val="accent1"/>
            </a:solidFill>
          </c:spPr>
          <c:cat>
            <c:numRef>
              <c:f>IND_NationalTrends!$J$4:$J$41</c:f>
              <c:numCache>
                <c:formatCode>General</c:formatCode>
                <c:ptCount val="38"/>
                <c:pt idx="0">
                  <c:v>2003.1</c:v>
                </c:pt>
                <c:pt idx="1">
                  <c:v>2003.2</c:v>
                </c:pt>
                <c:pt idx="2">
                  <c:v>2003.3</c:v>
                </c:pt>
                <c:pt idx="3">
                  <c:v>2003.4</c:v>
                </c:pt>
                <c:pt idx="4">
                  <c:v>2004.1</c:v>
                </c:pt>
                <c:pt idx="5">
                  <c:v>2004.2</c:v>
                </c:pt>
                <c:pt idx="6">
                  <c:v>2004.3</c:v>
                </c:pt>
                <c:pt idx="7">
                  <c:v>2004.4</c:v>
                </c:pt>
                <c:pt idx="8">
                  <c:v>2005.1</c:v>
                </c:pt>
                <c:pt idx="9">
                  <c:v>2005.2</c:v>
                </c:pt>
                <c:pt idx="10">
                  <c:v>2005.3</c:v>
                </c:pt>
                <c:pt idx="11">
                  <c:v>2005.4</c:v>
                </c:pt>
                <c:pt idx="12">
                  <c:v>2006.1</c:v>
                </c:pt>
                <c:pt idx="13">
                  <c:v>2006.2</c:v>
                </c:pt>
                <c:pt idx="14">
                  <c:v>2006.3</c:v>
                </c:pt>
                <c:pt idx="15">
                  <c:v>2006.4</c:v>
                </c:pt>
                <c:pt idx="16">
                  <c:v>2007.1</c:v>
                </c:pt>
                <c:pt idx="17">
                  <c:v>2007.2</c:v>
                </c:pt>
                <c:pt idx="18">
                  <c:v>2007.3</c:v>
                </c:pt>
                <c:pt idx="19">
                  <c:v>2007.4</c:v>
                </c:pt>
                <c:pt idx="20">
                  <c:v>2008.1</c:v>
                </c:pt>
                <c:pt idx="21">
                  <c:v>2008.2</c:v>
                </c:pt>
                <c:pt idx="22">
                  <c:v>2008.3</c:v>
                </c:pt>
                <c:pt idx="23">
                  <c:v>2008.4</c:v>
                </c:pt>
                <c:pt idx="24">
                  <c:v>2009.1</c:v>
                </c:pt>
                <c:pt idx="25">
                  <c:v>2009.2</c:v>
                </c:pt>
                <c:pt idx="26">
                  <c:v>2009.3</c:v>
                </c:pt>
                <c:pt idx="27">
                  <c:v>2009.4</c:v>
                </c:pt>
                <c:pt idx="28">
                  <c:v>2010.1</c:v>
                </c:pt>
                <c:pt idx="29">
                  <c:v>2010.2</c:v>
                </c:pt>
                <c:pt idx="30">
                  <c:v>2010.3</c:v>
                </c:pt>
                <c:pt idx="31">
                  <c:v>2010.4</c:v>
                </c:pt>
                <c:pt idx="32">
                  <c:v>2011.1</c:v>
                </c:pt>
                <c:pt idx="33">
                  <c:v>2011.2</c:v>
                </c:pt>
                <c:pt idx="34">
                  <c:v>2011.3</c:v>
                </c:pt>
                <c:pt idx="35">
                  <c:v>2011.4</c:v>
                </c:pt>
                <c:pt idx="36">
                  <c:v>2012.1</c:v>
                </c:pt>
                <c:pt idx="37">
                  <c:v>2012.2</c:v>
                </c:pt>
              </c:numCache>
            </c:numRef>
          </c:cat>
          <c:val>
            <c:numRef>
              <c:f>IND_NationalTrends!$K$4:$K$41</c:f>
              <c:numCache>
                <c:formatCode>0.00</c:formatCode>
                <c:ptCount val="38"/>
                <c:pt idx="0">
                  <c:v>53.879111305367154</c:v>
                </c:pt>
                <c:pt idx="1">
                  <c:v>55.022468998328321</c:v>
                </c:pt>
                <c:pt idx="2">
                  <c:v>63.406289821861805</c:v>
                </c:pt>
                <c:pt idx="3">
                  <c:v>57.456286204987244</c:v>
                </c:pt>
                <c:pt idx="4">
                  <c:v>62.139883690875763</c:v>
                </c:pt>
                <c:pt idx="5">
                  <c:v>55.493180019864134</c:v>
                </c:pt>
                <c:pt idx="6">
                  <c:v>59.995434377362294</c:v>
                </c:pt>
                <c:pt idx="7">
                  <c:v>68.912866386010563</c:v>
                </c:pt>
                <c:pt idx="8">
                  <c:v>65.604745903149748</c:v>
                </c:pt>
                <c:pt idx="9">
                  <c:v>66.516013054742842</c:v>
                </c:pt>
                <c:pt idx="10">
                  <c:v>79.886456325784238</c:v>
                </c:pt>
                <c:pt idx="11">
                  <c:v>70.371232913987569</c:v>
                </c:pt>
                <c:pt idx="12">
                  <c:v>76.142194871813061</c:v>
                </c:pt>
                <c:pt idx="13">
                  <c:v>80.050861769748991</c:v>
                </c:pt>
                <c:pt idx="14">
                  <c:v>72.890302089401558</c:v>
                </c:pt>
                <c:pt idx="15">
                  <c:v>81.251198424156144</c:v>
                </c:pt>
                <c:pt idx="16">
                  <c:v>82.424745352404344</c:v>
                </c:pt>
                <c:pt idx="17">
                  <c:v>86.749775576836257</c:v>
                </c:pt>
                <c:pt idx="18">
                  <c:v>88.391045176817087</c:v>
                </c:pt>
                <c:pt idx="19">
                  <c:v>84.080892657176918</c:v>
                </c:pt>
                <c:pt idx="20">
                  <c:v>82.603358905438839</c:v>
                </c:pt>
                <c:pt idx="21">
                  <c:v>78.296271302093459</c:v>
                </c:pt>
                <c:pt idx="22">
                  <c:v>80.551575354404207</c:v>
                </c:pt>
                <c:pt idx="23">
                  <c:v>73.867594895249027</c:v>
                </c:pt>
                <c:pt idx="24">
                  <c:v>72.249006138729314</c:v>
                </c:pt>
                <c:pt idx="25">
                  <c:v>68.036820965031836</c:v>
                </c:pt>
                <c:pt idx="26">
                  <c:v>65.265895609391194</c:v>
                </c:pt>
                <c:pt idx="27">
                  <c:v>57.773824817887785</c:v>
                </c:pt>
                <c:pt idx="28">
                  <c:v>60.689916873682293</c:v>
                </c:pt>
                <c:pt idx="29">
                  <c:v>62.668116078564935</c:v>
                </c:pt>
                <c:pt idx="30">
                  <c:v>73.973810930075302</c:v>
                </c:pt>
                <c:pt idx="31">
                  <c:v>55.899165618542504</c:v>
                </c:pt>
                <c:pt idx="32">
                  <c:v>57.896360548325369</c:v>
                </c:pt>
                <c:pt idx="33">
                  <c:v>64.040659401684493</c:v>
                </c:pt>
                <c:pt idx="34">
                  <c:v>61.445365167133644</c:v>
                </c:pt>
                <c:pt idx="35">
                  <c:v>69.172939569904585</c:v>
                </c:pt>
                <c:pt idx="36">
                  <c:v>67.970677446625672</c:v>
                </c:pt>
                <c:pt idx="37">
                  <c:v>62.895478651782796</c:v>
                </c:pt>
              </c:numCache>
            </c:numRef>
          </c:val>
        </c:ser>
        <c:axId val="80493952"/>
        <c:axId val="80536704"/>
      </c:barChart>
      <c:lineChart>
        <c:grouping val="standard"/>
        <c:ser>
          <c:idx val="1"/>
          <c:order val="1"/>
          <c:tx>
            <c:strRef>
              <c:f>IND_NationalTrends!$L$2</c:f>
              <c:strCache>
                <c:ptCount val="1"/>
                <c:pt idx="0">
                  <c:v>Cap Rate</c:v>
                </c:pt>
              </c:strCache>
            </c:strRef>
          </c:tx>
          <c:spPr>
            <a:ln w="38100">
              <a:solidFill>
                <a:schemeClr val="tx1"/>
              </a:solidFill>
            </a:ln>
          </c:spPr>
          <c:marker>
            <c:symbol val="none"/>
          </c:marker>
          <c:cat>
            <c:numRef>
              <c:f>IND_NationalTrends!$J$4:$J$41</c:f>
              <c:numCache>
                <c:formatCode>General</c:formatCode>
                <c:ptCount val="38"/>
                <c:pt idx="0">
                  <c:v>2003.1</c:v>
                </c:pt>
                <c:pt idx="1">
                  <c:v>2003.2</c:v>
                </c:pt>
                <c:pt idx="2">
                  <c:v>2003.3</c:v>
                </c:pt>
                <c:pt idx="3">
                  <c:v>2003.4</c:v>
                </c:pt>
                <c:pt idx="4">
                  <c:v>2004.1</c:v>
                </c:pt>
                <c:pt idx="5">
                  <c:v>2004.2</c:v>
                </c:pt>
                <c:pt idx="6">
                  <c:v>2004.3</c:v>
                </c:pt>
                <c:pt idx="7">
                  <c:v>2004.4</c:v>
                </c:pt>
                <c:pt idx="8">
                  <c:v>2005.1</c:v>
                </c:pt>
                <c:pt idx="9">
                  <c:v>2005.2</c:v>
                </c:pt>
                <c:pt idx="10">
                  <c:v>2005.3</c:v>
                </c:pt>
                <c:pt idx="11">
                  <c:v>2005.4</c:v>
                </c:pt>
                <c:pt idx="12">
                  <c:v>2006.1</c:v>
                </c:pt>
                <c:pt idx="13">
                  <c:v>2006.2</c:v>
                </c:pt>
                <c:pt idx="14">
                  <c:v>2006.3</c:v>
                </c:pt>
                <c:pt idx="15">
                  <c:v>2006.4</c:v>
                </c:pt>
                <c:pt idx="16">
                  <c:v>2007.1</c:v>
                </c:pt>
                <c:pt idx="17">
                  <c:v>2007.2</c:v>
                </c:pt>
                <c:pt idx="18">
                  <c:v>2007.3</c:v>
                </c:pt>
                <c:pt idx="19">
                  <c:v>2007.4</c:v>
                </c:pt>
                <c:pt idx="20">
                  <c:v>2008.1</c:v>
                </c:pt>
                <c:pt idx="21">
                  <c:v>2008.2</c:v>
                </c:pt>
                <c:pt idx="22">
                  <c:v>2008.3</c:v>
                </c:pt>
                <c:pt idx="23">
                  <c:v>2008.4</c:v>
                </c:pt>
                <c:pt idx="24">
                  <c:v>2009.1</c:v>
                </c:pt>
                <c:pt idx="25">
                  <c:v>2009.2</c:v>
                </c:pt>
                <c:pt idx="26">
                  <c:v>2009.3</c:v>
                </c:pt>
                <c:pt idx="27">
                  <c:v>2009.4</c:v>
                </c:pt>
                <c:pt idx="28">
                  <c:v>2010.1</c:v>
                </c:pt>
                <c:pt idx="29">
                  <c:v>2010.2</c:v>
                </c:pt>
                <c:pt idx="30">
                  <c:v>2010.3</c:v>
                </c:pt>
                <c:pt idx="31">
                  <c:v>2010.4</c:v>
                </c:pt>
                <c:pt idx="32">
                  <c:v>2011.1</c:v>
                </c:pt>
                <c:pt idx="33">
                  <c:v>2011.2</c:v>
                </c:pt>
                <c:pt idx="34">
                  <c:v>2011.3</c:v>
                </c:pt>
                <c:pt idx="35">
                  <c:v>2011.4</c:v>
                </c:pt>
                <c:pt idx="36">
                  <c:v>2012.1</c:v>
                </c:pt>
                <c:pt idx="37">
                  <c:v>2012.2</c:v>
                </c:pt>
              </c:numCache>
            </c:numRef>
          </c:cat>
          <c:val>
            <c:numRef>
              <c:f>IND_NationalTrends!$L$4:$L$41</c:f>
              <c:numCache>
                <c:formatCode>0.00</c:formatCode>
                <c:ptCount val="38"/>
                <c:pt idx="0">
                  <c:v>9.4099105552257747</c:v>
                </c:pt>
                <c:pt idx="1">
                  <c:v>8.7229044251088901</c:v>
                </c:pt>
                <c:pt idx="2">
                  <c:v>9.238752888562308</c:v>
                </c:pt>
                <c:pt idx="3">
                  <c:v>8.5789218838095191</c:v>
                </c:pt>
                <c:pt idx="4">
                  <c:v>8.1436557570054937</c:v>
                </c:pt>
                <c:pt idx="5">
                  <c:v>8.259438546862075</c:v>
                </c:pt>
                <c:pt idx="6">
                  <c:v>8.4023850322011047</c:v>
                </c:pt>
                <c:pt idx="7">
                  <c:v>8.064995329191925</c:v>
                </c:pt>
                <c:pt idx="8">
                  <c:v>8.1521311158757168</c:v>
                </c:pt>
                <c:pt idx="9">
                  <c:v>7.6443710150742561</c:v>
                </c:pt>
                <c:pt idx="10">
                  <c:v>7.632994855206106</c:v>
                </c:pt>
                <c:pt idx="11">
                  <c:v>7.2474192591540785</c:v>
                </c:pt>
                <c:pt idx="12">
                  <c:v>7.0617681837209494</c:v>
                </c:pt>
                <c:pt idx="13">
                  <c:v>7.3309504746055545</c:v>
                </c:pt>
                <c:pt idx="14">
                  <c:v>7.1009926961885252</c:v>
                </c:pt>
                <c:pt idx="15">
                  <c:v>7.2237592823842434</c:v>
                </c:pt>
                <c:pt idx="16">
                  <c:v>6.8604490570177461</c:v>
                </c:pt>
                <c:pt idx="17">
                  <c:v>6.90099240579986</c:v>
                </c:pt>
                <c:pt idx="18">
                  <c:v>6.8772090775356753</c:v>
                </c:pt>
                <c:pt idx="19">
                  <c:v>7.0207200983948734</c:v>
                </c:pt>
                <c:pt idx="20">
                  <c:v>7.3202807292310608</c:v>
                </c:pt>
                <c:pt idx="21">
                  <c:v>7.4653092377792865</c:v>
                </c:pt>
                <c:pt idx="22">
                  <c:v>7.1770052054078946</c:v>
                </c:pt>
                <c:pt idx="23">
                  <c:v>7.9887308386653855</c:v>
                </c:pt>
                <c:pt idx="24">
                  <c:v>8.3036046440575788</c:v>
                </c:pt>
                <c:pt idx="25">
                  <c:v>8.2741288161173259</c:v>
                </c:pt>
                <c:pt idx="26">
                  <c:v>8.8132555697272768</c:v>
                </c:pt>
                <c:pt idx="27">
                  <c:v>8.7298024335924289</c:v>
                </c:pt>
                <c:pt idx="28">
                  <c:v>8.5885931007006739</c:v>
                </c:pt>
                <c:pt idx="29">
                  <c:v>8.2803003988477197</c:v>
                </c:pt>
                <c:pt idx="30">
                  <c:v>7.948099183833496</c:v>
                </c:pt>
                <c:pt idx="31">
                  <c:v>8.0697298278740668</c:v>
                </c:pt>
                <c:pt idx="32">
                  <c:v>7.8885554889792235</c:v>
                </c:pt>
                <c:pt idx="33">
                  <c:v>7.7381663198934723</c:v>
                </c:pt>
                <c:pt idx="34">
                  <c:v>7.6139360975829753</c:v>
                </c:pt>
                <c:pt idx="35">
                  <c:v>7.4311372265543403</c:v>
                </c:pt>
                <c:pt idx="36">
                  <c:v>7.4312109143712934</c:v>
                </c:pt>
                <c:pt idx="37">
                  <c:v>7.2946954388659053</c:v>
                </c:pt>
              </c:numCache>
            </c:numRef>
          </c:val>
          <c:smooth val="1"/>
        </c:ser>
        <c:marker val="1"/>
        <c:axId val="80548224"/>
        <c:axId val="80538240"/>
      </c:lineChart>
      <c:catAx>
        <c:axId val="80493952"/>
        <c:scaling>
          <c:orientation val="minMax"/>
        </c:scaling>
        <c:axPos val="b"/>
        <c:numFmt formatCode="General" sourceLinked="1"/>
        <c:tickLblPos val="nextTo"/>
        <c:crossAx val="80536704"/>
        <c:crosses val="autoZero"/>
        <c:auto val="1"/>
        <c:lblAlgn val="ctr"/>
        <c:lblOffset val="100"/>
      </c:catAx>
      <c:valAx>
        <c:axId val="80536704"/>
        <c:scaling>
          <c:orientation val="minMax"/>
          <c:min val="40"/>
        </c:scaling>
        <c:axPos val="l"/>
        <c:majorGridlines/>
        <c:numFmt formatCode="#,##0" sourceLinked="0"/>
        <c:tickLblPos val="nextTo"/>
        <c:crossAx val="80493952"/>
        <c:crosses val="autoZero"/>
        <c:crossBetween val="between"/>
      </c:valAx>
      <c:valAx>
        <c:axId val="80538240"/>
        <c:scaling>
          <c:orientation val="minMax"/>
          <c:max val="11"/>
          <c:min val="5"/>
        </c:scaling>
        <c:axPos val="r"/>
        <c:numFmt formatCode="0.0" sourceLinked="0"/>
        <c:tickLblPos val="nextTo"/>
        <c:crossAx val="80548224"/>
        <c:crosses val="max"/>
        <c:crossBetween val="between"/>
        <c:majorUnit val="1"/>
      </c:valAx>
      <c:catAx>
        <c:axId val="80548224"/>
        <c:scaling>
          <c:orientation val="minMax"/>
        </c:scaling>
        <c:delete val="1"/>
        <c:axPos val="b"/>
        <c:numFmt formatCode="General" sourceLinked="1"/>
        <c:tickLblPos val="none"/>
        <c:crossAx val="80538240"/>
        <c:crosses val="autoZero"/>
        <c:auto val="1"/>
        <c:lblAlgn val="ctr"/>
        <c:lblOffset val="100"/>
      </c:catAx>
    </c:plotArea>
    <c:legend>
      <c:legendPos val="b"/>
      <c:layout>
        <c:manualLayout>
          <c:xMode val="edge"/>
          <c:yMode val="edge"/>
          <c:x val="0.32952880426156"/>
          <c:y val="0.94884042659932089"/>
          <c:w val="0.35345322423058134"/>
          <c:h val="5.1159665829292517E-2"/>
        </c:manualLayout>
      </c:layout>
    </c:legend>
    <c:plotVisOnly val="1"/>
    <c:dispBlanksAs val="gap"/>
  </c:chart>
  <c:spPr>
    <a:ln>
      <a:noFill/>
    </a:ln>
  </c:sp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3185802603123106E-2"/>
          <c:y val="0.10193999988195926"/>
          <c:w val="0.87961299211312305"/>
          <c:h val="0.71462820111784664"/>
        </c:manualLayout>
      </c:layout>
      <c:barChart>
        <c:barDir val="col"/>
        <c:grouping val="clustered"/>
        <c:ser>
          <c:idx val="0"/>
          <c:order val="0"/>
          <c:tx>
            <c:strRef>
              <c:f>OFC_NationalTrends!$K$2</c:f>
              <c:strCache>
                <c:ptCount val="1"/>
                <c:pt idx="0">
                  <c:v>Price Per Sq Ft</c:v>
                </c:pt>
              </c:strCache>
            </c:strRef>
          </c:tx>
          <c:spPr>
            <a:solidFill>
              <a:schemeClr val="accent1"/>
            </a:solidFill>
          </c:spPr>
          <c:cat>
            <c:numRef>
              <c:f>OFC_NationalTrends!$J$4:$J$41</c:f>
              <c:numCache>
                <c:formatCode>General</c:formatCode>
                <c:ptCount val="38"/>
                <c:pt idx="0">
                  <c:v>2003.1</c:v>
                </c:pt>
                <c:pt idx="1">
                  <c:v>2003.2</c:v>
                </c:pt>
                <c:pt idx="2">
                  <c:v>2003.3</c:v>
                </c:pt>
                <c:pt idx="3">
                  <c:v>2003.4</c:v>
                </c:pt>
                <c:pt idx="4">
                  <c:v>2004.1</c:v>
                </c:pt>
                <c:pt idx="5">
                  <c:v>2004.2</c:v>
                </c:pt>
                <c:pt idx="6">
                  <c:v>2004.3</c:v>
                </c:pt>
                <c:pt idx="7">
                  <c:v>2004.4</c:v>
                </c:pt>
                <c:pt idx="8">
                  <c:v>2005.1</c:v>
                </c:pt>
                <c:pt idx="9">
                  <c:v>2005.2</c:v>
                </c:pt>
                <c:pt idx="10">
                  <c:v>2005.3</c:v>
                </c:pt>
                <c:pt idx="11">
                  <c:v>2005.4</c:v>
                </c:pt>
                <c:pt idx="12">
                  <c:v>2006.1</c:v>
                </c:pt>
                <c:pt idx="13">
                  <c:v>2006.2</c:v>
                </c:pt>
                <c:pt idx="14">
                  <c:v>2006.3</c:v>
                </c:pt>
                <c:pt idx="15">
                  <c:v>2006.4</c:v>
                </c:pt>
                <c:pt idx="16">
                  <c:v>2007.1</c:v>
                </c:pt>
                <c:pt idx="17">
                  <c:v>2007.2</c:v>
                </c:pt>
                <c:pt idx="18">
                  <c:v>2007.3</c:v>
                </c:pt>
                <c:pt idx="19">
                  <c:v>2007.4</c:v>
                </c:pt>
                <c:pt idx="20">
                  <c:v>2008.1</c:v>
                </c:pt>
                <c:pt idx="21">
                  <c:v>2008.2</c:v>
                </c:pt>
                <c:pt idx="22">
                  <c:v>2008.3</c:v>
                </c:pt>
                <c:pt idx="23">
                  <c:v>2008.4</c:v>
                </c:pt>
                <c:pt idx="24">
                  <c:v>2009.1</c:v>
                </c:pt>
                <c:pt idx="25">
                  <c:v>2009.2</c:v>
                </c:pt>
                <c:pt idx="26">
                  <c:v>2009.3</c:v>
                </c:pt>
                <c:pt idx="27">
                  <c:v>2009.4</c:v>
                </c:pt>
                <c:pt idx="28">
                  <c:v>2010.1</c:v>
                </c:pt>
                <c:pt idx="29">
                  <c:v>2010.2</c:v>
                </c:pt>
                <c:pt idx="30">
                  <c:v>2010.3</c:v>
                </c:pt>
                <c:pt idx="31">
                  <c:v>2010.4</c:v>
                </c:pt>
                <c:pt idx="32">
                  <c:v>2011.1</c:v>
                </c:pt>
                <c:pt idx="33">
                  <c:v>2011.2</c:v>
                </c:pt>
                <c:pt idx="34">
                  <c:v>2011.3</c:v>
                </c:pt>
                <c:pt idx="35">
                  <c:v>2011.4</c:v>
                </c:pt>
                <c:pt idx="36">
                  <c:v>2012.1</c:v>
                </c:pt>
                <c:pt idx="37">
                  <c:v>2012.2</c:v>
                </c:pt>
              </c:numCache>
            </c:numRef>
          </c:cat>
          <c:val>
            <c:numRef>
              <c:f>OFC_NationalTrends!$K$4:$K$41</c:f>
              <c:numCache>
                <c:formatCode>#,##0.00</c:formatCode>
                <c:ptCount val="38"/>
                <c:pt idx="0">
                  <c:v>146.74763266611893</c:v>
                </c:pt>
                <c:pt idx="1">
                  <c:v>134.90585608964986</c:v>
                </c:pt>
                <c:pt idx="2">
                  <c:v>183.59547969457228</c:v>
                </c:pt>
                <c:pt idx="3">
                  <c:v>161.80567550104482</c:v>
                </c:pt>
                <c:pt idx="4">
                  <c:v>158.27297057443985</c:v>
                </c:pt>
                <c:pt idx="5">
                  <c:v>161.03880703444997</c:v>
                </c:pt>
                <c:pt idx="6">
                  <c:v>167.52499365175916</c:v>
                </c:pt>
                <c:pt idx="7">
                  <c:v>173.30463562160162</c:v>
                </c:pt>
                <c:pt idx="8">
                  <c:v>172.26855034617438</c:v>
                </c:pt>
                <c:pt idx="9">
                  <c:v>203.68187129136595</c:v>
                </c:pt>
                <c:pt idx="10">
                  <c:v>184.71902518296795</c:v>
                </c:pt>
                <c:pt idx="11">
                  <c:v>201.14020932328899</c:v>
                </c:pt>
                <c:pt idx="12">
                  <c:v>213.02376656696828</c:v>
                </c:pt>
                <c:pt idx="13">
                  <c:v>217.64644711873024</c:v>
                </c:pt>
                <c:pt idx="14">
                  <c:v>227.45337913509226</c:v>
                </c:pt>
                <c:pt idx="15">
                  <c:v>247.11256142822359</c:v>
                </c:pt>
                <c:pt idx="16">
                  <c:v>236.70010181653501</c:v>
                </c:pt>
                <c:pt idx="17">
                  <c:v>285.03170945894215</c:v>
                </c:pt>
                <c:pt idx="18">
                  <c:v>256.78720025191569</c:v>
                </c:pt>
                <c:pt idx="19">
                  <c:v>256.31678605344831</c:v>
                </c:pt>
                <c:pt idx="20">
                  <c:v>236.2780992739379</c:v>
                </c:pt>
                <c:pt idx="21">
                  <c:v>282.30335124486049</c:v>
                </c:pt>
                <c:pt idx="22">
                  <c:v>255.01443613865891</c:v>
                </c:pt>
                <c:pt idx="23">
                  <c:v>220.29640385077431</c:v>
                </c:pt>
                <c:pt idx="24">
                  <c:v>232.69907477724652</c:v>
                </c:pt>
                <c:pt idx="25">
                  <c:v>185.95815170176314</c:v>
                </c:pt>
                <c:pt idx="26">
                  <c:v>179.49186602198262</c:v>
                </c:pt>
                <c:pt idx="27">
                  <c:v>157.34362130323856</c:v>
                </c:pt>
                <c:pt idx="28">
                  <c:v>182.00653569087709</c:v>
                </c:pt>
                <c:pt idx="29">
                  <c:v>208.96621142457488</c:v>
                </c:pt>
                <c:pt idx="30">
                  <c:v>197.68183327239021</c:v>
                </c:pt>
                <c:pt idx="31">
                  <c:v>216.40619715954196</c:v>
                </c:pt>
                <c:pt idx="32">
                  <c:v>210.63788495397225</c:v>
                </c:pt>
                <c:pt idx="33">
                  <c:v>198.92942988571883</c:v>
                </c:pt>
                <c:pt idx="34">
                  <c:v>216.63813735067626</c:v>
                </c:pt>
                <c:pt idx="35">
                  <c:v>221.85543973325997</c:v>
                </c:pt>
                <c:pt idx="36">
                  <c:v>204.80171432031511</c:v>
                </c:pt>
                <c:pt idx="37">
                  <c:v>194.05458149279175</c:v>
                </c:pt>
              </c:numCache>
            </c:numRef>
          </c:val>
        </c:ser>
        <c:axId val="80562048"/>
        <c:axId val="80563584"/>
      </c:barChart>
      <c:lineChart>
        <c:grouping val="standard"/>
        <c:ser>
          <c:idx val="1"/>
          <c:order val="1"/>
          <c:tx>
            <c:strRef>
              <c:f>OFC_NationalTrends!$L$2</c:f>
              <c:strCache>
                <c:ptCount val="1"/>
                <c:pt idx="0">
                  <c:v>Cap Rate</c:v>
                </c:pt>
              </c:strCache>
            </c:strRef>
          </c:tx>
          <c:spPr>
            <a:ln w="38100">
              <a:solidFill>
                <a:schemeClr val="tx1"/>
              </a:solidFill>
            </a:ln>
          </c:spPr>
          <c:marker>
            <c:symbol val="none"/>
          </c:marker>
          <c:cat>
            <c:numRef>
              <c:f>OFC_NationalTrends!$J$4:$J$41</c:f>
              <c:numCache>
                <c:formatCode>General</c:formatCode>
                <c:ptCount val="38"/>
                <c:pt idx="0">
                  <c:v>2003.1</c:v>
                </c:pt>
                <c:pt idx="1">
                  <c:v>2003.2</c:v>
                </c:pt>
                <c:pt idx="2">
                  <c:v>2003.3</c:v>
                </c:pt>
                <c:pt idx="3">
                  <c:v>2003.4</c:v>
                </c:pt>
                <c:pt idx="4">
                  <c:v>2004.1</c:v>
                </c:pt>
                <c:pt idx="5">
                  <c:v>2004.2</c:v>
                </c:pt>
                <c:pt idx="6">
                  <c:v>2004.3</c:v>
                </c:pt>
                <c:pt idx="7">
                  <c:v>2004.4</c:v>
                </c:pt>
                <c:pt idx="8">
                  <c:v>2005.1</c:v>
                </c:pt>
                <c:pt idx="9">
                  <c:v>2005.2</c:v>
                </c:pt>
                <c:pt idx="10">
                  <c:v>2005.3</c:v>
                </c:pt>
                <c:pt idx="11">
                  <c:v>2005.4</c:v>
                </c:pt>
                <c:pt idx="12">
                  <c:v>2006.1</c:v>
                </c:pt>
                <c:pt idx="13">
                  <c:v>2006.2</c:v>
                </c:pt>
                <c:pt idx="14">
                  <c:v>2006.3</c:v>
                </c:pt>
                <c:pt idx="15">
                  <c:v>2006.4</c:v>
                </c:pt>
                <c:pt idx="16">
                  <c:v>2007.1</c:v>
                </c:pt>
                <c:pt idx="17">
                  <c:v>2007.2</c:v>
                </c:pt>
                <c:pt idx="18">
                  <c:v>2007.3</c:v>
                </c:pt>
                <c:pt idx="19">
                  <c:v>2007.4</c:v>
                </c:pt>
                <c:pt idx="20">
                  <c:v>2008.1</c:v>
                </c:pt>
                <c:pt idx="21">
                  <c:v>2008.2</c:v>
                </c:pt>
                <c:pt idx="22">
                  <c:v>2008.3</c:v>
                </c:pt>
                <c:pt idx="23">
                  <c:v>2008.4</c:v>
                </c:pt>
                <c:pt idx="24">
                  <c:v>2009.1</c:v>
                </c:pt>
                <c:pt idx="25">
                  <c:v>2009.2</c:v>
                </c:pt>
                <c:pt idx="26">
                  <c:v>2009.3</c:v>
                </c:pt>
                <c:pt idx="27">
                  <c:v>2009.4</c:v>
                </c:pt>
                <c:pt idx="28">
                  <c:v>2010.1</c:v>
                </c:pt>
                <c:pt idx="29">
                  <c:v>2010.2</c:v>
                </c:pt>
                <c:pt idx="30">
                  <c:v>2010.3</c:v>
                </c:pt>
                <c:pt idx="31">
                  <c:v>2010.4</c:v>
                </c:pt>
                <c:pt idx="32">
                  <c:v>2011.1</c:v>
                </c:pt>
                <c:pt idx="33">
                  <c:v>2011.2</c:v>
                </c:pt>
                <c:pt idx="34">
                  <c:v>2011.3</c:v>
                </c:pt>
                <c:pt idx="35">
                  <c:v>2011.4</c:v>
                </c:pt>
                <c:pt idx="36">
                  <c:v>2012.1</c:v>
                </c:pt>
                <c:pt idx="37">
                  <c:v>2012.2</c:v>
                </c:pt>
              </c:numCache>
            </c:numRef>
          </c:cat>
          <c:val>
            <c:numRef>
              <c:f>OFC_NationalTrends!$L$4:$L$41</c:f>
              <c:numCache>
                <c:formatCode>0.00</c:formatCode>
                <c:ptCount val="38"/>
                <c:pt idx="0">
                  <c:v>8.9705678502777708</c:v>
                </c:pt>
                <c:pt idx="1">
                  <c:v>8.9064856690443825</c:v>
                </c:pt>
                <c:pt idx="2">
                  <c:v>8.3101149665739253</c:v>
                </c:pt>
                <c:pt idx="3">
                  <c:v>8.4078247707510219</c:v>
                </c:pt>
                <c:pt idx="4">
                  <c:v>8.4675135005964641</c:v>
                </c:pt>
                <c:pt idx="5">
                  <c:v>7.8185723287116105</c:v>
                </c:pt>
                <c:pt idx="6">
                  <c:v>7.6943184190993055</c:v>
                </c:pt>
                <c:pt idx="7">
                  <c:v>7.5471326193811965</c:v>
                </c:pt>
                <c:pt idx="8">
                  <c:v>7.5791111522521994</c:v>
                </c:pt>
                <c:pt idx="9">
                  <c:v>7.2133880855194112</c:v>
                </c:pt>
                <c:pt idx="10">
                  <c:v>7.2282251750463704</c:v>
                </c:pt>
                <c:pt idx="11">
                  <c:v>6.7393720068567404</c:v>
                </c:pt>
                <c:pt idx="12">
                  <c:v>6.8524122235097265</c:v>
                </c:pt>
                <c:pt idx="13">
                  <c:v>6.8223980853121526</c:v>
                </c:pt>
                <c:pt idx="14">
                  <c:v>6.5664695290523714</c:v>
                </c:pt>
                <c:pt idx="15">
                  <c:v>6.5074594580373475</c:v>
                </c:pt>
                <c:pt idx="16">
                  <c:v>6.2898853395769345</c:v>
                </c:pt>
                <c:pt idx="17">
                  <c:v>5.9130093067766234</c:v>
                </c:pt>
                <c:pt idx="18">
                  <c:v>6.1696647878849022</c:v>
                </c:pt>
                <c:pt idx="19">
                  <c:v>6.1051640180368665</c:v>
                </c:pt>
                <c:pt idx="20">
                  <c:v>6.8256504227986374</c:v>
                </c:pt>
                <c:pt idx="21">
                  <c:v>6.3508002676124358</c:v>
                </c:pt>
                <c:pt idx="22">
                  <c:v>6.9836543358286134</c:v>
                </c:pt>
                <c:pt idx="23">
                  <c:v>7.045528144210742</c:v>
                </c:pt>
                <c:pt idx="24">
                  <c:v>7.6556292151688439</c:v>
                </c:pt>
                <c:pt idx="25">
                  <c:v>8.6016423747571249</c:v>
                </c:pt>
                <c:pt idx="26">
                  <c:v>7.973853295869163</c:v>
                </c:pt>
                <c:pt idx="27">
                  <c:v>9.1205134799959691</c:v>
                </c:pt>
                <c:pt idx="28">
                  <c:v>8.147671038109749</c:v>
                </c:pt>
                <c:pt idx="29">
                  <c:v>7.7739653151249524</c:v>
                </c:pt>
                <c:pt idx="30">
                  <c:v>7.2766066363923914</c:v>
                </c:pt>
                <c:pt idx="31">
                  <c:v>7.099417618723094</c:v>
                </c:pt>
                <c:pt idx="32">
                  <c:v>7.1389097600840774</c:v>
                </c:pt>
                <c:pt idx="33">
                  <c:v>7.0491570971421504</c:v>
                </c:pt>
                <c:pt idx="34">
                  <c:v>7.1482466824500781</c:v>
                </c:pt>
                <c:pt idx="35">
                  <c:v>6.6637841718060669</c:v>
                </c:pt>
                <c:pt idx="36">
                  <c:v>6.8805762596489854</c:v>
                </c:pt>
                <c:pt idx="37">
                  <c:v>6.8774202627108485</c:v>
                </c:pt>
              </c:numCache>
            </c:numRef>
          </c:val>
          <c:smooth val="1"/>
        </c:ser>
        <c:marker val="1"/>
        <c:axId val="80751232"/>
        <c:axId val="80749696"/>
      </c:lineChart>
      <c:catAx>
        <c:axId val="80562048"/>
        <c:scaling>
          <c:orientation val="minMax"/>
        </c:scaling>
        <c:axPos val="b"/>
        <c:numFmt formatCode="General" sourceLinked="1"/>
        <c:tickLblPos val="nextTo"/>
        <c:crossAx val="80563584"/>
        <c:crosses val="autoZero"/>
        <c:auto val="1"/>
        <c:lblAlgn val="ctr"/>
        <c:lblOffset val="100"/>
      </c:catAx>
      <c:valAx>
        <c:axId val="80563584"/>
        <c:scaling>
          <c:orientation val="minMax"/>
          <c:min val="100"/>
        </c:scaling>
        <c:axPos val="l"/>
        <c:majorGridlines/>
        <c:numFmt formatCode="#,##0" sourceLinked="0"/>
        <c:tickLblPos val="nextTo"/>
        <c:crossAx val="80562048"/>
        <c:crosses val="autoZero"/>
        <c:crossBetween val="between"/>
      </c:valAx>
      <c:valAx>
        <c:axId val="80749696"/>
        <c:scaling>
          <c:orientation val="minMax"/>
          <c:min val="5"/>
        </c:scaling>
        <c:axPos val="r"/>
        <c:numFmt formatCode="0.0" sourceLinked="0"/>
        <c:tickLblPos val="nextTo"/>
        <c:crossAx val="80751232"/>
        <c:crosses val="max"/>
        <c:crossBetween val="between"/>
        <c:majorUnit val="1"/>
      </c:valAx>
      <c:catAx>
        <c:axId val="80751232"/>
        <c:scaling>
          <c:orientation val="minMax"/>
        </c:scaling>
        <c:delete val="1"/>
        <c:axPos val="b"/>
        <c:numFmt formatCode="General" sourceLinked="1"/>
        <c:tickLblPos val="none"/>
        <c:crossAx val="80749696"/>
        <c:crosses val="autoZero"/>
        <c:auto val="1"/>
        <c:lblAlgn val="ctr"/>
        <c:lblOffset val="100"/>
      </c:catAx>
    </c:plotArea>
    <c:legend>
      <c:legendPos val="b"/>
      <c:layout>
        <c:manualLayout>
          <c:xMode val="edge"/>
          <c:yMode val="edge"/>
          <c:x val="0.32952880426155973"/>
          <c:y val="0.94884042659932044"/>
          <c:w val="0.35345322423058134"/>
          <c:h val="5.1159665829292517E-2"/>
        </c:manualLayout>
      </c:layout>
    </c:legend>
    <c:plotVisOnly val="1"/>
    <c:dispBlanksAs val="gap"/>
  </c:chart>
  <c:spPr>
    <a:ln>
      <a:noFill/>
    </a:ln>
  </c:sp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3185802603123106E-2"/>
          <c:y val="0.10193999988195926"/>
          <c:w val="0.87961299211312383"/>
          <c:h val="0.71462820111784664"/>
        </c:manualLayout>
      </c:layout>
      <c:barChart>
        <c:barDir val="col"/>
        <c:grouping val="clustered"/>
        <c:ser>
          <c:idx val="0"/>
          <c:order val="0"/>
          <c:tx>
            <c:strRef>
              <c:f>RTL_NationalTrends!$K$2</c:f>
              <c:strCache>
                <c:ptCount val="1"/>
                <c:pt idx="0">
                  <c:v>Price Per Sq Ft</c:v>
                </c:pt>
              </c:strCache>
            </c:strRef>
          </c:tx>
          <c:spPr>
            <a:solidFill>
              <a:schemeClr val="accent1"/>
            </a:solidFill>
          </c:spPr>
          <c:cat>
            <c:numRef>
              <c:f>RTL_NationalTrends!$J$4:$J$41</c:f>
              <c:numCache>
                <c:formatCode>General</c:formatCode>
                <c:ptCount val="38"/>
                <c:pt idx="0">
                  <c:v>2003.1</c:v>
                </c:pt>
                <c:pt idx="1">
                  <c:v>2003.2</c:v>
                </c:pt>
                <c:pt idx="2">
                  <c:v>2003.3</c:v>
                </c:pt>
                <c:pt idx="3">
                  <c:v>2003.4</c:v>
                </c:pt>
                <c:pt idx="4">
                  <c:v>2004.1</c:v>
                </c:pt>
                <c:pt idx="5">
                  <c:v>2004.2</c:v>
                </c:pt>
                <c:pt idx="6">
                  <c:v>2004.3</c:v>
                </c:pt>
                <c:pt idx="7">
                  <c:v>2004.4</c:v>
                </c:pt>
                <c:pt idx="8">
                  <c:v>2005.1</c:v>
                </c:pt>
                <c:pt idx="9">
                  <c:v>2005.2</c:v>
                </c:pt>
                <c:pt idx="10">
                  <c:v>2005.3</c:v>
                </c:pt>
                <c:pt idx="11">
                  <c:v>2005.4</c:v>
                </c:pt>
                <c:pt idx="12">
                  <c:v>2006.1</c:v>
                </c:pt>
                <c:pt idx="13">
                  <c:v>2006.2</c:v>
                </c:pt>
                <c:pt idx="14">
                  <c:v>2006.3</c:v>
                </c:pt>
                <c:pt idx="15">
                  <c:v>2006.4</c:v>
                </c:pt>
                <c:pt idx="16">
                  <c:v>2007.1</c:v>
                </c:pt>
                <c:pt idx="17">
                  <c:v>2007.2</c:v>
                </c:pt>
                <c:pt idx="18">
                  <c:v>2007.3</c:v>
                </c:pt>
                <c:pt idx="19">
                  <c:v>2007.4</c:v>
                </c:pt>
                <c:pt idx="20">
                  <c:v>2008.1</c:v>
                </c:pt>
                <c:pt idx="21">
                  <c:v>2008.2</c:v>
                </c:pt>
                <c:pt idx="22">
                  <c:v>2008.3</c:v>
                </c:pt>
                <c:pt idx="23">
                  <c:v>2008.4</c:v>
                </c:pt>
                <c:pt idx="24">
                  <c:v>2009.1</c:v>
                </c:pt>
                <c:pt idx="25">
                  <c:v>2009.2</c:v>
                </c:pt>
                <c:pt idx="26">
                  <c:v>2009.3</c:v>
                </c:pt>
                <c:pt idx="27">
                  <c:v>2009.4</c:v>
                </c:pt>
                <c:pt idx="28">
                  <c:v>2010.1</c:v>
                </c:pt>
                <c:pt idx="29">
                  <c:v>2010.2</c:v>
                </c:pt>
                <c:pt idx="30">
                  <c:v>2010.3</c:v>
                </c:pt>
                <c:pt idx="31">
                  <c:v>2010.4</c:v>
                </c:pt>
                <c:pt idx="32">
                  <c:v>2011.1</c:v>
                </c:pt>
                <c:pt idx="33">
                  <c:v>2011.2</c:v>
                </c:pt>
                <c:pt idx="34">
                  <c:v>2011.3</c:v>
                </c:pt>
                <c:pt idx="35">
                  <c:v>2011.4</c:v>
                </c:pt>
                <c:pt idx="36">
                  <c:v>2012.1</c:v>
                </c:pt>
                <c:pt idx="37">
                  <c:v>2012.2</c:v>
                </c:pt>
              </c:numCache>
            </c:numRef>
          </c:cat>
          <c:val>
            <c:numRef>
              <c:f>RTL_NationalTrends!$K$4:$K$41</c:f>
              <c:numCache>
                <c:formatCode>0.00</c:formatCode>
                <c:ptCount val="38"/>
                <c:pt idx="0">
                  <c:v>120.47711926674172</c:v>
                </c:pt>
                <c:pt idx="1">
                  <c:v>139.28833622790091</c:v>
                </c:pt>
                <c:pt idx="2">
                  <c:v>135.54188055481418</c:v>
                </c:pt>
                <c:pt idx="3">
                  <c:v>140.65299787749612</c:v>
                </c:pt>
                <c:pt idx="4">
                  <c:v>145.69059873078078</c:v>
                </c:pt>
                <c:pt idx="5">
                  <c:v>168.90216090735404</c:v>
                </c:pt>
                <c:pt idx="6">
                  <c:v>145.05472812128798</c:v>
                </c:pt>
                <c:pt idx="7">
                  <c:v>174.69600121823441</c:v>
                </c:pt>
                <c:pt idx="8">
                  <c:v>167.84147366543274</c:v>
                </c:pt>
                <c:pt idx="9">
                  <c:v>180.94998326716609</c:v>
                </c:pt>
                <c:pt idx="10">
                  <c:v>176.39531173341891</c:v>
                </c:pt>
                <c:pt idx="11">
                  <c:v>190.01303294492575</c:v>
                </c:pt>
                <c:pt idx="12">
                  <c:v>182.47270081230434</c:v>
                </c:pt>
                <c:pt idx="13">
                  <c:v>174.55440747200382</c:v>
                </c:pt>
                <c:pt idx="14">
                  <c:v>193.81265479102316</c:v>
                </c:pt>
                <c:pt idx="15">
                  <c:v>204.31297449723277</c:v>
                </c:pt>
                <c:pt idx="16">
                  <c:v>219.31360900907333</c:v>
                </c:pt>
                <c:pt idx="17">
                  <c:v>230.40446391176118</c:v>
                </c:pt>
                <c:pt idx="18">
                  <c:v>185.79048676839545</c:v>
                </c:pt>
                <c:pt idx="19">
                  <c:v>197.38651470662197</c:v>
                </c:pt>
                <c:pt idx="20">
                  <c:v>220.67443367717496</c:v>
                </c:pt>
                <c:pt idx="21">
                  <c:v>248.86434791374543</c:v>
                </c:pt>
                <c:pt idx="22">
                  <c:v>208.14563610821457</c:v>
                </c:pt>
                <c:pt idx="23">
                  <c:v>204.31337553485378</c:v>
                </c:pt>
                <c:pt idx="24">
                  <c:v>186.00251424631438</c:v>
                </c:pt>
                <c:pt idx="25">
                  <c:v>187.43439106769469</c:v>
                </c:pt>
                <c:pt idx="26">
                  <c:v>191.39467030259101</c:v>
                </c:pt>
                <c:pt idx="27">
                  <c:v>171.55824445571909</c:v>
                </c:pt>
                <c:pt idx="28">
                  <c:v>161.63784618802717</c:v>
                </c:pt>
                <c:pt idx="29">
                  <c:v>182.2767393547964</c:v>
                </c:pt>
                <c:pt idx="30">
                  <c:v>186.10523110024079</c:v>
                </c:pt>
                <c:pt idx="31">
                  <c:v>189.75442426197318</c:v>
                </c:pt>
                <c:pt idx="32">
                  <c:v>195.05388105534698</c:v>
                </c:pt>
                <c:pt idx="33">
                  <c:v>181.87790019579603</c:v>
                </c:pt>
                <c:pt idx="34">
                  <c:v>216.46592218529099</c:v>
                </c:pt>
                <c:pt idx="35">
                  <c:v>197.45062021904536</c:v>
                </c:pt>
                <c:pt idx="36">
                  <c:v>195.53466380415574</c:v>
                </c:pt>
                <c:pt idx="37">
                  <c:v>201.95802649780771</c:v>
                </c:pt>
              </c:numCache>
            </c:numRef>
          </c:val>
        </c:ser>
        <c:axId val="82907520"/>
        <c:axId val="82909056"/>
      </c:barChart>
      <c:lineChart>
        <c:grouping val="standard"/>
        <c:ser>
          <c:idx val="1"/>
          <c:order val="1"/>
          <c:tx>
            <c:strRef>
              <c:f>RTL_NationalTrends!$L$2</c:f>
              <c:strCache>
                <c:ptCount val="1"/>
                <c:pt idx="0">
                  <c:v>Cap Rate</c:v>
                </c:pt>
              </c:strCache>
            </c:strRef>
          </c:tx>
          <c:spPr>
            <a:ln w="38100">
              <a:solidFill>
                <a:schemeClr val="tx1"/>
              </a:solidFill>
            </a:ln>
          </c:spPr>
          <c:marker>
            <c:symbol val="none"/>
          </c:marker>
          <c:cat>
            <c:numRef>
              <c:f>RTL_NationalTrends!$J$4:$J$41</c:f>
              <c:numCache>
                <c:formatCode>General</c:formatCode>
                <c:ptCount val="38"/>
                <c:pt idx="0">
                  <c:v>2003.1</c:v>
                </c:pt>
                <c:pt idx="1">
                  <c:v>2003.2</c:v>
                </c:pt>
                <c:pt idx="2">
                  <c:v>2003.3</c:v>
                </c:pt>
                <c:pt idx="3">
                  <c:v>2003.4</c:v>
                </c:pt>
                <c:pt idx="4">
                  <c:v>2004.1</c:v>
                </c:pt>
                <c:pt idx="5">
                  <c:v>2004.2</c:v>
                </c:pt>
                <c:pt idx="6">
                  <c:v>2004.3</c:v>
                </c:pt>
                <c:pt idx="7">
                  <c:v>2004.4</c:v>
                </c:pt>
                <c:pt idx="8">
                  <c:v>2005.1</c:v>
                </c:pt>
                <c:pt idx="9">
                  <c:v>2005.2</c:v>
                </c:pt>
                <c:pt idx="10">
                  <c:v>2005.3</c:v>
                </c:pt>
                <c:pt idx="11">
                  <c:v>2005.4</c:v>
                </c:pt>
                <c:pt idx="12">
                  <c:v>2006.1</c:v>
                </c:pt>
                <c:pt idx="13">
                  <c:v>2006.2</c:v>
                </c:pt>
                <c:pt idx="14">
                  <c:v>2006.3</c:v>
                </c:pt>
                <c:pt idx="15">
                  <c:v>2006.4</c:v>
                </c:pt>
                <c:pt idx="16">
                  <c:v>2007.1</c:v>
                </c:pt>
                <c:pt idx="17">
                  <c:v>2007.2</c:v>
                </c:pt>
                <c:pt idx="18">
                  <c:v>2007.3</c:v>
                </c:pt>
                <c:pt idx="19">
                  <c:v>2007.4</c:v>
                </c:pt>
                <c:pt idx="20">
                  <c:v>2008.1</c:v>
                </c:pt>
                <c:pt idx="21">
                  <c:v>2008.2</c:v>
                </c:pt>
                <c:pt idx="22">
                  <c:v>2008.3</c:v>
                </c:pt>
                <c:pt idx="23">
                  <c:v>2008.4</c:v>
                </c:pt>
                <c:pt idx="24">
                  <c:v>2009.1</c:v>
                </c:pt>
                <c:pt idx="25">
                  <c:v>2009.2</c:v>
                </c:pt>
                <c:pt idx="26">
                  <c:v>2009.3</c:v>
                </c:pt>
                <c:pt idx="27">
                  <c:v>2009.4</c:v>
                </c:pt>
                <c:pt idx="28">
                  <c:v>2010.1</c:v>
                </c:pt>
                <c:pt idx="29">
                  <c:v>2010.2</c:v>
                </c:pt>
                <c:pt idx="30">
                  <c:v>2010.3</c:v>
                </c:pt>
                <c:pt idx="31">
                  <c:v>2010.4</c:v>
                </c:pt>
                <c:pt idx="32">
                  <c:v>2011.1</c:v>
                </c:pt>
                <c:pt idx="33">
                  <c:v>2011.2</c:v>
                </c:pt>
                <c:pt idx="34">
                  <c:v>2011.3</c:v>
                </c:pt>
                <c:pt idx="35">
                  <c:v>2011.4</c:v>
                </c:pt>
                <c:pt idx="36">
                  <c:v>2012.1</c:v>
                </c:pt>
                <c:pt idx="37">
                  <c:v>2012.2</c:v>
                </c:pt>
              </c:numCache>
            </c:numRef>
          </c:cat>
          <c:val>
            <c:numRef>
              <c:f>RTL_NationalTrends!$L$4:$L$41</c:f>
              <c:numCache>
                <c:formatCode>0.00</c:formatCode>
                <c:ptCount val="38"/>
                <c:pt idx="0">
                  <c:v>8.2436251302304413</c:v>
                </c:pt>
                <c:pt idx="1">
                  <c:v>8.31462616913646</c:v>
                </c:pt>
                <c:pt idx="2">
                  <c:v>8.6095349452808065</c:v>
                </c:pt>
                <c:pt idx="3">
                  <c:v>7.9458396202178863</c:v>
                </c:pt>
                <c:pt idx="4">
                  <c:v>7.7792512699928924</c:v>
                </c:pt>
                <c:pt idx="5">
                  <c:v>7.7119757646833804</c:v>
                </c:pt>
                <c:pt idx="6">
                  <c:v>8.0910079133074717</c:v>
                </c:pt>
                <c:pt idx="7">
                  <c:v>7.4092974974435384</c:v>
                </c:pt>
                <c:pt idx="8">
                  <c:v>7.3416122850649534</c:v>
                </c:pt>
                <c:pt idx="9">
                  <c:v>7.2380256812344514</c:v>
                </c:pt>
                <c:pt idx="10">
                  <c:v>7.0861844726992755</c:v>
                </c:pt>
                <c:pt idx="11">
                  <c:v>6.7557123210270396</c:v>
                </c:pt>
                <c:pt idx="12">
                  <c:v>6.7128211941897362</c:v>
                </c:pt>
                <c:pt idx="13">
                  <c:v>6.9377859234391304</c:v>
                </c:pt>
                <c:pt idx="14">
                  <c:v>6.7081657177155041</c:v>
                </c:pt>
                <c:pt idx="15">
                  <c:v>6.6547906990842325</c:v>
                </c:pt>
                <c:pt idx="16">
                  <c:v>6.5472400186479049</c:v>
                </c:pt>
                <c:pt idx="17">
                  <c:v>6.5311413533796134</c:v>
                </c:pt>
                <c:pt idx="18">
                  <c:v>6.6614362633018445</c:v>
                </c:pt>
                <c:pt idx="19">
                  <c:v>6.6541937140690628</c:v>
                </c:pt>
                <c:pt idx="20">
                  <c:v>6.8790490520432659</c:v>
                </c:pt>
                <c:pt idx="21">
                  <c:v>6.7918812219116109</c:v>
                </c:pt>
                <c:pt idx="22">
                  <c:v>6.8864602700568796</c:v>
                </c:pt>
                <c:pt idx="23">
                  <c:v>7.3224988572902143</c:v>
                </c:pt>
                <c:pt idx="24">
                  <c:v>7.3814936538959568</c:v>
                </c:pt>
                <c:pt idx="25">
                  <c:v>7.6481314693301785</c:v>
                </c:pt>
                <c:pt idx="26">
                  <c:v>8.2569978723563224</c:v>
                </c:pt>
                <c:pt idx="27">
                  <c:v>8.5081195885370509</c:v>
                </c:pt>
                <c:pt idx="28">
                  <c:v>8.767683255872571</c:v>
                </c:pt>
                <c:pt idx="29">
                  <c:v>7.5409185213003065</c:v>
                </c:pt>
                <c:pt idx="30">
                  <c:v>7.8019544809090187</c:v>
                </c:pt>
                <c:pt idx="31">
                  <c:v>7.7575817095892265</c:v>
                </c:pt>
                <c:pt idx="32">
                  <c:v>7.4660470039888134</c:v>
                </c:pt>
                <c:pt idx="33">
                  <c:v>7.7100650143952238</c:v>
                </c:pt>
                <c:pt idx="34">
                  <c:v>7.1390593325515734</c:v>
                </c:pt>
                <c:pt idx="35">
                  <c:v>7.6278419123199646</c:v>
                </c:pt>
                <c:pt idx="36">
                  <c:v>7.0681336208181955</c:v>
                </c:pt>
                <c:pt idx="37">
                  <c:v>7.3975329599216346</c:v>
                </c:pt>
              </c:numCache>
            </c:numRef>
          </c:val>
          <c:smooth val="1"/>
        </c:ser>
        <c:marker val="1"/>
        <c:axId val="82932864"/>
        <c:axId val="82910592"/>
      </c:lineChart>
      <c:catAx>
        <c:axId val="82907520"/>
        <c:scaling>
          <c:orientation val="minMax"/>
        </c:scaling>
        <c:axPos val="b"/>
        <c:numFmt formatCode="General" sourceLinked="1"/>
        <c:tickLblPos val="nextTo"/>
        <c:crossAx val="82909056"/>
        <c:crosses val="autoZero"/>
        <c:auto val="1"/>
        <c:lblAlgn val="ctr"/>
        <c:lblOffset val="100"/>
      </c:catAx>
      <c:valAx>
        <c:axId val="82909056"/>
        <c:scaling>
          <c:orientation val="minMax"/>
          <c:min val="100"/>
        </c:scaling>
        <c:axPos val="l"/>
        <c:majorGridlines/>
        <c:numFmt formatCode="#,##0" sourceLinked="0"/>
        <c:tickLblPos val="nextTo"/>
        <c:crossAx val="82907520"/>
        <c:crosses val="autoZero"/>
        <c:crossBetween val="between"/>
      </c:valAx>
      <c:valAx>
        <c:axId val="82910592"/>
        <c:scaling>
          <c:orientation val="minMax"/>
          <c:max val="9.5"/>
          <c:min val="5.5"/>
        </c:scaling>
        <c:axPos val="r"/>
        <c:numFmt formatCode="0.0" sourceLinked="0"/>
        <c:tickLblPos val="nextTo"/>
        <c:crossAx val="82932864"/>
        <c:crosses val="max"/>
        <c:crossBetween val="between"/>
        <c:majorUnit val="0.5"/>
      </c:valAx>
      <c:catAx>
        <c:axId val="82932864"/>
        <c:scaling>
          <c:orientation val="minMax"/>
        </c:scaling>
        <c:delete val="1"/>
        <c:axPos val="b"/>
        <c:numFmt formatCode="General" sourceLinked="1"/>
        <c:tickLblPos val="none"/>
        <c:crossAx val="82910592"/>
        <c:crosses val="autoZero"/>
        <c:auto val="1"/>
        <c:lblAlgn val="ctr"/>
        <c:lblOffset val="100"/>
      </c:catAx>
    </c:plotArea>
    <c:legend>
      <c:legendPos val="b"/>
      <c:layout>
        <c:manualLayout>
          <c:xMode val="edge"/>
          <c:yMode val="edge"/>
          <c:x val="0.32952880426156039"/>
          <c:y val="0.94884042659932155"/>
          <c:w val="0.35345322423058134"/>
          <c:h val="5.1159665829292517E-2"/>
        </c:manualLayout>
      </c:layout>
    </c:legend>
    <c:plotVisOnly val="1"/>
    <c:dispBlanksAs val="gap"/>
  </c:chart>
  <c:spPr>
    <a:ln>
      <a:noFill/>
    </a:ln>
  </c:sp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7.9736595425572043E-2"/>
          <c:y val="2.7062814588761499E-2"/>
          <c:w val="0.90156032579260548"/>
          <c:h val="0.8042209714644919"/>
        </c:manualLayout>
      </c:layout>
      <c:barChart>
        <c:barDir val="col"/>
        <c:grouping val="stacked"/>
        <c:ser>
          <c:idx val="0"/>
          <c:order val="0"/>
          <c:tx>
            <c:strRef>
              <c:f>'New Buyer Capital'!$B$4</c:f>
              <c:strCache>
                <c:ptCount val="1"/>
                <c:pt idx="0">
                  <c:v>Cross-Border</c:v>
                </c:pt>
              </c:strCache>
            </c:strRef>
          </c:tx>
          <c:spPr>
            <a:solidFill>
              <a:schemeClr val="tx1"/>
            </a:solidFill>
          </c:spPr>
          <c:cat>
            <c:strRef>
              <c:f>'New Buyer Capital'!$A$5:$A$51</c:f>
              <c:strCache>
                <c:ptCount val="47"/>
                <c:pt idx="0">
                  <c:v>01Q1</c:v>
                </c:pt>
                <c:pt idx="1">
                  <c:v>01Q2</c:v>
                </c:pt>
                <c:pt idx="2">
                  <c:v>01Q3</c:v>
                </c:pt>
                <c:pt idx="3">
                  <c:v>01Q4</c:v>
                </c:pt>
                <c:pt idx="4">
                  <c:v>02Q1</c:v>
                </c:pt>
                <c:pt idx="5">
                  <c:v>02Q2</c:v>
                </c:pt>
                <c:pt idx="6">
                  <c:v>02Q3</c:v>
                </c:pt>
                <c:pt idx="7">
                  <c:v>02Q4</c:v>
                </c:pt>
                <c:pt idx="8">
                  <c:v>03Q1</c:v>
                </c:pt>
                <c:pt idx="9">
                  <c:v>03Q2</c:v>
                </c:pt>
                <c:pt idx="10">
                  <c:v>03Q3</c:v>
                </c:pt>
                <c:pt idx="11">
                  <c:v>03Q4</c:v>
                </c:pt>
                <c:pt idx="12">
                  <c:v>04Q1</c:v>
                </c:pt>
                <c:pt idx="13">
                  <c:v>04Q2</c:v>
                </c:pt>
                <c:pt idx="14">
                  <c:v>04Q3</c:v>
                </c:pt>
                <c:pt idx="15">
                  <c:v>04Q4</c:v>
                </c:pt>
                <c:pt idx="16">
                  <c:v>05Q1</c:v>
                </c:pt>
                <c:pt idx="17">
                  <c:v>05Q2</c:v>
                </c:pt>
                <c:pt idx="18">
                  <c:v>05Q3</c:v>
                </c:pt>
                <c:pt idx="19">
                  <c:v>05Q4</c:v>
                </c:pt>
                <c:pt idx="20">
                  <c:v>06Q1</c:v>
                </c:pt>
                <c:pt idx="21">
                  <c:v>06Q2</c:v>
                </c:pt>
                <c:pt idx="22">
                  <c:v>06Q3</c:v>
                </c:pt>
                <c:pt idx="23">
                  <c:v>06Q4</c:v>
                </c:pt>
                <c:pt idx="24">
                  <c:v>07Q1</c:v>
                </c:pt>
                <c:pt idx="25">
                  <c:v>07Q2</c:v>
                </c:pt>
                <c:pt idx="26">
                  <c:v>07Q3</c:v>
                </c:pt>
                <c:pt idx="27">
                  <c:v>07Q4</c:v>
                </c:pt>
                <c:pt idx="28">
                  <c:v>08Q1</c:v>
                </c:pt>
                <c:pt idx="29">
                  <c:v>08Q2</c:v>
                </c:pt>
                <c:pt idx="30">
                  <c:v>08Q3</c:v>
                </c:pt>
                <c:pt idx="31">
                  <c:v>08Q4</c:v>
                </c:pt>
                <c:pt idx="32">
                  <c:v>09Q1</c:v>
                </c:pt>
                <c:pt idx="33">
                  <c:v>09Q2</c:v>
                </c:pt>
                <c:pt idx="34">
                  <c:v>09Q3</c:v>
                </c:pt>
                <c:pt idx="35">
                  <c:v>09Q4</c:v>
                </c:pt>
                <c:pt idx="36">
                  <c:v>10Q1</c:v>
                </c:pt>
                <c:pt idx="37">
                  <c:v>10Q2</c:v>
                </c:pt>
                <c:pt idx="38">
                  <c:v>10Q3</c:v>
                </c:pt>
                <c:pt idx="39">
                  <c:v>10Q4</c:v>
                </c:pt>
                <c:pt idx="40">
                  <c:v>11Q1</c:v>
                </c:pt>
                <c:pt idx="41">
                  <c:v>11Q2</c:v>
                </c:pt>
                <c:pt idx="42">
                  <c:v>11Q3</c:v>
                </c:pt>
                <c:pt idx="43">
                  <c:v>11Q4</c:v>
                </c:pt>
                <c:pt idx="44">
                  <c:v>12Q1</c:v>
                </c:pt>
                <c:pt idx="45">
                  <c:v>12Q2</c:v>
                </c:pt>
                <c:pt idx="46">
                  <c:v>12Q3</c:v>
                </c:pt>
              </c:strCache>
            </c:strRef>
          </c:cat>
          <c:val>
            <c:numRef>
              <c:f>'New Buyer Capital'!$B$5:$B$51</c:f>
              <c:numCache>
                <c:formatCode>_("$"* #,##0_);_("$"* \(#,##0\);_("$"* "-"_);_(@_)</c:formatCode>
                <c:ptCount val="47"/>
                <c:pt idx="0">
                  <c:v>1099616153.3334</c:v>
                </c:pt>
                <c:pt idx="1">
                  <c:v>771401157.70000005</c:v>
                </c:pt>
                <c:pt idx="2">
                  <c:v>512242007.32179999</c:v>
                </c:pt>
                <c:pt idx="3">
                  <c:v>779756711.58530045</c:v>
                </c:pt>
                <c:pt idx="4">
                  <c:v>4004876628.1509008</c:v>
                </c:pt>
                <c:pt idx="5">
                  <c:v>2088611833.48</c:v>
                </c:pt>
                <c:pt idx="6">
                  <c:v>2239493250</c:v>
                </c:pt>
                <c:pt idx="7">
                  <c:v>3665695215.8766007</c:v>
                </c:pt>
                <c:pt idx="8">
                  <c:v>1940458791.4660001</c:v>
                </c:pt>
                <c:pt idx="9">
                  <c:v>1609617475.4548986</c:v>
                </c:pt>
                <c:pt idx="10">
                  <c:v>2187759568.9642997</c:v>
                </c:pt>
                <c:pt idx="11">
                  <c:v>3552099282.821301</c:v>
                </c:pt>
                <c:pt idx="12">
                  <c:v>2537751960.1633983</c:v>
                </c:pt>
                <c:pt idx="13">
                  <c:v>4097526592.8940077</c:v>
                </c:pt>
                <c:pt idx="14">
                  <c:v>4801571807.6000004</c:v>
                </c:pt>
                <c:pt idx="15">
                  <c:v>4056898771.4395022</c:v>
                </c:pt>
                <c:pt idx="16">
                  <c:v>4009970850.7692914</c:v>
                </c:pt>
                <c:pt idx="17">
                  <c:v>8034279461.1206064</c:v>
                </c:pt>
                <c:pt idx="18">
                  <c:v>5748032073.9999905</c:v>
                </c:pt>
                <c:pt idx="19">
                  <c:v>5013204104.3831997</c:v>
                </c:pt>
                <c:pt idx="20">
                  <c:v>7718587394.2409039</c:v>
                </c:pt>
                <c:pt idx="21">
                  <c:v>7214514487.0635014</c:v>
                </c:pt>
                <c:pt idx="22">
                  <c:v>6938732722.1023989</c:v>
                </c:pt>
                <c:pt idx="23">
                  <c:v>12624638215.631002</c:v>
                </c:pt>
                <c:pt idx="24">
                  <c:v>6767708104.9099007</c:v>
                </c:pt>
                <c:pt idx="25">
                  <c:v>17377519739.42075</c:v>
                </c:pt>
                <c:pt idx="26">
                  <c:v>12857229872.327293</c:v>
                </c:pt>
                <c:pt idx="27">
                  <c:v>8757678267.4972992</c:v>
                </c:pt>
                <c:pt idx="28">
                  <c:v>3186206374.6503005</c:v>
                </c:pt>
                <c:pt idx="29">
                  <c:v>3038527012.0195007</c:v>
                </c:pt>
                <c:pt idx="30">
                  <c:v>4119529771.8333001</c:v>
                </c:pt>
                <c:pt idx="31">
                  <c:v>409809874</c:v>
                </c:pt>
                <c:pt idx="32">
                  <c:v>737361513.33329999</c:v>
                </c:pt>
                <c:pt idx="33">
                  <c:v>328309306.66660005</c:v>
                </c:pt>
                <c:pt idx="34">
                  <c:v>1384548783.0134001</c:v>
                </c:pt>
                <c:pt idx="35">
                  <c:v>1541171736.7368002</c:v>
                </c:pt>
                <c:pt idx="36">
                  <c:v>1695942212.0071986</c:v>
                </c:pt>
                <c:pt idx="37">
                  <c:v>3134646385.7581997</c:v>
                </c:pt>
                <c:pt idx="38">
                  <c:v>2034171233.4826021</c:v>
                </c:pt>
                <c:pt idx="39">
                  <c:v>3869381150.3843002</c:v>
                </c:pt>
                <c:pt idx="40">
                  <c:v>2884004060.6188002</c:v>
                </c:pt>
                <c:pt idx="41">
                  <c:v>6247967829.0291014</c:v>
                </c:pt>
                <c:pt idx="42">
                  <c:v>6382977916.1496</c:v>
                </c:pt>
                <c:pt idx="43">
                  <c:v>8169259436.8560009</c:v>
                </c:pt>
                <c:pt idx="44">
                  <c:v>6212363414.4398861</c:v>
                </c:pt>
                <c:pt idx="45">
                  <c:v>4156460753.0333996</c:v>
                </c:pt>
                <c:pt idx="46">
                  <c:v>3297495460.5892978</c:v>
                </c:pt>
              </c:numCache>
            </c:numRef>
          </c:val>
        </c:ser>
        <c:ser>
          <c:idx val="1"/>
          <c:order val="1"/>
          <c:tx>
            <c:strRef>
              <c:f>'New Buyer Capital'!$C$4</c:f>
              <c:strCache>
                <c:ptCount val="1"/>
                <c:pt idx="0">
                  <c:v>Inst'l/Eq Fund</c:v>
                </c:pt>
              </c:strCache>
            </c:strRef>
          </c:tx>
          <c:spPr>
            <a:solidFill>
              <a:srgbClr val="66CC33"/>
            </a:solidFill>
          </c:spPr>
          <c:cat>
            <c:strRef>
              <c:f>'New Buyer Capital'!$A$5:$A$51</c:f>
              <c:strCache>
                <c:ptCount val="47"/>
                <c:pt idx="0">
                  <c:v>01Q1</c:v>
                </c:pt>
                <c:pt idx="1">
                  <c:v>01Q2</c:v>
                </c:pt>
                <c:pt idx="2">
                  <c:v>01Q3</c:v>
                </c:pt>
                <c:pt idx="3">
                  <c:v>01Q4</c:v>
                </c:pt>
                <c:pt idx="4">
                  <c:v>02Q1</c:v>
                </c:pt>
                <c:pt idx="5">
                  <c:v>02Q2</c:v>
                </c:pt>
                <c:pt idx="6">
                  <c:v>02Q3</c:v>
                </c:pt>
                <c:pt idx="7">
                  <c:v>02Q4</c:v>
                </c:pt>
                <c:pt idx="8">
                  <c:v>03Q1</c:v>
                </c:pt>
                <c:pt idx="9">
                  <c:v>03Q2</c:v>
                </c:pt>
                <c:pt idx="10">
                  <c:v>03Q3</c:v>
                </c:pt>
                <c:pt idx="11">
                  <c:v>03Q4</c:v>
                </c:pt>
                <c:pt idx="12">
                  <c:v>04Q1</c:v>
                </c:pt>
                <c:pt idx="13">
                  <c:v>04Q2</c:v>
                </c:pt>
                <c:pt idx="14">
                  <c:v>04Q3</c:v>
                </c:pt>
                <c:pt idx="15">
                  <c:v>04Q4</c:v>
                </c:pt>
                <c:pt idx="16">
                  <c:v>05Q1</c:v>
                </c:pt>
                <c:pt idx="17">
                  <c:v>05Q2</c:v>
                </c:pt>
                <c:pt idx="18">
                  <c:v>05Q3</c:v>
                </c:pt>
                <c:pt idx="19">
                  <c:v>05Q4</c:v>
                </c:pt>
                <c:pt idx="20">
                  <c:v>06Q1</c:v>
                </c:pt>
                <c:pt idx="21">
                  <c:v>06Q2</c:v>
                </c:pt>
                <c:pt idx="22">
                  <c:v>06Q3</c:v>
                </c:pt>
                <c:pt idx="23">
                  <c:v>06Q4</c:v>
                </c:pt>
                <c:pt idx="24">
                  <c:v>07Q1</c:v>
                </c:pt>
                <c:pt idx="25">
                  <c:v>07Q2</c:v>
                </c:pt>
                <c:pt idx="26">
                  <c:v>07Q3</c:v>
                </c:pt>
                <c:pt idx="27">
                  <c:v>07Q4</c:v>
                </c:pt>
                <c:pt idx="28">
                  <c:v>08Q1</c:v>
                </c:pt>
                <c:pt idx="29">
                  <c:v>08Q2</c:v>
                </c:pt>
                <c:pt idx="30">
                  <c:v>08Q3</c:v>
                </c:pt>
                <c:pt idx="31">
                  <c:v>08Q4</c:v>
                </c:pt>
                <c:pt idx="32">
                  <c:v>09Q1</c:v>
                </c:pt>
                <c:pt idx="33">
                  <c:v>09Q2</c:v>
                </c:pt>
                <c:pt idx="34">
                  <c:v>09Q3</c:v>
                </c:pt>
                <c:pt idx="35">
                  <c:v>09Q4</c:v>
                </c:pt>
                <c:pt idx="36">
                  <c:v>10Q1</c:v>
                </c:pt>
                <c:pt idx="37">
                  <c:v>10Q2</c:v>
                </c:pt>
                <c:pt idx="38">
                  <c:v>10Q3</c:v>
                </c:pt>
                <c:pt idx="39">
                  <c:v>10Q4</c:v>
                </c:pt>
                <c:pt idx="40">
                  <c:v>11Q1</c:v>
                </c:pt>
                <c:pt idx="41">
                  <c:v>11Q2</c:v>
                </c:pt>
                <c:pt idx="42">
                  <c:v>11Q3</c:v>
                </c:pt>
                <c:pt idx="43">
                  <c:v>11Q4</c:v>
                </c:pt>
                <c:pt idx="44">
                  <c:v>12Q1</c:v>
                </c:pt>
                <c:pt idx="45">
                  <c:v>12Q2</c:v>
                </c:pt>
                <c:pt idx="46">
                  <c:v>12Q3</c:v>
                </c:pt>
              </c:strCache>
            </c:strRef>
          </c:cat>
          <c:val>
            <c:numRef>
              <c:f>'New Buyer Capital'!$C$5:$C$51</c:f>
              <c:numCache>
                <c:formatCode>_("$"* #,##0_);_("$"* \(#,##0\);_("$"* "-"_);_(@_)</c:formatCode>
                <c:ptCount val="47"/>
                <c:pt idx="0">
                  <c:v>6061563681.5578003</c:v>
                </c:pt>
                <c:pt idx="1">
                  <c:v>5676817701.9641905</c:v>
                </c:pt>
                <c:pt idx="2">
                  <c:v>5361398505.0009995</c:v>
                </c:pt>
                <c:pt idx="3">
                  <c:v>8135360662.2717009</c:v>
                </c:pt>
                <c:pt idx="4">
                  <c:v>3506795080.1083999</c:v>
                </c:pt>
                <c:pt idx="5">
                  <c:v>4907905816.6283131</c:v>
                </c:pt>
                <c:pt idx="6">
                  <c:v>5686509222.3209114</c:v>
                </c:pt>
                <c:pt idx="7">
                  <c:v>10057831414.676414</c:v>
                </c:pt>
                <c:pt idx="8">
                  <c:v>5205240285.1282148</c:v>
                </c:pt>
                <c:pt idx="9">
                  <c:v>5832575452.9907007</c:v>
                </c:pt>
                <c:pt idx="10">
                  <c:v>7449880850.2695007</c:v>
                </c:pt>
                <c:pt idx="11">
                  <c:v>9022453256.8155689</c:v>
                </c:pt>
                <c:pt idx="12">
                  <c:v>7771433146.6277084</c:v>
                </c:pt>
                <c:pt idx="13">
                  <c:v>10812258162.476591</c:v>
                </c:pt>
                <c:pt idx="14">
                  <c:v>15455525947.165091</c:v>
                </c:pt>
                <c:pt idx="15">
                  <c:v>21297958206.660206</c:v>
                </c:pt>
                <c:pt idx="16">
                  <c:v>16539676119.175489</c:v>
                </c:pt>
                <c:pt idx="17">
                  <c:v>23315746297.268829</c:v>
                </c:pt>
                <c:pt idx="18">
                  <c:v>29840975630.338238</c:v>
                </c:pt>
                <c:pt idx="19">
                  <c:v>24374287850.929699</c:v>
                </c:pt>
                <c:pt idx="20">
                  <c:v>29252825426.255287</c:v>
                </c:pt>
                <c:pt idx="21">
                  <c:v>31300501184.451321</c:v>
                </c:pt>
                <c:pt idx="22">
                  <c:v>34395790030.798775</c:v>
                </c:pt>
                <c:pt idx="23">
                  <c:v>47569514587.921165</c:v>
                </c:pt>
                <c:pt idx="24">
                  <c:v>72189052960.602829</c:v>
                </c:pt>
                <c:pt idx="25">
                  <c:v>63269176002.553322</c:v>
                </c:pt>
                <c:pt idx="26">
                  <c:v>43152723587.820198</c:v>
                </c:pt>
                <c:pt idx="27">
                  <c:v>71712016833.449173</c:v>
                </c:pt>
                <c:pt idx="28">
                  <c:v>16579555914.684195</c:v>
                </c:pt>
                <c:pt idx="29">
                  <c:v>9059067792.1875</c:v>
                </c:pt>
                <c:pt idx="30">
                  <c:v>9062860558.7524109</c:v>
                </c:pt>
                <c:pt idx="31">
                  <c:v>4286328970.5001011</c:v>
                </c:pt>
                <c:pt idx="32">
                  <c:v>1488946133.55</c:v>
                </c:pt>
                <c:pt idx="33">
                  <c:v>1878609352.7902</c:v>
                </c:pt>
                <c:pt idx="34">
                  <c:v>2622705180.3135037</c:v>
                </c:pt>
                <c:pt idx="35">
                  <c:v>3610328278.5766997</c:v>
                </c:pt>
                <c:pt idx="36">
                  <c:v>3264577444.1544027</c:v>
                </c:pt>
                <c:pt idx="37">
                  <c:v>5012795378.8554001</c:v>
                </c:pt>
                <c:pt idx="38">
                  <c:v>9239341117.456501</c:v>
                </c:pt>
                <c:pt idx="39">
                  <c:v>20251675951.5989</c:v>
                </c:pt>
                <c:pt idx="40">
                  <c:v>9890234295.6360149</c:v>
                </c:pt>
                <c:pt idx="41">
                  <c:v>23900303553.571297</c:v>
                </c:pt>
                <c:pt idx="42">
                  <c:v>17129315688.913996</c:v>
                </c:pt>
                <c:pt idx="43">
                  <c:v>18024350824.998405</c:v>
                </c:pt>
                <c:pt idx="44">
                  <c:v>13389584118.472197</c:v>
                </c:pt>
                <c:pt idx="45">
                  <c:v>18186355027.485783</c:v>
                </c:pt>
                <c:pt idx="46">
                  <c:v>23364568108.67923</c:v>
                </c:pt>
              </c:numCache>
            </c:numRef>
          </c:val>
        </c:ser>
        <c:ser>
          <c:idx val="2"/>
          <c:order val="2"/>
          <c:tx>
            <c:strRef>
              <c:f>'New Buyer Capital'!$D$4</c:f>
              <c:strCache>
                <c:ptCount val="1"/>
                <c:pt idx="0">
                  <c:v>Listed/REITs</c:v>
                </c:pt>
              </c:strCache>
            </c:strRef>
          </c:tx>
          <c:spPr>
            <a:solidFill>
              <a:srgbClr val="006B54"/>
            </a:solidFill>
          </c:spPr>
          <c:cat>
            <c:strRef>
              <c:f>'New Buyer Capital'!$A$5:$A$51</c:f>
              <c:strCache>
                <c:ptCount val="47"/>
                <c:pt idx="0">
                  <c:v>01Q1</c:v>
                </c:pt>
                <c:pt idx="1">
                  <c:v>01Q2</c:v>
                </c:pt>
                <c:pt idx="2">
                  <c:v>01Q3</c:v>
                </c:pt>
                <c:pt idx="3">
                  <c:v>01Q4</c:v>
                </c:pt>
                <c:pt idx="4">
                  <c:v>02Q1</c:v>
                </c:pt>
                <c:pt idx="5">
                  <c:v>02Q2</c:v>
                </c:pt>
                <c:pt idx="6">
                  <c:v>02Q3</c:v>
                </c:pt>
                <c:pt idx="7">
                  <c:v>02Q4</c:v>
                </c:pt>
                <c:pt idx="8">
                  <c:v>03Q1</c:v>
                </c:pt>
                <c:pt idx="9">
                  <c:v>03Q2</c:v>
                </c:pt>
                <c:pt idx="10">
                  <c:v>03Q3</c:v>
                </c:pt>
                <c:pt idx="11">
                  <c:v>03Q4</c:v>
                </c:pt>
                <c:pt idx="12">
                  <c:v>04Q1</c:v>
                </c:pt>
                <c:pt idx="13">
                  <c:v>04Q2</c:v>
                </c:pt>
                <c:pt idx="14">
                  <c:v>04Q3</c:v>
                </c:pt>
                <c:pt idx="15">
                  <c:v>04Q4</c:v>
                </c:pt>
                <c:pt idx="16">
                  <c:v>05Q1</c:v>
                </c:pt>
                <c:pt idx="17">
                  <c:v>05Q2</c:v>
                </c:pt>
                <c:pt idx="18">
                  <c:v>05Q3</c:v>
                </c:pt>
                <c:pt idx="19">
                  <c:v>05Q4</c:v>
                </c:pt>
                <c:pt idx="20">
                  <c:v>06Q1</c:v>
                </c:pt>
                <c:pt idx="21">
                  <c:v>06Q2</c:v>
                </c:pt>
                <c:pt idx="22">
                  <c:v>06Q3</c:v>
                </c:pt>
                <c:pt idx="23">
                  <c:v>06Q4</c:v>
                </c:pt>
                <c:pt idx="24">
                  <c:v>07Q1</c:v>
                </c:pt>
                <c:pt idx="25">
                  <c:v>07Q2</c:v>
                </c:pt>
                <c:pt idx="26">
                  <c:v>07Q3</c:v>
                </c:pt>
                <c:pt idx="27">
                  <c:v>07Q4</c:v>
                </c:pt>
                <c:pt idx="28">
                  <c:v>08Q1</c:v>
                </c:pt>
                <c:pt idx="29">
                  <c:v>08Q2</c:v>
                </c:pt>
                <c:pt idx="30">
                  <c:v>08Q3</c:v>
                </c:pt>
                <c:pt idx="31">
                  <c:v>08Q4</c:v>
                </c:pt>
                <c:pt idx="32">
                  <c:v>09Q1</c:v>
                </c:pt>
                <c:pt idx="33">
                  <c:v>09Q2</c:v>
                </c:pt>
                <c:pt idx="34">
                  <c:v>09Q3</c:v>
                </c:pt>
                <c:pt idx="35">
                  <c:v>09Q4</c:v>
                </c:pt>
                <c:pt idx="36">
                  <c:v>10Q1</c:v>
                </c:pt>
                <c:pt idx="37">
                  <c:v>10Q2</c:v>
                </c:pt>
                <c:pt idx="38">
                  <c:v>10Q3</c:v>
                </c:pt>
                <c:pt idx="39">
                  <c:v>10Q4</c:v>
                </c:pt>
                <c:pt idx="40">
                  <c:v>11Q1</c:v>
                </c:pt>
                <c:pt idx="41">
                  <c:v>11Q2</c:v>
                </c:pt>
                <c:pt idx="42">
                  <c:v>11Q3</c:v>
                </c:pt>
                <c:pt idx="43">
                  <c:v>11Q4</c:v>
                </c:pt>
                <c:pt idx="44">
                  <c:v>12Q1</c:v>
                </c:pt>
                <c:pt idx="45">
                  <c:v>12Q2</c:v>
                </c:pt>
                <c:pt idx="46">
                  <c:v>12Q3</c:v>
                </c:pt>
              </c:strCache>
            </c:strRef>
          </c:cat>
          <c:val>
            <c:numRef>
              <c:f>'New Buyer Capital'!$D$5:$D$51</c:f>
              <c:numCache>
                <c:formatCode>_("$"* #,##0_);_("$"* \(#,##0\);_("$"* "-"_);_(@_)</c:formatCode>
                <c:ptCount val="47"/>
                <c:pt idx="0">
                  <c:v>2245787539.7138004</c:v>
                </c:pt>
                <c:pt idx="1">
                  <c:v>10101322931.045389</c:v>
                </c:pt>
                <c:pt idx="2">
                  <c:v>3477935480.5422993</c:v>
                </c:pt>
                <c:pt idx="3">
                  <c:v>2210776845.9999003</c:v>
                </c:pt>
                <c:pt idx="4">
                  <c:v>3647210577.0157022</c:v>
                </c:pt>
                <c:pt idx="5">
                  <c:v>5942594515.6358004</c:v>
                </c:pt>
                <c:pt idx="6">
                  <c:v>8009901654.0149975</c:v>
                </c:pt>
                <c:pt idx="7">
                  <c:v>4095063095.6855006</c:v>
                </c:pt>
                <c:pt idx="8">
                  <c:v>6811046747.0545874</c:v>
                </c:pt>
                <c:pt idx="9">
                  <c:v>5306073893.9473925</c:v>
                </c:pt>
                <c:pt idx="10">
                  <c:v>7081516680.2193985</c:v>
                </c:pt>
                <c:pt idx="11">
                  <c:v>10214866110.195801</c:v>
                </c:pt>
                <c:pt idx="12">
                  <c:v>8398094293.0907965</c:v>
                </c:pt>
                <c:pt idx="13">
                  <c:v>9649637360.8772011</c:v>
                </c:pt>
                <c:pt idx="14">
                  <c:v>11545183813.325787</c:v>
                </c:pt>
                <c:pt idx="15">
                  <c:v>24762269817.403194</c:v>
                </c:pt>
                <c:pt idx="16">
                  <c:v>9349883260.882</c:v>
                </c:pt>
                <c:pt idx="17">
                  <c:v>13823505318.013502</c:v>
                </c:pt>
                <c:pt idx="18">
                  <c:v>15529042500.559395</c:v>
                </c:pt>
                <c:pt idx="19">
                  <c:v>16190322024.464499</c:v>
                </c:pt>
                <c:pt idx="20">
                  <c:v>10874082274.323597</c:v>
                </c:pt>
                <c:pt idx="21">
                  <c:v>9563949648.4975014</c:v>
                </c:pt>
                <c:pt idx="22">
                  <c:v>10181045131.774406</c:v>
                </c:pt>
                <c:pt idx="23">
                  <c:v>10424320731.752716</c:v>
                </c:pt>
                <c:pt idx="24">
                  <c:v>20391955219.509998</c:v>
                </c:pt>
                <c:pt idx="25">
                  <c:v>17901651071.414505</c:v>
                </c:pt>
                <c:pt idx="26">
                  <c:v>9714613830.3988724</c:v>
                </c:pt>
                <c:pt idx="27">
                  <c:v>6786656258.8726006</c:v>
                </c:pt>
                <c:pt idx="28">
                  <c:v>7307249296.3615074</c:v>
                </c:pt>
                <c:pt idx="29">
                  <c:v>5987903851.4287987</c:v>
                </c:pt>
                <c:pt idx="30">
                  <c:v>3818713477.1054001</c:v>
                </c:pt>
                <c:pt idx="31">
                  <c:v>1568067427.1616986</c:v>
                </c:pt>
                <c:pt idx="32">
                  <c:v>356835473</c:v>
                </c:pt>
                <c:pt idx="33">
                  <c:v>526564740</c:v>
                </c:pt>
                <c:pt idx="34">
                  <c:v>937984702</c:v>
                </c:pt>
                <c:pt idx="35">
                  <c:v>2760142494.3169007</c:v>
                </c:pt>
                <c:pt idx="36">
                  <c:v>3054649597.6698999</c:v>
                </c:pt>
                <c:pt idx="37">
                  <c:v>2818212484.6208</c:v>
                </c:pt>
                <c:pt idx="38">
                  <c:v>9801469149.2037029</c:v>
                </c:pt>
                <c:pt idx="39">
                  <c:v>8760678087.368166</c:v>
                </c:pt>
                <c:pt idx="40">
                  <c:v>5650648901.3859997</c:v>
                </c:pt>
                <c:pt idx="41">
                  <c:v>16334769503.498177</c:v>
                </c:pt>
                <c:pt idx="42">
                  <c:v>9407007992.960783</c:v>
                </c:pt>
                <c:pt idx="43">
                  <c:v>10927999770.877995</c:v>
                </c:pt>
                <c:pt idx="44">
                  <c:v>8198527733.2511997</c:v>
                </c:pt>
                <c:pt idx="45">
                  <c:v>8966058054.9187031</c:v>
                </c:pt>
                <c:pt idx="46">
                  <c:v>9200626318.265379</c:v>
                </c:pt>
              </c:numCache>
            </c:numRef>
          </c:val>
        </c:ser>
        <c:ser>
          <c:idx val="3"/>
          <c:order val="3"/>
          <c:tx>
            <c:strRef>
              <c:f>'New Buyer Capital'!$E$4</c:f>
              <c:strCache>
                <c:ptCount val="1"/>
                <c:pt idx="0">
                  <c:v>Private</c:v>
                </c:pt>
              </c:strCache>
            </c:strRef>
          </c:tx>
          <c:spPr>
            <a:solidFill>
              <a:srgbClr val="82B6A8"/>
            </a:solidFill>
          </c:spPr>
          <c:cat>
            <c:strRef>
              <c:f>'New Buyer Capital'!$A$5:$A$51</c:f>
              <c:strCache>
                <c:ptCount val="47"/>
                <c:pt idx="0">
                  <c:v>01Q1</c:v>
                </c:pt>
                <c:pt idx="1">
                  <c:v>01Q2</c:v>
                </c:pt>
                <c:pt idx="2">
                  <c:v>01Q3</c:v>
                </c:pt>
                <c:pt idx="3">
                  <c:v>01Q4</c:v>
                </c:pt>
                <c:pt idx="4">
                  <c:v>02Q1</c:v>
                </c:pt>
                <c:pt idx="5">
                  <c:v>02Q2</c:v>
                </c:pt>
                <c:pt idx="6">
                  <c:v>02Q3</c:v>
                </c:pt>
                <c:pt idx="7">
                  <c:v>02Q4</c:v>
                </c:pt>
                <c:pt idx="8">
                  <c:v>03Q1</c:v>
                </c:pt>
                <c:pt idx="9">
                  <c:v>03Q2</c:v>
                </c:pt>
                <c:pt idx="10">
                  <c:v>03Q3</c:v>
                </c:pt>
                <c:pt idx="11">
                  <c:v>03Q4</c:v>
                </c:pt>
                <c:pt idx="12">
                  <c:v>04Q1</c:v>
                </c:pt>
                <c:pt idx="13">
                  <c:v>04Q2</c:v>
                </c:pt>
                <c:pt idx="14">
                  <c:v>04Q3</c:v>
                </c:pt>
                <c:pt idx="15">
                  <c:v>04Q4</c:v>
                </c:pt>
                <c:pt idx="16">
                  <c:v>05Q1</c:v>
                </c:pt>
                <c:pt idx="17">
                  <c:v>05Q2</c:v>
                </c:pt>
                <c:pt idx="18">
                  <c:v>05Q3</c:v>
                </c:pt>
                <c:pt idx="19">
                  <c:v>05Q4</c:v>
                </c:pt>
                <c:pt idx="20">
                  <c:v>06Q1</c:v>
                </c:pt>
                <c:pt idx="21">
                  <c:v>06Q2</c:v>
                </c:pt>
                <c:pt idx="22">
                  <c:v>06Q3</c:v>
                </c:pt>
                <c:pt idx="23">
                  <c:v>06Q4</c:v>
                </c:pt>
                <c:pt idx="24">
                  <c:v>07Q1</c:v>
                </c:pt>
                <c:pt idx="25">
                  <c:v>07Q2</c:v>
                </c:pt>
                <c:pt idx="26">
                  <c:v>07Q3</c:v>
                </c:pt>
                <c:pt idx="27">
                  <c:v>07Q4</c:v>
                </c:pt>
                <c:pt idx="28">
                  <c:v>08Q1</c:v>
                </c:pt>
                <c:pt idx="29">
                  <c:v>08Q2</c:v>
                </c:pt>
                <c:pt idx="30">
                  <c:v>08Q3</c:v>
                </c:pt>
                <c:pt idx="31">
                  <c:v>08Q4</c:v>
                </c:pt>
                <c:pt idx="32">
                  <c:v>09Q1</c:v>
                </c:pt>
                <c:pt idx="33">
                  <c:v>09Q2</c:v>
                </c:pt>
                <c:pt idx="34">
                  <c:v>09Q3</c:v>
                </c:pt>
                <c:pt idx="35">
                  <c:v>09Q4</c:v>
                </c:pt>
                <c:pt idx="36">
                  <c:v>10Q1</c:v>
                </c:pt>
                <c:pt idx="37">
                  <c:v>10Q2</c:v>
                </c:pt>
                <c:pt idx="38">
                  <c:v>10Q3</c:v>
                </c:pt>
                <c:pt idx="39">
                  <c:v>10Q4</c:v>
                </c:pt>
                <c:pt idx="40">
                  <c:v>11Q1</c:v>
                </c:pt>
                <c:pt idx="41">
                  <c:v>11Q2</c:v>
                </c:pt>
                <c:pt idx="42">
                  <c:v>11Q3</c:v>
                </c:pt>
                <c:pt idx="43">
                  <c:v>11Q4</c:v>
                </c:pt>
                <c:pt idx="44">
                  <c:v>12Q1</c:v>
                </c:pt>
                <c:pt idx="45">
                  <c:v>12Q2</c:v>
                </c:pt>
                <c:pt idx="46">
                  <c:v>12Q3</c:v>
                </c:pt>
              </c:strCache>
            </c:strRef>
          </c:cat>
          <c:val>
            <c:numRef>
              <c:f>'New Buyer Capital'!$E$5:$E$51</c:f>
              <c:numCache>
                <c:formatCode>_("$"* #,##0_);_("$"* \(#,##0\);_("$"* "-"_);_(@_)</c:formatCode>
                <c:ptCount val="47"/>
                <c:pt idx="0">
                  <c:v>7457876927.6164017</c:v>
                </c:pt>
                <c:pt idx="1">
                  <c:v>7200532664.6716003</c:v>
                </c:pt>
                <c:pt idx="2">
                  <c:v>7533087282.5092955</c:v>
                </c:pt>
                <c:pt idx="3">
                  <c:v>8264883765.487587</c:v>
                </c:pt>
                <c:pt idx="4">
                  <c:v>7087616196.1478977</c:v>
                </c:pt>
                <c:pt idx="5">
                  <c:v>8904169503.1877995</c:v>
                </c:pt>
                <c:pt idx="6">
                  <c:v>9703252222.4035015</c:v>
                </c:pt>
                <c:pt idx="7">
                  <c:v>12583352286.059397</c:v>
                </c:pt>
                <c:pt idx="8">
                  <c:v>10506790636.293016</c:v>
                </c:pt>
                <c:pt idx="9">
                  <c:v>12342669254.136106</c:v>
                </c:pt>
                <c:pt idx="10">
                  <c:v>12679458344.731396</c:v>
                </c:pt>
                <c:pt idx="11">
                  <c:v>18284893618.039986</c:v>
                </c:pt>
                <c:pt idx="12">
                  <c:v>16354585750.800301</c:v>
                </c:pt>
                <c:pt idx="13">
                  <c:v>23275753264.5495</c:v>
                </c:pt>
                <c:pt idx="14">
                  <c:v>23087770597.961845</c:v>
                </c:pt>
                <c:pt idx="15">
                  <c:v>29461426644.7365</c:v>
                </c:pt>
                <c:pt idx="16">
                  <c:v>32398900642.714523</c:v>
                </c:pt>
                <c:pt idx="17">
                  <c:v>35750476647.667717</c:v>
                </c:pt>
                <c:pt idx="18">
                  <c:v>39819672001.79319</c:v>
                </c:pt>
                <c:pt idx="19">
                  <c:v>43025100992.602394</c:v>
                </c:pt>
                <c:pt idx="20">
                  <c:v>40278231338.784546</c:v>
                </c:pt>
                <c:pt idx="21">
                  <c:v>39870293823.282593</c:v>
                </c:pt>
                <c:pt idx="22">
                  <c:v>39980793257.405075</c:v>
                </c:pt>
                <c:pt idx="23">
                  <c:v>44953372846.024155</c:v>
                </c:pt>
                <c:pt idx="24">
                  <c:v>51825777712.659119</c:v>
                </c:pt>
                <c:pt idx="25">
                  <c:v>47437153397.262154</c:v>
                </c:pt>
                <c:pt idx="26">
                  <c:v>52591641766.894501</c:v>
                </c:pt>
                <c:pt idx="27">
                  <c:v>38554661107.225258</c:v>
                </c:pt>
                <c:pt idx="28">
                  <c:v>26760192099.839497</c:v>
                </c:pt>
                <c:pt idx="29">
                  <c:v>22615716821.363495</c:v>
                </c:pt>
                <c:pt idx="30">
                  <c:v>18649263904.482288</c:v>
                </c:pt>
                <c:pt idx="31">
                  <c:v>13237984793.774797</c:v>
                </c:pt>
                <c:pt idx="32">
                  <c:v>7333454210.9979935</c:v>
                </c:pt>
                <c:pt idx="33">
                  <c:v>8092202101.3816996</c:v>
                </c:pt>
                <c:pt idx="34">
                  <c:v>8490781780.6281137</c:v>
                </c:pt>
                <c:pt idx="35">
                  <c:v>11112847657.096416</c:v>
                </c:pt>
                <c:pt idx="36">
                  <c:v>8486307537.9363871</c:v>
                </c:pt>
                <c:pt idx="37">
                  <c:v>11728597159.3368</c:v>
                </c:pt>
                <c:pt idx="38">
                  <c:v>12185886964.460999</c:v>
                </c:pt>
                <c:pt idx="39">
                  <c:v>20210326418.801899</c:v>
                </c:pt>
                <c:pt idx="40">
                  <c:v>14508583295.918703</c:v>
                </c:pt>
                <c:pt idx="41">
                  <c:v>18262927475.927505</c:v>
                </c:pt>
                <c:pt idx="42">
                  <c:v>19610275404.997749</c:v>
                </c:pt>
                <c:pt idx="43">
                  <c:v>24867202159.758202</c:v>
                </c:pt>
                <c:pt idx="44">
                  <c:v>21697257865.4118</c:v>
                </c:pt>
                <c:pt idx="45">
                  <c:v>24354563403.644108</c:v>
                </c:pt>
                <c:pt idx="46">
                  <c:v>28513044391.4716</c:v>
                </c:pt>
              </c:numCache>
            </c:numRef>
          </c:val>
        </c:ser>
        <c:ser>
          <c:idx val="4"/>
          <c:order val="4"/>
          <c:tx>
            <c:strRef>
              <c:f>'New Buyer Capital'!$F$4</c:f>
              <c:strCache>
                <c:ptCount val="1"/>
                <c:pt idx="0">
                  <c:v>User/other</c:v>
                </c:pt>
              </c:strCache>
            </c:strRef>
          </c:tx>
          <c:spPr>
            <a:solidFill>
              <a:srgbClr val="296BA6"/>
            </a:solidFill>
          </c:spPr>
          <c:cat>
            <c:strRef>
              <c:f>'New Buyer Capital'!$A$5:$A$51</c:f>
              <c:strCache>
                <c:ptCount val="47"/>
                <c:pt idx="0">
                  <c:v>01Q1</c:v>
                </c:pt>
                <c:pt idx="1">
                  <c:v>01Q2</c:v>
                </c:pt>
                <c:pt idx="2">
                  <c:v>01Q3</c:v>
                </c:pt>
                <c:pt idx="3">
                  <c:v>01Q4</c:v>
                </c:pt>
                <c:pt idx="4">
                  <c:v>02Q1</c:v>
                </c:pt>
                <c:pt idx="5">
                  <c:v>02Q2</c:v>
                </c:pt>
                <c:pt idx="6">
                  <c:v>02Q3</c:v>
                </c:pt>
                <c:pt idx="7">
                  <c:v>02Q4</c:v>
                </c:pt>
                <c:pt idx="8">
                  <c:v>03Q1</c:v>
                </c:pt>
                <c:pt idx="9">
                  <c:v>03Q2</c:v>
                </c:pt>
                <c:pt idx="10">
                  <c:v>03Q3</c:v>
                </c:pt>
                <c:pt idx="11">
                  <c:v>03Q4</c:v>
                </c:pt>
                <c:pt idx="12">
                  <c:v>04Q1</c:v>
                </c:pt>
                <c:pt idx="13">
                  <c:v>04Q2</c:v>
                </c:pt>
                <c:pt idx="14">
                  <c:v>04Q3</c:v>
                </c:pt>
                <c:pt idx="15">
                  <c:v>04Q4</c:v>
                </c:pt>
                <c:pt idx="16">
                  <c:v>05Q1</c:v>
                </c:pt>
                <c:pt idx="17">
                  <c:v>05Q2</c:v>
                </c:pt>
                <c:pt idx="18">
                  <c:v>05Q3</c:v>
                </c:pt>
                <c:pt idx="19">
                  <c:v>05Q4</c:v>
                </c:pt>
                <c:pt idx="20">
                  <c:v>06Q1</c:v>
                </c:pt>
                <c:pt idx="21">
                  <c:v>06Q2</c:v>
                </c:pt>
                <c:pt idx="22">
                  <c:v>06Q3</c:v>
                </c:pt>
                <c:pt idx="23">
                  <c:v>06Q4</c:v>
                </c:pt>
                <c:pt idx="24">
                  <c:v>07Q1</c:v>
                </c:pt>
                <c:pt idx="25">
                  <c:v>07Q2</c:v>
                </c:pt>
                <c:pt idx="26">
                  <c:v>07Q3</c:v>
                </c:pt>
                <c:pt idx="27">
                  <c:v>07Q4</c:v>
                </c:pt>
                <c:pt idx="28">
                  <c:v>08Q1</c:v>
                </c:pt>
                <c:pt idx="29">
                  <c:v>08Q2</c:v>
                </c:pt>
                <c:pt idx="30">
                  <c:v>08Q3</c:v>
                </c:pt>
                <c:pt idx="31">
                  <c:v>08Q4</c:v>
                </c:pt>
                <c:pt idx="32">
                  <c:v>09Q1</c:v>
                </c:pt>
                <c:pt idx="33">
                  <c:v>09Q2</c:v>
                </c:pt>
                <c:pt idx="34">
                  <c:v>09Q3</c:v>
                </c:pt>
                <c:pt idx="35">
                  <c:v>09Q4</c:v>
                </c:pt>
                <c:pt idx="36">
                  <c:v>10Q1</c:v>
                </c:pt>
                <c:pt idx="37">
                  <c:v>10Q2</c:v>
                </c:pt>
                <c:pt idx="38">
                  <c:v>10Q3</c:v>
                </c:pt>
                <c:pt idx="39">
                  <c:v>10Q4</c:v>
                </c:pt>
                <c:pt idx="40">
                  <c:v>11Q1</c:v>
                </c:pt>
                <c:pt idx="41">
                  <c:v>11Q2</c:v>
                </c:pt>
                <c:pt idx="42">
                  <c:v>11Q3</c:v>
                </c:pt>
                <c:pt idx="43">
                  <c:v>11Q4</c:v>
                </c:pt>
                <c:pt idx="44">
                  <c:v>12Q1</c:v>
                </c:pt>
                <c:pt idx="45">
                  <c:v>12Q2</c:v>
                </c:pt>
                <c:pt idx="46">
                  <c:v>12Q3</c:v>
                </c:pt>
              </c:strCache>
            </c:strRef>
          </c:cat>
          <c:val>
            <c:numRef>
              <c:f>'New Buyer Capital'!$F$5:$F$51</c:f>
              <c:numCache>
                <c:formatCode>_("$"* #,##0_);_("$"* \(#,##0\);_("$"* "-"_);_(@_)</c:formatCode>
                <c:ptCount val="47"/>
                <c:pt idx="0">
                  <c:v>2064588585.0834</c:v>
                </c:pt>
                <c:pt idx="1">
                  <c:v>2021232691.3949986</c:v>
                </c:pt>
                <c:pt idx="2">
                  <c:v>1773975718.6666</c:v>
                </c:pt>
                <c:pt idx="3">
                  <c:v>2994974885.6667004</c:v>
                </c:pt>
                <c:pt idx="4">
                  <c:v>1385001721.0000999</c:v>
                </c:pt>
                <c:pt idx="5">
                  <c:v>1576553383.6666002</c:v>
                </c:pt>
                <c:pt idx="6">
                  <c:v>1236395809.6279986</c:v>
                </c:pt>
                <c:pt idx="7">
                  <c:v>1859060980</c:v>
                </c:pt>
                <c:pt idx="8">
                  <c:v>1681990202.2066998</c:v>
                </c:pt>
                <c:pt idx="9">
                  <c:v>1518208739.7600002</c:v>
                </c:pt>
                <c:pt idx="10">
                  <c:v>1709751645.0482996</c:v>
                </c:pt>
                <c:pt idx="11">
                  <c:v>2620200476.6668</c:v>
                </c:pt>
                <c:pt idx="12">
                  <c:v>1996274859.3333986</c:v>
                </c:pt>
                <c:pt idx="13">
                  <c:v>2703868022.5</c:v>
                </c:pt>
                <c:pt idx="14">
                  <c:v>2645497323.3333001</c:v>
                </c:pt>
                <c:pt idx="15">
                  <c:v>2831748240.5536003</c:v>
                </c:pt>
                <c:pt idx="16">
                  <c:v>3191754411.8334002</c:v>
                </c:pt>
                <c:pt idx="17">
                  <c:v>3835833756.5872998</c:v>
                </c:pt>
                <c:pt idx="18">
                  <c:v>2791454721.6666999</c:v>
                </c:pt>
                <c:pt idx="19">
                  <c:v>3922910642.3367047</c:v>
                </c:pt>
                <c:pt idx="20">
                  <c:v>4297391934.1000004</c:v>
                </c:pt>
                <c:pt idx="21">
                  <c:v>4626540445.8078995</c:v>
                </c:pt>
                <c:pt idx="22">
                  <c:v>4190204887.3316002</c:v>
                </c:pt>
                <c:pt idx="23">
                  <c:v>4145420037.0731997</c:v>
                </c:pt>
                <c:pt idx="24">
                  <c:v>3075803058.1667004</c:v>
                </c:pt>
                <c:pt idx="25">
                  <c:v>4744425417.0809002</c:v>
                </c:pt>
                <c:pt idx="26">
                  <c:v>5518389559.1659136</c:v>
                </c:pt>
                <c:pt idx="27">
                  <c:v>4568353857.1669989</c:v>
                </c:pt>
                <c:pt idx="28">
                  <c:v>4092949147.682899</c:v>
                </c:pt>
                <c:pt idx="29">
                  <c:v>4142078261.5</c:v>
                </c:pt>
                <c:pt idx="30">
                  <c:v>3404019303.2305007</c:v>
                </c:pt>
                <c:pt idx="31">
                  <c:v>3366938941.9810996</c:v>
                </c:pt>
                <c:pt idx="32">
                  <c:v>2397056782.6867995</c:v>
                </c:pt>
                <c:pt idx="33">
                  <c:v>2130231021.9533</c:v>
                </c:pt>
                <c:pt idx="34">
                  <c:v>2491781632.9529004</c:v>
                </c:pt>
                <c:pt idx="35">
                  <c:v>2421788517.9009004</c:v>
                </c:pt>
                <c:pt idx="36">
                  <c:v>2494210719.1657004</c:v>
                </c:pt>
                <c:pt idx="37">
                  <c:v>2827651009.4263</c:v>
                </c:pt>
                <c:pt idx="38">
                  <c:v>2282940947.7922993</c:v>
                </c:pt>
                <c:pt idx="39">
                  <c:v>5893256018.8661995</c:v>
                </c:pt>
                <c:pt idx="40">
                  <c:v>2757447109.8099999</c:v>
                </c:pt>
                <c:pt idx="41">
                  <c:v>4175046439.7674999</c:v>
                </c:pt>
                <c:pt idx="42">
                  <c:v>2924173735.6398997</c:v>
                </c:pt>
                <c:pt idx="43">
                  <c:v>3897616166.2828999</c:v>
                </c:pt>
                <c:pt idx="44">
                  <c:v>3246813491.9681001</c:v>
                </c:pt>
                <c:pt idx="45">
                  <c:v>4315339856.0074873</c:v>
                </c:pt>
                <c:pt idx="46">
                  <c:v>3692229354.3608007</c:v>
                </c:pt>
              </c:numCache>
            </c:numRef>
          </c:val>
        </c:ser>
        <c:ser>
          <c:idx val="5"/>
          <c:order val="5"/>
          <c:tx>
            <c:strRef>
              <c:f>'New Buyer Capital'!$G$4</c:f>
              <c:strCache>
                <c:ptCount val="1"/>
                <c:pt idx="0">
                  <c:v>Unknown</c:v>
                </c:pt>
              </c:strCache>
            </c:strRef>
          </c:tx>
          <c:spPr>
            <a:solidFill>
              <a:srgbClr val="C0C0C0"/>
            </a:solidFill>
          </c:spPr>
          <c:cat>
            <c:strRef>
              <c:f>'New Buyer Capital'!$A$5:$A$51</c:f>
              <c:strCache>
                <c:ptCount val="47"/>
                <c:pt idx="0">
                  <c:v>01Q1</c:v>
                </c:pt>
                <c:pt idx="1">
                  <c:v>01Q2</c:v>
                </c:pt>
                <c:pt idx="2">
                  <c:v>01Q3</c:v>
                </c:pt>
                <c:pt idx="3">
                  <c:v>01Q4</c:v>
                </c:pt>
                <c:pt idx="4">
                  <c:v>02Q1</c:v>
                </c:pt>
                <c:pt idx="5">
                  <c:v>02Q2</c:v>
                </c:pt>
                <c:pt idx="6">
                  <c:v>02Q3</c:v>
                </c:pt>
                <c:pt idx="7">
                  <c:v>02Q4</c:v>
                </c:pt>
                <c:pt idx="8">
                  <c:v>03Q1</c:v>
                </c:pt>
                <c:pt idx="9">
                  <c:v>03Q2</c:v>
                </c:pt>
                <c:pt idx="10">
                  <c:v>03Q3</c:v>
                </c:pt>
                <c:pt idx="11">
                  <c:v>03Q4</c:v>
                </c:pt>
                <c:pt idx="12">
                  <c:v>04Q1</c:v>
                </c:pt>
                <c:pt idx="13">
                  <c:v>04Q2</c:v>
                </c:pt>
                <c:pt idx="14">
                  <c:v>04Q3</c:v>
                </c:pt>
                <c:pt idx="15">
                  <c:v>04Q4</c:v>
                </c:pt>
                <c:pt idx="16">
                  <c:v>05Q1</c:v>
                </c:pt>
                <c:pt idx="17">
                  <c:v>05Q2</c:v>
                </c:pt>
                <c:pt idx="18">
                  <c:v>05Q3</c:v>
                </c:pt>
                <c:pt idx="19">
                  <c:v>05Q4</c:v>
                </c:pt>
                <c:pt idx="20">
                  <c:v>06Q1</c:v>
                </c:pt>
                <c:pt idx="21">
                  <c:v>06Q2</c:v>
                </c:pt>
                <c:pt idx="22">
                  <c:v>06Q3</c:v>
                </c:pt>
                <c:pt idx="23">
                  <c:v>06Q4</c:v>
                </c:pt>
                <c:pt idx="24">
                  <c:v>07Q1</c:v>
                </c:pt>
                <c:pt idx="25">
                  <c:v>07Q2</c:v>
                </c:pt>
                <c:pt idx="26">
                  <c:v>07Q3</c:v>
                </c:pt>
                <c:pt idx="27">
                  <c:v>07Q4</c:v>
                </c:pt>
                <c:pt idx="28">
                  <c:v>08Q1</c:v>
                </c:pt>
                <c:pt idx="29">
                  <c:v>08Q2</c:v>
                </c:pt>
                <c:pt idx="30">
                  <c:v>08Q3</c:v>
                </c:pt>
                <c:pt idx="31">
                  <c:v>08Q4</c:v>
                </c:pt>
                <c:pt idx="32">
                  <c:v>09Q1</c:v>
                </c:pt>
                <c:pt idx="33">
                  <c:v>09Q2</c:v>
                </c:pt>
                <c:pt idx="34">
                  <c:v>09Q3</c:v>
                </c:pt>
                <c:pt idx="35">
                  <c:v>09Q4</c:v>
                </c:pt>
                <c:pt idx="36">
                  <c:v>10Q1</c:v>
                </c:pt>
                <c:pt idx="37">
                  <c:v>10Q2</c:v>
                </c:pt>
                <c:pt idx="38">
                  <c:v>10Q3</c:v>
                </c:pt>
                <c:pt idx="39">
                  <c:v>10Q4</c:v>
                </c:pt>
                <c:pt idx="40">
                  <c:v>11Q1</c:v>
                </c:pt>
                <c:pt idx="41">
                  <c:v>11Q2</c:v>
                </c:pt>
                <c:pt idx="42">
                  <c:v>11Q3</c:v>
                </c:pt>
                <c:pt idx="43">
                  <c:v>11Q4</c:v>
                </c:pt>
                <c:pt idx="44">
                  <c:v>12Q1</c:v>
                </c:pt>
                <c:pt idx="45">
                  <c:v>12Q2</c:v>
                </c:pt>
                <c:pt idx="46">
                  <c:v>12Q3</c:v>
                </c:pt>
              </c:strCache>
            </c:strRef>
          </c:cat>
          <c:val>
            <c:numRef>
              <c:f>'New Buyer Capital'!$G$5:$G$51</c:f>
              <c:numCache>
                <c:formatCode>_("$"* #,##0_);_("$"* \(#,##0\);_("$"* "-"_);_(@_)</c:formatCode>
                <c:ptCount val="47"/>
                <c:pt idx="0">
                  <c:v>1122819196.9329011</c:v>
                </c:pt>
                <c:pt idx="1">
                  <c:v>1399559466.3469999</c:v>
                </c:pt>
                <c:pt idx="2">
                  <c:v>935653791.77390182</c:v>
                </c:pt>
                <c:pt idx="3">
                  <c:v>1238818305.0350001</c:v>
                </c:pt>
                <c:pt idx="4">
                  <c:v>753680837</c:v>
                </c:pt>
                <c:pt idx="5">
                  <c:v>847337383</c:v>
                </c:pt>
                <c:pt idx="6">
                  <c:v>692490642.25900006</c:v>
                </c:pt>
                <c:pt idx="7">
                  <c:v>987863010.53999996</c:v>
                </c:pt>
                <c:pt idx="8">
                  <c:v>1110825503.5167</c:v>
                </c:pt>
                <c:pt idx="9">
                  <c:v>926137226.31999898</c:v>
                </c:pt>
                <c:pt idx="10">
                  <c:v>1451516769.6730986</c:v>
                </c:pt>
                <c:pt idx="11">
                  <c:v>2010862185.3332999</c:v>
                </c:pt>
                <c:pt idx="12">
                  <c:v>1784553250.8267999</c:v>
                </c:pt>
                <c:pt idx="13">
                  <c:v>2213745519.1666999</c:v>
                </c:pt>
                <c:pt idx="14">
                  <c:v>2693078649.5134001</c:v>
                </c:pt>
                <c:pt idx="15">
                  <c:v>4272257071.3333001</c:v>
                </c:pt>
                <c:pt idx="16">
                  <c:v>4337693383.7199965</c:v>
                </c:pt>
                <c:pt idx="17">
                  <c:v>5322570972.3922997</c:v>
                </c:pt>
                <c:pt idx="18">
                  <c:v>6260160114.9299965</c:v>
                </c:pt>
                <c:pt idx="19">
                  <c:v>5555055279.9999008</c:v>
                </c:pt>
                <c:pt idx="20">
                  <c:v>3815411292.6666999</c:v>
                </c:pt>
                <c:pt idx="21">
                  <c:v>3994507384.8982</c:v>
                </c:pt>
                <c:pt idx="22">
                  <c:v>3227962500.5001001</c:v>
                </c:pt>
                <c:pt idx="23">
                  <c:v>4108921147.1467996</c:v>
                </c:pt>
                <c:pt idx="24">
                  <c:v>2690241064.8477001</c:v>
                </c:pt>
                <c:pt idx="25">
                  <c:v>3450035883.1835003</c:v>
                </c:pt>
                <c:pt idx="26">
                  <c:v>2442446582.7166004</c:v>
                </c:pt>
                <c:pt idx="27">
                  <c:v>2733513038.6791</c:v>
                </c:pt>
                <c:pt idx="28">
                  <c:v>1943066974.4224021</c:v>
                </c:pt>
                <c:pt idx="29">
                  <c:v>1779747070.5718958</c:v>
                </c:pt>
                <c:pt idx="30">
                  <c:v>1425977052.5049999</c:v>
                </c:pt>
                <c:pt idx="31">
                  <c:v>1592886147.5836</c:v>
                </c:pt>
                <c:pt idx="32">
                  <c:v>791414524.00830042</c:v>
                </c:pt>
                <c:pt idx="33">
                  <c:v>744094198</c:v>
                </c:pt>
                <c:pt idx="34">
                  <c:v>728104909.66670001</c:v>
                </c:pt>
                <c:pt idx="35">
                  <c:v>956576929.6400001</c:v>
                </c:pt>
                <c:pt idx="36">
                  <c:v>461338736.63999999</c:v>
                </c:pt>
                <c:pt idx="37">
                  <c:v>648857465.84509897</c:v>
                </c:pt>
                <c:pt idx="38">
                  <c:v>1149961533.1125996</c:v>
                </c:pt>
                <c:pt idx="39">
                  <c:v>1109941435.4073</c:v>
                </c:pt>
                <c:pt idx="40">
                  <c:v>393889392.39039999</c:v>
                </c:pt>
                <c:pt idx="41">
                  <c:v>459060157.41759998</c:v>
                </c:pt>
                <c:pt idx="42">
                  <c:v>674560319.24840009</c:v>
                </c:pt>
                <c:pt idx="43">
                  <c:v>820331577.37370014</c:v>
                </c:pt>
                <c:pt idx="44">
                  <c:v>724346686.77540004</c:v>
                </c:pt>
                <c:pt idx="45">
                  <c:v>901531828.05459797</c:v>
                </c:pt>
                <c:pt idx="46">
                  <c:v>1092774379.155</c:v>
                </c:pt>
              </c:numCache>
            </c:numRef>
          </c:val>
        </c:ser>
        <c:overlap val="100"/>
        <c:axId val="80671872"/>
        <c:axId val="80673408"/>
      </c:barChart>
      <c:catAx>
        <c:axId val="80671872"/>
        <c:scaling>
          <c:orientation val="minMax"/>
        </c:scaling>
        <c:axPos val="b"/>
        <c:numFmt formatCode="[$-409]mmmm\-yy;@" sourceLinked="0"/>
        <c:tickLblPos val="nextTo"/>
        <c:txPr>
          <a:bodyPr rot="-1920000" vert="horz"/>
          <a:lstStyle/>
          <a:p>
            <a:pPr>
              <a:defRPr sz="1100"/>
            </a:pPr>
            <a:endParaRPr lang="en-US"/>
          </a:p>
        </c:txPr>
        <c:crossAx val="80673408"/>
        <c:crosses val="autoZero"/>
        <c:auto val="1"/>
        <c:lblAlgn val="ctr"/>
        <c:lblOffset val="100"/>
      </c:catAx>
      <c:valAx>
        <c:axId val="80673408"/>
        <c:scaling>
          <c:orientation val="minMax"/>
          <c:max val="160000000000"/>
        </c:scaling>
        <c:axPos val="l"/>
        <c:majorGridlines/>
        <c:numFmt formatCode="_(&quot;$&quot;* #,##0_);_(&quot;$&quot;* \(#,##0\);_(&quot;$&quot;* &quot;-&quot;_);_(@_)" sourceLinked="1"/>
        <c:tickLblPos val="nextTo"/>
        <c:crossAx val="80671872"/>
        <c:crosses val="autoZero"/>
        <c:crossBetween val="between"/>
        <c:dispUnits>
          <c:builtInUnit val="billions"/>
          <c:dispUnitsLbl>
            <c:layout>
              <c:manualLayout>
                <c:xMode val="edge"/>
                <c:yMode val="edge"/>
                <c:x val="7.3479356747073281E-3"/>
                <c:y val="0.3683181467033258"/>
              </c:manualLayout>
            </c:layout>
            <c:txPr>
              <a:bodyPr/>
              <a:lstStyle/>
              <a:p>
                <a:pPr>
                  <a:defRPr sz="1200"/>
                </a:pPr>
                <a:endParaRPr lang="en-US"/>
              </a:p>
            </c:txPr>
          </c:dispUnitsLbl>
        </c:dispUnits>
      </c:valAx>
    </c:plotArea>
    <c:legend>
      <c:legendPos val="r"/>
      <c:layout>
        <c:manualLayout>
          <c:xMode val="edge"/>
          <c:yMode val="edge"/>
          <c:x val="0.12018581010706995"/>
          <c:y val="0.93571290791576056"/>
          <c:w val="0.83484064491938692"/>
          <c:h val="5.2400927032201679E-2"/>
        </c:manualLayout>
      </c:layout>
      <c:txPr>
        <a:bodyPr/>
        <a:lstStyle/>
        <a:p>
          <a:pPr>
            <a:defRPr sz="1200"/>
          </a:pPr>
          <a:endParaRPr lang="en-US"/>
        </a:p>
      </c:txPr>
    </c:legend>
    <c:plotVisOnly val="1"/>
    <c:dispBlanksAs val="gap"/>
  </c:chart>
  <c:spPr>
    <a:ln>
      <a:noFill/>
    </a:ln>
  </c:sp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10"/>
  <c:clrMapOvr bg1="lt1" tx1="dk1" bg2="lt2" tx2="dk2" accent1="accent1" accent2="accent2" accent3="accent3" accent4="accent4" accent5="accent5" accent6="accent6" hlink="hlink" folHlink="folHlink"/>
  <c:chart>
    <c:plotArea>
      <c:layout>
        <c:manualLayout>
          <c:layoutTarget val="inner"/>
          <c:xMode val="edge"/>
          <c:yMode val="edge"/>
          <c:x val="0.28074277827164962"/>
          <c:y val="0.11592762815564922"/>
          <c:w val="0.42171260568315588"/>
          <c:h val="0.75100519488302664"/>
        </c:manualLayout>
      </c:layout>
      <c:pieChart>
        <c:varyColors val="1"/>
        <c:ser>
          <c:idx val="0"/>
          <c:order val="0"/>
          <c:dPt>
            <c:idx val="0"/>
            <c:spPr>
              <a:solidFill>
                <a:schemeClr val="tx1"/>
              </a:solidFill>
            </c:spPr>
          </c:dPt>
          <c:dPt>
            <c:idx val="1"/>
            <c:spPr>
              <a:solidFill>
                <a:srgbClr val="66CC33"/>
              </a:solidFill>
            </c:spPr>
          </c:dPt>
          <c:dPt>
            <c:idx val="2"/>
            <c:spPr>
              <a:solidFill>
                <a:srgbClr val="006B54"/>
              </a:solidFill>
            </c:spPr>
          </c:dPt>
          <c:dPt>
            <c:idx val="3"/>
            <c:spPr>
              <a:solidFill>
                <a:srgbClr val="82B6A8"/>
              </a:solidFill>
            </c:spPr>
          </c:dPt>
          <c:dPt>
            <c:idx val="4"/>
            <c:spPr>
              <a:solidFill>
                <a:srgbClr val="296BA6"/>
              </a:solidFill>
            </c:spPr>
          </c:dPt>
          <c:dPt>
            <c:idx val="5"/>
            <c:spPr>
              <a:solidFill>
                <a:srgbClr val="C0C0C0"/>
              </a:solidFill>
            </c:spPr>
          </c:dPt>
          <c:dLbls>
            <c:dLbl>
              <c:idx val="0"/>
              <c:layout>
                <c:manualLayout>
                  <c:x val="5.5555555555555558E-3"/>
                  <c:y val="2.3148148148148147E-2"/>
                </c:manualLayout>
              </c:layout>
              <c:dLblPos val="bestFit"/>
              <c:showVal val="1"/>
              <c:showCatName val="1"/>
            </c:dLbl>
            <c:dLbl>
              <c:idx val="4"/>
              <c:layout>
                <c:manualLayout>
                  <c:x val="-5.8333333333333549E-2"/>
                  <c:y val="9.2592592592593108E-3"/>
                </c:manualLayout>
              </c:layout>
              <c:dLblPos val="bestFit"/>
              <c:showVal val="1"/>
              <c:showCatName val="1"/>
            </c:dLbl>
            <c:dLbl>
              <c:idx val="5"/>
              <c:layout>
                <c:manualLayout>
                  <c:x val="2.7777777777777991E-2"/>
                  <c:y val="-1.3888888888888938E-2"/>
                </c:manualLayout>
              </c:layout>
              <c:dLblPos val="bestFit"/>
              <c:showVal val="1"/>
              <c:showCatName val="1"/>
            </c:dLbl>
            <c:dLblPos val="outEnd"/>
            <c:showVal val="1"/>
            <c:showCatName val="1"/>
            <c:showLeaderLines val="1"/>
          </c:dLbls>
          <c:cat>
            <c:strRef>
              <c:f>'New Buyer Capital'!$B$52:$G$52</c:f>
              <c:strCache>
                <c:ptCount val="6"/>
                <c:pt idx="0">
                  <c:v>Cross-Border</c:v>
                </c:pt>
                <c:pt idx="1">
                  <c:v>Inst'l/Eq Fund</c:v>
                </c:pt>
                <c:pt idx="2">
                  <c:v>Listed/REITs</c:v>
                </c:pt>
                <c:pt idx="3">
                  <c:v>Private</c:v>
                </c:pt>
                <c:pt idx="4">
                  <c:v>User/other</c:v>
                </c:pt>
                <c:pt idx="5">
                  <c:v>Unknown</c:v>
                </c:pt>
              </c:strCache>
            </c:strRef>
          </c:cat>
          <c:val>
            <c:numRef>
              <c:f>'New Buyer Capital'!$B$53:$G$53</c:f>
              <c:numCache>
                <c:formatCode>0.0%</c:formatCode>
                <c:ptCount val="6"/>
                <c:pt idx="0">
                  <c:v>7.4471822124424006E-2</c:v>
                </c:pt>
                <c:pt idx="1">
                  <c:v>0.29938709140765379</c:v>
                </c:pt>
                <c:pt idx="2">
                  <c:v>0.14367184726393717</c:v>
                </c:pt>
                <c:pt idx="3">
                  <c:v>0.40632603095275405</c:v>
                </c:pt>
                <c:pt idx="4">
                  <c:v>6.1328463663878785E-2</c:v>
                </c:pt>
                <c:pt idx="5">
                  <c:v>1.4814744587354814E-2</c:v>
                </c:pt>
              </c:numCache>
            </c:numRef>
          </c:val>
        </c:ser>
        <c:dLbls>
          <c:showVal val="1"/>
        </c:dLbls>
        <c:firstSliceAng val="0"/>
      </c:pieChart>
    </c:plotArea>
    <c:legend>
      <c:legendPos val="b"/>
    </c:legend>
    <c:plotVisOnly val="1"/>
    <c:dispBlanksAs val="zero"/>
  </c:chart>
  <c:spPr>
    <a:ln>
      <a:noFill/>
    </a:ln>
  </c:spPr>
  <c:txPr>
    <a:bodyPr/>
    <a:lstStyle/>
    <a:p>
      <a:pPr>
        <a:defRPr sz="1200"/>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cdr:x>
      <cdr:y>0</cdr:y>
    </cdr:from>
    <cdr:to>
      <cdr:x>0.33113</cdr:x>
      <cdr:y>0.07303</cdr:y>
    </cdr:to>
    <cdr:sp macro="" textlink="">
      <cdr:nvSpPr>
        <cdr:cNvPr id="2" name="TextBox 1"/>
        <cdr:cNvSpPr txBox="1"/>
      </cdr:nvSpPr>
      <cdr:spPr>
        <a:xfrm xmlns:a="http://schemas.openxmlformats.org/drawingml/2006/main">
          <a:off x="0" y="0"/>
          <a:ext cx="2241176" cy="2913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a:latin typeface="Arial" pitchFamily="34" charset="0"/>
              <a:cs typeface="Arial" pitchFamily="34" charset="0"/>
            </a:rPr>
            <a:t>Appraisal Cap rate, %</a:t>
          </a:r>
        </a:p>
      </cdr:txBody>
    </cdr:sp>
  </cdr:relSizeAnchor>
  <cdr:relSizeAnchor xmlns:cdr="http://schemas.openxmlformats.org/drawingml/2006/chartDrawing">
    <cdr:from>
      <cdr:x>0.75801</cdr:x>
      <cdr:y>0.09861</cdr:y>
    </cdr:from>
    <cdr:to>
      <cdr:x>0.75801</cdr:x>
      <cdr:y>0.83176</cdr:y>
    </cdr:to>
    <cdr:sp macro="" textlink="">
      <cdr:nvSpPr>
        <cdr:cNvPr id="4" name="Straight Connector 3"/>
        <cdr:cNvSpPr/>
      </cdr:nvSpPr>
      <cdr:spPr bwMode="auto">
        <a:xfrm xmlns:a="http://schemas.openxmlformats.org/drawingml/2006/main" flipV="1">
          <a:off x="4610611" y="374433"/>
          <a:ext cx="0" cy="2783854"/>
        </a:xfrm>
        <a:prstGeom xmlns:a="http://schemas.openxmlformats.org/drawingml/2006/main" prst="line">
          <a:avLst/>
        </a:prstGeom>
        <a:ln xmlns:a="http://schemas.openxmlformats.org/drawingml/2006/main">
          <a:solidFill>
            <a:schemeClr val="bg1">
              <a:lumMod val="50000"/>
            </a:schemeClr>
          </a:solidFill>
          <a:prstDash val="sysDash"/>
          <a:headEnd type="none" w="med" len="med"/>
          <a:tailEnd type="none"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dr:relSizeAnchor xmlns:cdr="http://schemas.openxmlformats.org/drawingml/2006/chartDrawing">
    <cdr:from>
      <cdr:x>0.71175</cdr:x>
      <cdr:y>0.70507</cdr:y>
    </cdr:from>
    <cdr:to>
      <cdr:x>0.99114</cdr:x>
      <cdr:y>0.77899</cdr:y>
    </cdr:to>
    <cdr:sp macro="" textlink="">
      <cdr:nvSpPr>
        <cdr:cNvPr id="5" name="TextBox 4"/>
        <cdr:cNvSpPr txBox="1"/>
      </cdr:nvSpPr>
      <cdr:spPr>
        <a:xfrm xmlns:a="http://schemas.openxmlformats.org/drawingml/2006/main">
          <a:off x="5327649" y="3627057"/>
          <a:ext cx="2091350" cy="3802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solidFill>
                <a:srgbClr val="0099CC"/>
              </a:solidFill>
            </a:rPr>
            <a:t>Multi-housing 5.0%</a:t>
          </a:r>
          <a:endParaRPr lang="en-US" sz="1600" dirty="0">
            <a:solidFill>
              <a:srgbClr val="0099CC"/>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0.01102</cdr:y>
    </cdr:from>
    <cdr:to>
      <cdr:x>0.45024</cdr:x>
      <cdr:y>0.0798</cdr:y>
    </cdr:to>
    <cdr:sp macro="" textlink="">
      <cdr:nvSpPr>
        <cdr:cNvPr id="2" name="TextBox 1"/>
        <cdr:cNvSpPr txBox="1"/>
      </cdr:nvSpPr>
      <cdr:spPr>
        <a:xfrm xmlns:a="http://schemas.openxmlformats.org/drawingml/2006/main">
          <a:off x="0" y="47625"/>
          <a:ext cx="3014621" cy="2972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a:t>Absorption</a:t>
          </a:r>
          <a:r>
            <a:rPr lang="en-US" sz="1050" baseline="0"/>
            <a:t> and Completions, Units x 1,000</a:t>
          </a:r>
          <a:endParaRPr lang="en-US" sz="1050"/>
        </a:p>
      </cdr:txBody>
    </cdr:sp>
  </cdr:relSizeAnchor>
  <cdr:relSizeAnchor xmlns:cdr="http://schemas.openxmlformats.org/drawingml/2006/chartDrawing">
    <cdr:from>
      <cdr:x>0.54976</cdr:x>
      <cdr:y>0.01543</cdr:y>
    </cdr:from>
    <cdr:to>
      <cdr:x>1</cdr:x>
      <cdr:y>0.08686</cdr:y>
    </cdr:to>
    <cdr:sp macro="" textlink="">
      <cdr:nvSpPr>
        <cdr:cNvPr id="3" name="TextBox 1"/>
        <cdr:cNvSpPr txBox="1"/>
      </cdr:nvSpPr>
      <cdr:spPr>
        <a:xfrm xmlns:a="http://schemas.openxmlformats.org/drawingml/2006/main">
          <a:off x="3680894" y="66675"/>
          <a:ext cx="3014621" cy="3087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Futura Lt BT"/>
            </a:defRPr>
          </a:lvl1pPr>
          <a:lvl2pPr marL="457200" indent="0">
            <a:defRPr sz="1100">
              <a:latin typeface="Futura Lt BT"/>
            </a:defRPr>
          </a:lvl2pPr>
          <a:lvl3pPr marL="914400" indent="0">
            <a:defRPr sz="1100">
              <a:latin typeface="Futura Lt BT"/>
            </a:defRPr>
          </a:lvl3pPr>
          <a:lvl4pPr marL="1371600" indent="0">
            <a:defRPr sz="1100">
              <a:latin typeface="Futura Lt BT"/>
            </a:defRPr>
          </a:lvl4pPr>
          <a:lvl5pPr marL="1828800" indent="0">
            <a:defRPr sz="1100">
              <a:latin typeface="Futura Lt BT"/>
            </a:defRPr>
          </a:lvl5pPr>
          <a:lvl6pPr marL="2286000" indent="0">
            <a:defRPr sz="1100">
              <a:latin typeface="Futura Lt BT"/>
            </a:defRPr>
          </a:lvl6pPr>
          <a:lvl7pPr marL="2743200" indent="0">
            <a:defRPr sz="1100">
              <a:latin typeface="Futura Lt BT"/>
            </a:defRPr>
          </a:lvl7pPr>
          <a:lvl8pPr marL="3200400" indent="0">
            <a:defRPr sz="1100">
              <a:latin typeface="Futura Lt BT"/>
            </a:defRPr>
          </a:lvl8pPr>
          <a:lvl9pPr marL="3657600" indent="0">
            <a:defRPr sz="1100">
              <a:latin typeface="Futura Lt BT"/>
            </a:defRPr>
          </a:lvl9pPr>
        </a:lstStyle>
        <a:p xmlns:a="http://schemas.openxmlformats.org/drawingml/2006/main">
          <a:pPr algn="r"/>
          <a:r>
            <a:rPr lang="en-US" sz="1050">
              <a:latin typeface="+mn-lt"/>
            </a:rPr>
            <a:t>Vacancy Rate, %</a:t>
          </a:r>
        </a:p>
      </cdr:txBody>
    </cdr:sp>
  </cdr:relSizeAnchor>
  <cdr:relSizeAnchor xmlns:cdr="http://schemas.openxmlformats.org/drawingml/2006/chartDrawing">
    <cdr:from>
      <cdr:x>0.69225</cdr:x>
      <cdr:y>0.10088</cdr:y>
    </cdr:from>
    <cdr:to>
      <cdr:x>0.69225</cdr:x>
      <cdr:y>0.83474</cdr:y>
    </cdr:to>
    <cdr:sp macro="" textlink="">
      <cdr:nvSpPr>
        <cdr:cNvPr id="5" name="Straight Connector 4"/>
        <cdr:cNvSpPr/>
      </cdr:nvSpPr>
      <cdr:spPr bwMode="auto">
        <a:xfrm xmlns:a="http://schemas.openxmlformats.org/drawingml/2006/main" flipV="1">
          <a:off x="4813389" y="441045"/>
          <a:ext cx="0" cy="3208417"/>
        </a:xfrm>
        <a:prstGeom xmlns:a="http://schemas.openxmlformats.org/drawingml/2006/main" prst="line">
          <a:avLst/>
        </a:prstGeom>
        <a:ln xmlns:a="http://schemas.openxmlformats.org/drawingml/2006/main">
          <a:prstDash val="sysDash"/>
          <a:headEnd type="none" w="med" len="med"/>
          <a:tailEnd type="none"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dr:relSizeAnchor xmlns:cdr="http://schemas.openxmlformats.org/drawingml/2006/chartDrawing">
    <cdr:from>
      <cdr:x>0.73428</cdr:x>
      <cdr:y>0.63209</cdr:y>
    </cdr:from>
    <cdr:to>
      <cdr:x>0.86373</cdr:x>
      <cdr:y>0.70482</cdr:y>
    </cdr:to>
    <cdr:sp macro="" textlink="">
      <cdr:nvSpPr>
        <cdr:cNvPr id="6" name="TextBox 5"/>
        <cdr:cNvSpPr txBox="1"/>
      </cdr:nvSpPr>
      <cdr:spPr>
        <a:xfrm xmlns:a="http://schemas.openxmlformats.org/drawingml/2006/main">
          <a:off x="5105616" y="2763467"/>
          <a:ext cx="900098" cy="3179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i="1">
              <a:latin typeface="Arial" pitchFamily="34" charset="0"/>
              <a:cs typeface="Arial" pitchFamily="34" charset="0"/>
            </a:rPr>
            <a:t>Forecast</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0.25578</cdr:x>
      <cdr:y>0.07407</cdr:y>
    </cdr:to>
    <cdr:sp macro="" textlink="">
      <cdr:nvSpPr>
        <cdr:cNvPr id="2" name="TextBox 1"/>
        <cdr:cNvSpPr txBox="1"/>
      </cdr:nvSpPr>
      <cdr:spPr>
        <a:xfrm xmlns:a="http://schemas.openxmlformats.org/drawingml/2006/main">
          <a:off x="0" y="0"/>
          <a:ext cx="1736912" cy="313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t>Price Per Unit, $1,000</a:t>
          </a:r>
        </a:p>
      </cdr:txBody>
    </cdr:sp>
  </cdr:relSizeAnchor>
  <cdr:relSizeAnchor xmlns:cdr="http://schemas.openxmlformats.org/drawingml/2006/chartDrawing">
    <cdr:from>
      <cdr:x>0.74422</cdr:x>
      <cdr:y>0</cdr:y>
    </cdr:from>
    <cdr:to>
      <cdr:x>1</cdr:x>
      <cdr:y>0.07407</cdr:y>
    </cdr:to>
    <cdr:sp macro="" textlink="">
      <cdr:nvSpPr>
        <cdr:cNvPr id="3" name="TextBox 1"/>
        <cdr:cNvSpPr txBox="1"/>
      </cdr:nvSpPr>
      <cdr:spPr>
        <a:xfrm xmlns:a="http://schemas.openxmlformats.org/drawingml/2006/main">
          <a:off x="5401236" y="0"/>
          <a:ext cx="1736912" cy="3137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000"/>
            <a:t>Cap Rate, %</a:t>
          </a: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0.33113</cdr:x>
      <cdr:y>0.07303</cdr:y>
    </cdr:to>
    <cdr:sp macro="" textlink="">
      <cdr:nvSpPr>
        <cdr:cNvPr id="2" name="TextBox 1"/>
        <cdr:cNvSpPr txBox="1"/>
      </cdr:nvSpPr>
      <cdr:spPr>
        <a:xfrm xmlns:a="http://schemas.openxmlformats.org/drawingml/2006/main">
          <a:off x="0" y="0"/>
          <a:ext cx="2241176" cy="2913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t>Appraisal Cap rate, %</a:t>
          </a:r>
        </a:p>
      </cdr:txBody>
    </cdr:sp>
  </cdr:relSizeAnchor>
  <cdr:relSizeAnchor xmlns:cdr="http://schemas.openxmlformats.org/drawingml/2006/chartDrawing">
    <cdr:from>
      <cdr:x>0.75801</cdr:x>
      <cdr:y>0.09861</cdr:y>
    </cdr:from>
    <cdr:to>
      <cdr:x>0.75801</cdr:x>
      <cdr:y>0.83176</cdr:y>
    </cdr:to>
    <cdr:sp macro="" textlink="">
      <cdr:nvSpPr>
        <cdr:cNvPr id="4" name="Straight Connector 3"/>
        <cdr:cNvSpPr/>
      </cdr:nvSpPr>
      <cdr:spPr bwMode="auto">
        <a:xfrm xmlns:a="http://schemas.openxmlformats.org/drawingml/2006/main" flipV="1">
          <a:off x="4610611" y="374433"/>
          <a:ext cx="0" cy="2783854"/>
        </a:xfrm>
        <a:prstGeom xmlns:a="http://schemas.openxmlformats.org/drawingml/2006/main" prst="line">
          <a:avLst/>
        </a:prstGeom>
        <a:ln xmlns:a="http://schemas.openxmlformats.org/drawingml/2006/main">
          <a:solidFill>
            <a:schemeClr val="bg1">
              <a:lumMod val="50000"/>
            </a:schemeClr>
          </a:solidFill>
          <a:prstDash val="sysDash"/>
          <a:headEnd type="none" w="med" len="med"/>
          <a:tailEnd type="none"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cdr:y>
    </cdr:from>
    <cdr:to>
      <cdr:x>0.5566</cdr:x>
      <cdr:y>0.07632</cdr:y>
    </cdr:to>
    <cdr:sp macro="" textlink="">
      <cdr:nvSpPr>
        <cdr:cNvPr id="2" name="TextBox 1"/>
        <cdr:cNvSpPr txBox="1"/>
      </cdr:nvSpPr>
      <cdr:spPr>
        <a:xfrm xmlns:a="http://schemas.openxmlformats.org/drawingml/2006/main">
          <a:off x="0" y="0"/>
          <a:ext cx="3460750" cy="3280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a:latin typeface="Arial" pitchFamily="34" charset="0"/>
              <a:cs typeface="Arial" pitchFamily="34" charset="0"/>
            </a:rPr>
            <a:t>BPS Spread</a:t>
          </a:r>
          <a:r>
            <a:rPr lang="en-US" sz="1200" baseline="0">
              <a:latin typeface="Arial" pitchFamily="34" charset="0"/>
              <a:cs typeface="Arial" pitchFamily="34" charset="0"/>
            </a:rPr>
            <a:t> to Ten Year Treasury</a:t>
          </a:r>
          <a:endParaRPr lang="en-US" sz="1200">
            <a:latin typeface="Arial" pitchFamily="34" charset="0"/>
            <a:cs typeface="Arial" pitchFamily="34" charset="0"/>
          </a:endParaRPr>
        </a:p>
      </cdr:txBody>
    </cdr:sp>
  </cdr:relSizeAnchor>
  <cdr:relSizeAnchor xmlns:cdr="http://schemas.openxmlformats.org/drawingml/2006/chartDrawing">
    <cdr:from>
      <cdr:x>0.7005</cdr:x>
      <cdr:y>0.07772</cdr:y>
    </cdr:from>
    <cdr:to>
      <cdr:x>0.70549</cdr:x>
      <cdr:y>0.79635</cdr:y>
    </cdr:to>
    <cdr:sp macro="" textlink="">
      <cdr:nvSpPr>
        <cdr:cNvPr id="3" name="Straight Connector 2"/>
        <cdr:cNvSpPr/>
      </cdr:nvSpPr>
      <cdr:spPr bwMode="auto">
        <a:xfrm xmlns:a="http://schemas.openxmlformats.org/drawingml/2006/main" flipV="1">
          <a:off x="4455586" y="351367"/>
          <a:ext cx="31750" cy="3249082"/>
        </a:xfrm>
        <a:prstGeom xmlns:a="http://schemas.openxmlformats.org/drawingml/2006/main" prst="line">
          <a:avLst/>
        </a:prstGeom>
        <a:noFill xmlns:a="http://schemas.openxmlformats.org/drawingml/2006/main"/>
        <a:ln xmlns:a="http://schemas.openxmlformats.org/drawingml/2006/main" w="9525" cap="flat" cmpd="sng" algn="ctr">
          <a:solidFill>
            <a:sysClr val="window" lastClr="FFFFFF">
              <a:lumMod val="50000"/>
            </a:sysClr>
          </a:solidFill>
          <a:prstDash val="sysDash"/>
          <a:headEnd type="none" w="med" len="med"/>
          <a:tailEnd type="none" w="med" len="me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wrap="square" lIns="18288" tIns="0" rIns="0" bIns="0" upright="1"/>
        <a:lstStyle xmlns:a="http://schemas.openxmlformats.org/drawingml/2006/main">
          <a:lvl1pPr marL="0" indent="0">
            <a:defRPr sz="1100">
              <a:solidFill>
                <a:srgbClr val="000000"/>
              </a:solidFill>
              <a:latin typeface="Calibri"/>
            </a:defRPr>
          </a:lvl1pPr>
          <a:lvl2pPr marL="457200" indent="0">
            <a:defRPr sz="1100">
              <a:solidFill>
                <a:srgbClr val="000000"/>
              </a:solidFill>
              <a:latin typeface="Calibri"/>
            </a:defRPr>
          </a:lvl2pPr>
          <a:lvl3pPr marL="914400" indent="0">
            <a:defRPr sz="1100">
              <a:solidFill>
                <a:srgbClr val="000000"/>
              </a:solidFill>
              <a:latin typeface="Calibri"/>
            </a:defRPr>
          </a:lvl3pPr>
          <a:lvl4pPr marL="1371600" indent="0">
            <a:defRPr sz="1100">
              <a:solidFill>
                <a:srgbClr val="000000"/>
              </a:solidFill>
              <a:latin typeface="Calibri"/>
            </a:defRPr>
          </a:lvl4pPr>
          <a:lvl5pPr marL="1828800" indent="0">
            <a:defRPr sz="1100">
              <a:solidFill>
                <a:srgbClr val="000000"/>
              </a:solidFill>
              <a:latin typeface="Calibri"/>
            </a:defRPr>
          </a:lvl5pPr>
          <a:lvl6pPr marL="2286000" indent="0">
            <a:defRPr sz="1100">
              <a:solidFill>
                <a:srgbClr val="000000"/>
              </a:solidFill>
              <a:latin typeface="Calibri"/>
            </a:defRPr>
          </a:lvl6pPr>
          <a:lvl7pPr marL="2743200" indent="0">
            <a:defRPr sz="1100">
              <a:solidFill>
                <a:srgbClr val="000000"/>
              </a:solidFill>
              <a:latin typeface="Calibri"/>
            </a:defRPr>
          </a:lvl7pPr>
          <a:lvl8pPr marL="3200400" indent="0">
            <a:defRPr sz="1100">
              <a:solidFill>
                <a:srgbClr val="000000"/>
              </a:solidFill>
              <a:latin typeface="Calibri"/>
            </a:defRPr>
          </a:lvl8pPr>
          <a:lvl9pPr marL="3657600" indent="0">
            <a:defRPr sz="1100">
              <a:solidFill>
                <a:srgbClr val="000000"/>
              </a:solidFill>
              <a:latin typeface="Calibri"/>
            </a:defRPr>
          </a:lvl9pPr>
        </a:lstStyle>
        <a:p xmlns:a="http://schemas.openxmlformats.org/drawingml/2006/main">
          <a:endParaRPr lang="en-US"/>
        </a:p>
      </cdr:txBody>
    </cdr:sp>
  </cdr:relSizeAnchor>
  <cdr:relSizeAnchor xmlns:cdr="http://schemas.openxmlformats.org/drawingml/2006/chartDrawing">
    <cdr:from>
      <cdr:x>0.78536</cdr:x>
      <cdr:y>0.08895</cdr:y>
    </cdr:from>
    <cdr:to>
      <cdr:x>0.90686</cdr:x>
      <cdr:y>0.14525</cdr:y>
    </cdr:to>
    <cdr:sp macro="" textlink="">
      <cdr:nvSpPr>
        <cdr:cNvPr id="4" name="TextBox 2"/>
        <cdr:cNvSpPr txBox="1"/>
      </cdr:nvSpPr>
      <cdr:spPr>
        <a:xfrm xmlns:a="http://schemas.openxmlformats.org/drawingml/2006/main">
          <a:off x="4995333" y="402167"/>
          <a:ext cx="772840" cy="25455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rgbClr val="000000"/>
              </a:solidFill>
              <a:latin typeface="Calibri"/>
            </a:defRPr>
          </a:lvl1pPr>
          <a:lvl2pPr marL="457200" indent="0">
            <a:defRPr sz="1100">
              <a:solidFill>
                <a:srgbClr val="000000"/>
              </a:solidFill>
              <a:latin typeface="Calibri"/>
            </a:defRPr>
          </a:lvl2pPr>
          <a:lvl3pPr marL="914400" indent="0">
            <a:defRPr sz="1100">
              <a:solidFill>
                <a:srgbClr val="000000"/>
              </a:solidFill>
              <a:latin typeface="Calibri"/>
            </a:defRPr>
          </a:lvl3pPr>
          <a:lvl4pPr marL="1371600" indent="0">
            <a:defRPr sz="1100">
              <a:solidFill>
                <a:srgbClr val="000000"/>
              </a:solidFill>
              <a:latin typeface="Calibri"/>
            </a:defRPr>
          </a:lvl4pPr>
          <a:lvl5pPr marL="1828800" indent="0">
            <a:defRPr sz="1100">
              <a:solidFill>
                <a:srgbClr val="000000"/>
              </a:solidFill>
              <a:latin typeface="Calibri"/>
            </a:defRPr>
          </a:lvl5pPr>
          <a:lvl6pPr marL="2286000" indent="0">
            <a:defRPr sz="1100">
              <a:solidFill>
                <a:srgbClr val="000000"/>
              </a:solidFill>
              <a:latin typeface="Calibri"/>
            </a:defRPr>
          </a:lvl6pPr>
          <a:lvl7pPr marL="2743200" indent="0">
            <a:defRPr sz="1100">
              <a:solidFill>
                <a:srgbClr val="000000"/>
              </a:solidFill>
              <a:latin typeface="Calibri"/>
            </a:defRPr>
          </a:lvl7pPr>
          <a:lvl8pPr marL="3200400" indent="0">
            <a:defRPr sz="1100">
              <a:solidFill>
                <a:srgbClr val="000000"/>
              </a:solidFill>
              <a:latin typeface="Calibri"/>
            </a:defRPr>
          </a:lvl8pPr>
          <a:lvl9pPr marL="3657600" indent="0">
            <a:defRPr sz="1100">
              <a:solidFill>
                <a:srgbClr val="000000"/>
              </a:solidFill>
              <a:latin typeface="Calibri"/>
            </a:defRPr>
          </a:lvl9pPr>
        </a:lstStyle>
        <a:p xmlns:a="http://schemas.openxmlformats.org/drawingml/2006/main">
          <a:r>
            <a:rPr lang="en-US" sz="1100" b="1" i="1">
              <a:latin typeface="Arial" pitchFamily="34" charset="0"/>
              <a:cs typeface="Arial" pitchFamily="34" charset="0"/>
            </a:rPr>
            <a:t>Forecast</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0.40689</cdr:x>
      <cdr:y>0.05903</cdr:y>
    </cdr:to>
    <cdr:sp macro="" textlink="">
      <cdr:nvSpPr>
        <cdr:cNvPr id="2" name="TextBox 1"/>
        <cdr:cNvSpPr txBox="1"/>
      </cdr:nvSpPr>
      <cdr:spPr>
        <a:xfrm xmlns:a="http://schemas.openxmlformats.org/drawingml/2006/main">
          <a:off x="0" y="0"/>
          <a:ext cx="2476500"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a:latin typeface="Arial" pitchFamily="34" charset="0"/>
              <a:cs typeface="Arial" pitchFamily="34" charset="0"/>
            </a:rPr>
            <a:t>Transaction Cap Rate,</a:t>
          </a:r>
          <a:r>
            <a:rPr lang="en-US" sz="1200" baseline="0">
              <a:latin typeface="Arial" pitchFamily="34" charset="0"/>
              <a:cs typeface="Arial" pitchFamily="34" charset="0"/>
            </a:rPr>
            <a:t> %</a:t>
          </a:r>
          <a:endParaRPr lang="en-US" sz="120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0.25578</cdr:x>
      <cdr:y>0.07407</cdr:y>
    </cdr:to>
    <cdr:sp macro="" textlink="">
      <cdr:nvSpPr>
        <cdr:cNvPr id="2" name="TextBox 1"/>
        <cdr:cNvSpPr txBox="1"/>
      </cdr:nvSpPr>
      <cdr:spPr>
        <a:xfrm xmlns:a="http://schemas.openxmlformats.org/drawingml/2006/main">
          <a:off x="0" y="0"/>
          <a:ext cx="1736912" cy="313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t>Price Per Unit, $1,000</a:t>
          </a:r>
        </a:p>
      </cdr:txBody>
    </cdr:sp>
  </cdr:relSizeAnchor>
  <cdr:relSizeAnchor xmlns:cdr="http://schemas.openxmlformats.org/drawingml/2006/chartDrawing">
    <cdr:from>
      <cdr:x>0.74422</cdr:x>
      <cdr:y>0</cdr:y>
    </cdr:from>
    <cdr:to>
      <cdr:x>1</cdr:x>
      <cdr:y>0.07407</cdr:y>
    </cdr:to>
    <cdr:sp macro="" textlink="">
      <cdr:nvSpPr>
        <cdr:cNvPr id="3" name="TextBox 1"/>
        <cdr:cNvSpPr txBox="1"/>
      </cdr:nvSpPr>
      <cdr:spPr>
        <a:xfrm xmlns:a="http://schemas.openxmlformats.org/drawingml/2006/main">
          <a:off x="5401236" y="0"/>
          <a:ext cx="1736912" cy="3137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000"/>
            <a:t>Cap Rate, %</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0.25578</cdr:x>
      <cdr:y>0.07407</cdr:y>
    </cdr:to>
    <cdr:sp macro="" textlink="">
      <cdr:nvSpPr>
        <cdr:cNvPr id="2" name="TextBox 1"/>
        <cdr:cNvSpPr txBox="1"/>
      </cdr:nvSpPr>
      <cdr:spPr>
        <a:xfrm xmlns:a="http://schemas.openxmlformats.org/drawingml/2006/main">
          <a:off x="-1296800" y="-1374960"/>
          <a:ext cx="1675461" cy="3042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t>Price Per Sq Ft, $</a:t>
          </a:r>
        </a:p>
      </cdr:txBody>
    </cdr:sp>
  </cdr:relSizeAnchor>
  <cdr:relSizeAnchor xmlns:cdr="http://schemas.openxmlformats.org/drawingml/2006/chartDrawing">
    <cdr:from>
      <cdr:x>0.74422</cdr:x>
      <cdr:y>0</cdr:y>
    </cdr:from>
    <cdr:to>
      <cdr:x>1</cdr:x>
      <cdr:y>0.07407</cdr:y>
    </cdr:to>
    <cdr:sp macro="" textlink="">
      <cdr:nvSpPr>
        <cdr:cNvPr id="3" name="TextBox 1"/>
        <cdr:cNvSpPr txBox="1"/>
      </cdr:nvSpPr>
      <cdr:spPr>
        <a:xfrm xmlns:a="http://schemas.openxmlformats.org/drawingml/2006/main">
          <a:off x="5401236" y="0"/>
          <a:ext cx="1736912" cy="3137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000"/>
            <a:t>Cap Rate, %</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0.25578</cdr:x>
      <cdr:y>0.07407</cdr:y>
    </cdr:to>
    <cdr:sp macro="" textlink="">
      <cdr:nvSpPr>
        <cdr:cNvPr id="2" name="TextBox 1"/>
        <cdr:cNvSpPr txBox="1"/>
      </cdr:nvSpPr>
      <cdr:spPr>
        <a:xfrm xmlns:a="http://schemas.openxmlformats.org/drawingml/2006/main">
          <a:off x="0" y="0"/>
          <a:ext cx="1736912" cy="313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t>Price Per Sq Ft, $</a:t>
          </a:r>
        </a:p>
      </cdr:txBody>
    </cdr:sp>
  </cdr:relSizeAnchor>
  <cdr:relSizeAnchor xmlns:cdr="http://schemas.openxmlformats.org/drawingml/2006/chartDrawing">
    <cdr:from>
      <cdr:x>0.74422</cdr:x>
      <cdr:y>0</cdr:y>
    </cdr:from>
    <cdr:to>
      <cdr:x>1</cdr:x>
      <cdr:y>0.07407</cdr:y>
    </cdr:to>
    <cdr:sp macro="" textlink="">
      <cdr:nvSpPr>
        <cdr:cNvPr id="3" name="TextBox 1"/>
        <cdr:cNvSpPr txBox="1"/>
      </cdr:nvSpPr>
      <cdr:spPr>
        <a:xfrm xmlns:a="http://schemas.openxmlformats.org/drawingml/2006/main">
          <a:off x="5401236" y="0"/>
          <a:ext cx="1736912" cy="3137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000"/>
            <a:t>Cap Rate, %</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0.25578</cdr:x>
      <cdr:y>0.07407</cdr:y>
    </cdr:to>
    <cdr:sp macro="" textlink="">
      <cdr:nvSpPr>
        <cdr:cNvPr id="2" name="TextBox 1"/>
        <cdr:cNvSpPr txBox="1"/>
      </cdr:nvSpPr>
      <cdr:spPr>
        <a:xfrm xmlns:a="http://schemas.openxmlformats.org/drawingml/2006/main">
          <a:off x="0" y="0"/>
          <a:ext cx="1736912" cy="313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t>Price Per Sq Ft, $</a:t>
          </a:r>
        </a:p>
      </cdr:txBody>
    </cdr:sp>
  </cdr:relSizeAnchor>
  <cdr:relSizeAnchor xmlns:cdr="http://schemas.openxmlformats.org/drawingml/2006/chartDrawing">
    <cdr:from>
      <cdr:x>0.74422</cdr:x>
      <cdr:y>0</cdr:y>
    </cdr:from>
    <cdr:to>
      <cdr:x>1</cdr:x>
      <cdr:y>0.07407</cdr:y>
    </cdr:to>
    <cdr:sp macro="" textlink="">
      <cdr:nvSpPr>
        <cdr:cNvPr id="3" name="TextBox 1"/>
        <cdr:cNvSpPr txBox="1"/>
      </cdr:nvSpPr>
      <cdr:spPr>
        <a:xfrm xmlns:a="http://schemas.openxmlformats.org/drawingml/2006/main">
          <a:off x="5401236" y="0"/>
          <a:ext cx="1736912" cy="3137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000"/>
            <a:t>Cap Rate, %</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0.30525</cdr:x>
      <cdr:y>0.05777</cdr:y>
    </cdr:to>
    <cdr:sp macro="" textlink="">
      <cdr:nvSpPr>
        <cdr:cNvPr id="2" name="TextBox 1"/>
        <cdr:cNvSpPr txBox="1"/>
      </cdr:nvSpPr>
      <cdr:spPr>
        <a:xfrm xmlns:a="http://schemas.openxmlformats.org/drawingml/2006/main">
          <a:off x="0" y="0"/>
          <a:ext cx="2286000" cy="3548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latin typeface="Arial" pitchFamily="34" charset="0"/>
              <a:cs typeface="Arial" pitchFamily="34" charset="0"/>
            </a:rPr>
            <a:t>Annualized Returns, %</a:t>
          </a:r>
        </a:p>
      </cdr:txBody>
    </cdr:sp>
  </cdr:relSizeAnchor>
</c:userShapes>
</file>

<file path=ppt/drawings/drawing7.xml><?xml version="1.0" encoding="utf-8"?>
<c:userShapes xmlns:c="http://schemas.openxmlformats.org/drawingml/2006/chart">
  <cdr:relSizeAnchor xmlns:cdr="http://schemas.openxmlformats.org/drawingml/2006/chartDrawing">
    <cdr:from>
      <cdr:x>0.01159</cdr:x>
      <cdr:y>0.20683</cdr:y>
    </cdr:from>
    <cdr:to>
      <cdr:x>0.06126</cdr:x>
      <cdr:y>0.81025</cdr:y>
    </cdr:to>
    <cdr:sp macro="" textlink="">
      <cdr:nvSpPr>
        <cdr:cNvPr id="2" name="TextBox 1"/>
        <cdr:cNvSpPr txBox="1"/>
      </cdr:nvSpPr>
      <cdr:spPr>
        <a:xfrm xmlns:a="http://schemas.openxmlformats.org/drawingml/2006/main" rot="16200000">
          <a:off x="-1304925" y="2409825"/>
          <a:ext cx="3028950"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a:latin typeface="Futura Lt BT" pitchFamily="34" charset="0"/>
            </a:rPr>
            <a:t>Average Annual Revenue Growth  %</a:t>
          </a:r>
        </a:p>
      </cdr:txBody>
    </cdr:sp>
  </cdr:relSizeAnchor>
  <cdr:relSizeAnchor xmlns:cdr="http://schemas.openxmlformats.org/drawingml/2006/chartDrawing">
    <cdr:from>
      <cdr:x>0.26821</cdr:x>
      <cdr:y>0.91461</cdr:y>
    </cdr:from>
    <cdr:to>
      <cdr:x>0.7947</cdr:x>
      <cdr:y>0.97154</cdr:y>
    </cdr:to>
    <cdr:sp macro="" textlink="">
      <cdr:nvSpPr>
        <cdr:cNvPr id="3" name="TextBox 1"/>
        <cdr:cNvSpPr txBox="1"/>
      </cdr:nvSpPr>
      <cdr:spPr>
        <a:xfrm xmlns:a="http://schemas.openxmlformats.org/drawingml/2006/main">
          <a:off x="1543050" y="4591050"/>
          <a:ext cx="3028950"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a:latin typeface="Futura Lt BT" pitchFamily="34" charset="0"/>
            </a:rPr>
            <a:t>Transaction Cap Rate, %</a:t>
          </a:r>
        </a:p>
      </cdr:txBody>
    </cdr:sp>
  </cdr:relSizeAnchor>
  <cdr:relSizeAnchor xmlns:cdr="http://schemas.openxmlformats.org/drawingml/2006/chartDrawing">
    <cdr:from>
      <cdr:x>0.43283</cdr:x>
      <cdr:y>0.03157</cdr:y>
    </cdr:from>
    <cdr:to>
      <cdr:x>0.43283</cdr:x>
      <cdr:y>0.83746</cdr:y>
    </cdr:to>
    <cdr:sp macro="" textlink="">
      <cdr:nvSpPr>
        <cdr:cNvPr id="5" name="Straight Connector 4"/>
        <cdr:cNvSpPr/>
      </cdr:nvSpPr>
      <cdr:spPr>
        <a:xfrm xmlns:a="http://schemas.openxmlformats.org/drawingml/2006/main" rot="16200000" flipH="1">
          <a:off x="864054" y="2073518"/>
          <a:ext cx="3845727" cy="0"/>
        </a:xfrm>
        <a:prstGeom xmlns:a="http://schemas.openxmlformats.org/drawingml/2006/main" prst="line">
          <a:avLst/>
        </a:prstGeom>
        <a:ln xmlns:a="http://schemas.openxmlformats.org/drawingml/2006/main" w="2540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0.65545</cdr:x>
      <cdr:y>0.08554</cdr:y>
    </cdr:to>
    <cdr:sp macro="" textlink="">
      <cdr:nvSpPr>
        <cdr:cNvPr id="14338" name="TextBox 1"/>
        <cdr:cNvSpPr txBox="1">
          <a:spLocks xmlns:a="http://schemas.openxmlformats.org/drawingml/2006/main" noChangeArrowheads="1"/>
        </cdr:cNvSpPr>
      </cdr:nvSpPr>
      <cdr:spPr bwMode="auto">
        <a:xfrm xmlns:a="http://schemas.openxmlformats.org/drawingml/2006/main" rot="-5400000">
          <a:off x="2894540" y="-2894540"/>
          <a:ext cx="422865" cy="621194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1" i="0" u="none" strike="noStrike" baseline="0">
              <a:solidFill>
                <a:srgbClr val="000000"/>
              </a:solidFill>
              <a:latin typeface="Arial"/>
              <a:cs typeface="Arial"/>
            </a:rPr>
            <a:t>Avg Annual Top Line Revenue Growth Per Unit 5Yr Forecast</a:t>
          </a:r>
        </a:p>
      </cdr:txBody>
    </cdr:sp>
  </cdr:relSizeAnchor>
  <cdr:relSizeAnchor xmlns:cdr="http://schemas.openxmlformats.org/drawingml/2006/chartDrawing">
    <cdr:from>
      <cdr:x>0.29429</cdr:x>
      <cdr:y>0.08061</cdr:y>
    </cdr:from>
    <cdr:to>
      <cdr:x>0.297</cdr:x>
      <cdr:y>0.88329</cdr:y>
    </cdr:to>
    <cdr:sp macro="" textlink="">
      <cdr:nvSpPr>
        <cdr:cNvPr id="5" name="Straight Connector 4"/>
        <cdr:cNvSpPr/>
      </cdr:nvSpPr>
      <cdr:spPr>
        <a:xfrm xmlns:a="http://schemas.openxmlformats.org/drawingml/2006/main" rot="16200000" flipV="1">
          <a:off x="334836" y="2097501"/>
          <a:ext cx="3509314" cy="1916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0.30034</cdr:x>
      <cdr:y>0.94802</cdr:y>
    </cdr:from>
    <cdr:to>
      <cdr:x>0.71141</cdr:x>
      <cdr:y>0.9974</cdr:y>
    </cdr:to>
    <cdr:sp macro="" textlink="">
      <cdr:nvSpPr>
        <cdr:cNvPr id="4" name="TextBox 1"/>
        <cdr:cNvSpPr txBox="1"/>
      </cdr:nvSpPr>
      <cdr:spPr>
        <a:xfrm xmlns:a="http://schemas.openxmlformats.org/drawingml/2006/main">
          <a:off x="2514600" y="4632325"/>
          <a:ext cx="3441700" cy="2413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1000" b="0" i="0" baseline="0">
              <a:latin typeface="Arial" pitchFamily="34" charset="0"/>
              <a:cs typeface="Arial" pitchFamily="34" charset="0"/>
            </a:rPr>
            <a:t>Multi-Family Cap Rate (%), Class A Stabilized</a:t>
          </a:r>
          <a:endParaRPr lang="en-US" sz="1000">
            <a:latin typeface="Arial" pitchFamily="34" charset="0"/>
            <a:cs typeface="Arial" pitchFamily="34" charset="0"/>
          </a:endParaRPr>
        </a:p>
        <a:p xmlns:a="http://schemas.openxmlformats.org/drawingml/2006/main">
          <a:pPr algn="ctr"/>
          <a:endParaRPr lang="en-US" sz="1100"/>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0.01102</cdr:y>
    </cdr:from>
    <cdr:to>
      <cdr:x>0.45024</cdr:x>
      <cdr:y>0.0798</cdr:y>
    </cdr:to>
    <cdr:sp macro="" textlink="">
      <cdr:nvSpPr>
        <cdr:cNvPr id="2" name="TextBox 1"/>
        <cdr:cNvSpPr txBox="1"/>
      </cdr:nvSpPr>
      <cdr:spPr>
        <a:xfrm xmlns:a="http://schemas.openxmlformats.org/drawingml/2006/main">
          <a:off x="0" y="47625"/>
          <a:ext cx="3014621" cy="2972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YOY Growth, %</a:t>
          </a:r>
        </a:p>
      </cdr:txBody>
    </cdr:sp>
  </cdr:relSizeAnchor>
  <cdr:relSizeAnchor xmlns:cdr="http://schemas.openxmlformats.org/drawingml/2006/chartDrawing">
    <cdr:from>
      <cdr:x>0.7554</cdr:x>
      <cdr:y>0.10306</cdr:y>
    </cdr:from>
    <cdr:to>
      <cdr:x>0.7554</cdr:x>
      <cdr:y>0.83692</cdr:y>
    </cdr:to>
    <cdr:sp macro="" textlink="">
      <cdr:nvSpPr>
        <cdr:cNvPr id="5" name="Straight Connector 4"/>
        <cdr:cNvSpPr/>
      </cdr:nvSpPr>
      <cdr:spPr bwMode="auto">
        <a:xfrm xmlns:a="http://schemas.openxmlformats.org/drawingml/2006/main" flipV="1">
          <a:off x="4767018" y="407845"/>
          <a:ext cx="0" cy="2904146"/>
        </a:xfrm>
        <a:prstGeom xmlns:a="http://schemas.openxmlformats.org/drawingml/2006/main" prst="line">
          <a:avLst/>
        </a:prstGeom>
        <a:ln xmlns:a="http://schemas.openxmlformats.org/drawingml/2006/main">
          <a:prstDash val="sysDash"/>
          <a:headEnd type="none" w="med" len="med"/>
          <a:tailEnd type="none"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dr:relSizeAnchor xmlns:cdr="http://schemas.openxmlformats.org/drawingml/2006/chartDrawing">
    <cdr:from>
      <cdr:x>0.77181</cdr:x>
      <cdr:y>0.11576</cdr:y>
    </cdr:from>
    <cdr:to>
      <cdr:x>0.90126</cdr:x>
      <cdr:y>0.18849</cdr:y>
    </cdr:to>
    <cdr:sp macro="" textlink="">
      <cdr:nvSpPr>
        <cdr:cNvPr id="6" name="TextBox 5"/>
        <cdr:cNvSpPr txBox="1"/>
      </cdr:nvSpPr>
      <cdr:spPr>
        <a:xfrm xmlns:a="http://schemas.openxmlformats.org/drawingml/2006/main">
          <a:off x="5172005" y="500321"/>
          <a:ext cx="867460" cy="314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i="1">
              <a:latin typeface="Arial" pitchFamily="34" charset="0"/>
              <a:cs typeface="Arial" pitchFamily="34" charset="0"/>
            </a:rPr>
            <a:t>Forecast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3038145" cy="464205"/>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a:defRPr sz="1300"/>
            </a:lvl1pPr>
          </a:lstStyle>
          <a:p>
            <a:pPr>
              <a:defRPr/>
            </a:pPr>
            <a:endParaRPr lang="en-US"/>
          </a:p>
        </p:txBody>
      </p:sp>
      <p:sp>
        <p:nvSpPr>
          <p:cNvPr id="7171" name="Rectangle 3"/>
          <p:cNvSpPr>
            <a:spLocks noGrp="1" noChangeArrowheads="1"/>
          </p:cNvSpPr>
          <p:nvPr>
            <p:ph type="dt" idx="1"/>
          </p:nvPr>
        </p:nvSpPr>
        <p:spPr bwMode="auto">
          <a:xfrm>
            <a:off x="3970734" y="2"/>
            <a:ext cx="3038145" cy="464205"/>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algn="r">
              <a:defRPr sz="1300"/>
            </a:lvl1pPr>
          </a:lstStyle>
          <a:p>
            <a:pPr>
              <a:defRPr/>
            </a:pPr>
            <a:endParaRPr lang="en-US"/>
          </a:p>
        </p:txBody>
      </p:sp>
      <p:sp>
        <p:nvSpPr>
          <p:cNvPr id="223236" name="Rectangle 4"/>
          <p:cNvSpPr>
            <a:spLocks noGrp="1" noRot="1" noChangeAspect="1" noChangeArrowheads="1" noTextEdit="1"/>
          </p:cNvSpPr>
          <p:nvPr>
            <p:ph type="sldImg" idx="2"/>
          </p:nvPr>
        </p:nvSpPr>
        <p:spPr bwMode="auto">
          <a:xfrm>
            <a:off x="1182688" y="698500"/>
            <a:ext cx="4646612"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346" y="4416099"/>
            <a:ext cx="5607711" cy="4182457"/>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0660"/>
            <a:ext cx="3038145" cy="464205"/>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a:defRPr sz="1300"/>
            </a:lvl1pPr>
          </a:lstStyle>
          <a:p>
            <a:pPr>
              <a:defRPr/>
            </a:pPr>
            <a:endParaRPr lang="en-US"/>
          </a:p>
        </p:txBody>
      </p:sp>
      <p:sp>
        <p:nvSpPr>
          <p:cNvPr id="7175" name="Rectangle 7"/>
          <p:cNvSpPr>
            <a:spLocks noGrp="1" noChangeArrowheads="1"/>
          </p:cNvSpPr>
          <p:nvPr>
            <p:ph type="sldNum" sz="quarter" idx="5"/>
          </p:nvPr>
        </p:nvSpPr>
        <p:spPr bwMode="auto">
          <a:xfrm>
            <a:off x="3970734" y="8830660"/>
            <a:ext cx="3038145" cy="464205"/>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algn="r">
              <a:defRPr sz="1300"/>
            </a:lvl1pPr>
          </a:lstStyle>
          <a:p>
            <a:pPr>
              <a:defRPr/>
            </a:pPr>
            <a:fld id="{FAAF5EFA-B468-4304-B53C-07350EFC4C68}" type="slidenum">
              <a:rPr lang="en-US"/>
              <a:pPr>
                <a:defRPr/>
              </a:pPr>
              <a:t>‹#›</a:t>
            </a:fld>
            <a:endParaRPr lang="en-US"/>
          </a:p>
        </p:txBody>
      </p:sp>
    </p:spTree>
    <p:extLst>
      <p:ext uri="{BB962C8B-B14F-4D97-AF65-F5344CB8AC3E}">
        <p14:creationId xmlns="" xmlns:p14="http://schemas.microsoft.com/office/powerpoint/2010/main" val="123385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p:spPr>
        <p:txBody>
          <a:bodyPr/>
          <a:lstStyle/>
          <a:p>
            <a:endParaRPr lang="en-US" smtClean="0"/>
          </a:p>
        </p:txBody>
      </p:sp>
      <p:sp>
        <p:nvSpPr>
          <p:cNvPr id="224260" name="Slide Number Placeholder 3"/>
          <p:cNvSpPr>
            <a:spLocks noGrp="1"/>
          </p:cNvSpPr>
          <p:nvPr>
            <p:ph type="sldNum" sz="quarter" idx="5"/>
          </p:nvPr>
        </p:nvSpPr>
        <p:spPr>
          <a:noFill/>
        </p:spPr>
        <p:txBody>
          <a:bodyPr/>
          <a:lstStyle/>
          <a:p>
            <a:fld id="{456BBD4F-76F3-414C-A88A-C67C2B7B686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a:ln/>
        </p:spPr>
        <p:txBody>
          <a:bodyPr/>
          <a:lstStyle/>
          <a:p>
            <a:pPr marL="108630" indent="-108630">
              <a:buClr>
                <a:srgbClr val="92D050"/>
              </a:buClr>
              <a:buFontTx/>
              <a:buChar char="•"/>
            </a:pPr>
            <a:r>
              <a:rPr lang="en-US" dirty="0" smtClean="0">
                <a:cs typeface="Arial" charset="0"/>
              </a:rPr>
              <a:t>In the short term top performing office markets will be gateway cities such as Boston, New York and San Francisco and high-tech markets like Austin, Dallas, Pittsburgh and Salt Lake. </a:t>
            </a:r>
          </a:p>
          <a:p>
            <a:pPr marL="108630" indent="-108630">
              <a:buClr>
                <a:srgbClr val="92D050"/>
              </a:buClr>
              <a:buFontTx/>
              <a:buChar char="•"/>
            </a:pPr>
            <a:r>
              <a:rPr lang="en-US" dirty="0" smtClean="0">
                <a:cs typeface="Arial" charset="0"/>
              </a:rPr>
              <a:t>U.S. Industrial availability expected to decline next year to 12.5%, and 11.3% by the end of 2013.</a:t>
            </a:r>
          </a:p>
          <a:p>
            <a:pPr marL="108630" indent="-108630">
              <a:buClr>
                <a:srgbClr val="92D050"/>
              </a:buClr>
              <a:buFontTx/>
              <a:buChar char="•"/>
            </a:pPr>
            <a:r>
              <a:rPr lang="en-US" dirty="0" smtClean="0">
                <a:cs typeface="Arial" charset="0"/>
              </a:rPr>
              <a:t>The retail availability rate has remained flat, however demand recovery is not in full swing, that will be seen in a few more quarters of improving availability rates</a:t>
            </a:r>
          </a:p>
          <a:p>
            <a:pPr marL="108630" indent="-108630">
              <a:buClr>
                <a:srgbClr val="92D050"/>
              </a:buClr>
              <a:buFontTx/>
              <a:buChar char="•"/>
            </a:pPr>
            <a:r>
              <a:rPr lang="en-US" dirty="0" smtClean="0">
                <a:cs typeface="Arial" charset="0"/>
              </a:rPr>
              <a:t>Strongest growth for multifamily demand is in San Jose, San Francisco, Oakland, Seattle, New York and Boston</a:t>
            </a:r>
          </a:p>
          <a:p>
            <a:pPr marL="108630" indent="-108630">
              <a:buClr>
                <a:srgbClr val="92D050"/>
              </a:buClr>
              <a:buFontTx/>
              <a:buChar char="•"/>
            </a:pPr>
            <a:r>
              <a:rPr lang="en-US" dirty="0" smtClean="0">
                <a:cs typeface="Arial" charset="0"/>
              </a:rPr>
              <a:t>Sales from distressed hotels accounted for over 65% of the sector’s volume</a:t>
            </a:r>
          </a:p>
          <a:p>
            <a:pPr marL="108630" indent="-108630"/>
            <a:endParaRPr lang="en-US" dirty="0" smtClean="0"/>
          </a:p>
        </p:txBody>
      </p:sp>
      <p:sp>
        <p:nvSpPr>
          <p:cNvPr id="276484" name="Slide Number Placeholder 3"/>
          <p:cNvSpPr txBox="1">
            <a:spLocks noGrp="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76C1D9E1-289A-4B42-984B-A01B5997FFE7}" type="slidenum">
              <a:rPr lang="en-US" sz="1300"/>
              <a:pPr algn="r"/>
              <a:t>10</a:t>
            </a:fld>
            <a:endParaRPr lang="en-US" sz="1300"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391F45C0-73B2-42F3-9D22-0CFA747C5462}" type="slidenum">
              <a:rPr lang="en-US" smtClean="0"/>
              <a:pPr/>
              <a:t>11</a:t>
            </a:fld>
            <a:endParaRPr lang="en-US" smtClean="0"/>
          </a:p>
        </p:txBody>
      </p:sp>
      <p:sp>
        <p:nvSpPr>
          <p:cNvPr id="234499"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07928558-B214-4804-AA02-CEBBCA450A1C}" type="slidenum">
              <a:rPr lang="en-US" sz="1300"/>
              <a:pPr algn="r"/>
              <a:t>11</a:t>
            </a:fld>
            <a:endParaRPr lang="en-US" sz="1300" dirty="0"/>
          </a:p>
        </p:txBody>
      </p:sp>
      <p:sp>
        <p:nvSpPr>
          <p:cNvPr id="234500" name="Rectangle 2"/>
          <p:cNvSpPr>
            <a:spLocks noGrp="1" noRot="1" noChangeAspect="1" noChangeArrowheads="1" noTextEdit="1"/>
          </p:cNvSpPr>
          <p:nvPr>
            <p:ph type="sldImg"/>
          </p:nvPr>
        </p:nvSpPr>
        <p:spPr>
          <a:ln/>
        </p:spPr>
      </p:sp>
      <p:sp>
        <p:nvSpPr>
          <p:cNvPr id="23450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D4F4E22B-E0A5-4955-A8D7-00FAEA7ECB52}" type="slidenum">
              <a:rPr lang="en-US" sz="1300"/>
              <a:pPr algn="r"/>
              <a:t>118</a:t>
            </a:fld>
            <a:endParaRPr lang="en-US" sz="1300" dirty="0"/>
          </a:p>
        </p:txBody>
      </p:sp>
      <p:sp>
        <p:nvSpPr>
          <p:cNvPr id="317443" name="Rectangle 2"/>
          <p:cNvSpPr>
            <a:spLocks noGrp="1" noRot="1" noChangeAspect="1" noChangeArrowheads="1" noTextEdit="1"/>
          </p:cNvSpPr>
          <p:nvPr>
            <p:ph type="sldImg"/>
          </p:nvPr>
        </p:nvSpPr>
        <p:spPr>
          <a:xfrm>
            <a:off x="1185863" y="698500"/>
            <a:ext cx="4649787" cy="3487738"/>
          </a:xfrm>
          <a:ln/>
        </p:spPr>
      </p:sp>
      <p:sp>
        <p:nvSpPr>
          <p:cNvPr id="317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2F33262D-3AA9-4EAD-BC6B-DD20042FD44E}" type="slidenum">
              <a:rPr lang="en-US" smtClean="0"/>
              <a:pPr/>
              <a:t>120</a:t>
            </a:fld>
            <a:endParaRPr lang="en-US" smtClean="0"/>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B596180C-EF50-4D0B-99AA-671B2992C574}" type="slidenum">
              <a:rPr lang="en-US" smtClean="0"/>
              <a:pPr/>
              <a:t>121</a:t>
            </a:fld>
            <a:endParaRPr lang="en-US" smtClean="0"/>
          </a:p>
        </p:txBody>
      </p:sp>
      <p:sp>
        <p:nvSpPr>
          <p:cNvPr id="319491" name="Rectangle 2"/>
          <p:cNvSpPr>
            <a:spLocks noGrp="1" noRot="1" noChangeAspect="1" noChangeArrowheads="1" noTextEdit="1"/>
          </p:cNvSpPr>
          <p:nvPr>
            <p:ph type="sldImg"/>
          </p:nvPr>
        </p:nvSpPr>
        <p:spPr>
          <a:xfrm>
            <a:off x="1181100" y="549275"/>
            <a:ext cx="4813300" cy="3611563"/>
          </a:xfrm>
          <a:ln/>
        </p:spPr>
      </p:sp>
      <p:sp>
        <p:nvSpPr>
          <p:cNvPr id="319492" name="Rectangle 3"/>
          <p:cNvSpPr>
            <a:spLocks noGrp="1" noChangeArrowheads="1"/>
          </p:cNvSpPr>
          <p:nvPr>
            <p:ph type="body" idx="1"/>
          </p:nvPr>
        </p:nvSpPr>
        <p:spPr>
          <a:xfrm>
            <a:off x="935635" y="4493678"/>
            <a:ext cx="5139134" cy="4106416"/>
          </a:xfrm>
          <a:noFill/>
          <a:ln/>
        </p:spPr>
        <p:txBody>
          <a:bodyPr/>
          <a:lstStyle/>
          <a:p>
            <a:pPr eaLnBrk="1" hangingPunct="1"/>
            <a:endParaRPr lang="en-US" dirty="0"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122</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123</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124</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125</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a:ln/>
        </p:spPr>
      </p:sp>
      <p:sp>
        <p:nvSpPr>
          <p:cNvPr id="320515" name="Notes Placeholder 2"/>
          <p:cNvSpPr>
            <a:spLocks noGrp="1"/>
          </p:cNvSpPr>
          <p:nvPr>
            <p:ph type="body" idx="1"/>
          </p:nvPr>
        </p:nvSpPr>
        <p:spPr>
          <a:noFill/>
          <a:ln/>
        </p:spPr>
        <p:txBody>
          <a:bodyPr/>
          <a:lstStyle/>
          <a:p>
            <a:pPr marL="108630" indent="-108630"/>
            <a:endParaRPr lang="en-US" dirty="0" smtClean="0"/>
          </a:p>
        </p:txBody>
      </p:sp>
      <p:sp>
        <p:nvSpPr>
          <p:cNvPr id="320516" name="Slide Number Placeholder 3"/>
          <p:cNvSpPr txBox="1">
            <a:spLocks noGrp="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16640B9E-BA8E-4A37-B26D-194F38DBE98B}" type="slidenum">
              <a:rPr lang="en-US" sz="1300"/>
              <a:pPr algn="r"/>
              <a:t>126</a:t>
            </a:fld>
            <a:endParaRPr lang="en-US" sz="13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391F45C0-73B2-42F3-9D22-0CFA747C5462}" type="slidenum">
              <a:rPr lang="en-US" smtClean="0"/>
              <a:pPr/>
              <a:t>13</a:t>
            </a:fld>
            <a:endParaRPr lang="en-US" smtClean="0"/>
          </a:p>
        </p:txBody>
      </p:sp>
      <p:sp>
        <p:nvSpPr>
          <p:cNvPr id="234499"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07928558-B214-4804-AA02-CEBBCA450A1C}" type="slidenum">
              <a:rPr lang="en-US" sz="1300"/>
              <a:pPr algn="r"/>
              <a:t>13</a:t>
            </a:fld>
            <a:endParaRPr lang="en-US" sz="1300" dirty="0"/>
          </a:p>
        </p:txBody>
      </p:sp>
      <p:sp>
        <p:nvSpPr>
          <p:cNvPr id="234500" name="Rectangle 2"/>
          <p:cNvSpPr>
            <a:spLocks noGrp="1" noRot="1" noChangeAspect="1" noChangeArrowheads="1" noTextEdit="1"/>
          </p:cNvSpPr>
          <p:nvPr>
            <p:ph type="sldImg"/>
          </p:nvPr>
        </p:nvSpPr>
        <p:spPr>
          <a:ln/>
        </p:spPr>
      </p:sp>
      <p:sp>
        <p:nvSpPr>
          <p:cNvPr id="23450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391F45C0-73B2-42F3-9D22-0CFA747C5462}" type="slidenum">
              <a:rPr lang="en-US" smtClean="0"/>
              <a:pPr/>
              <a:t>14</a:t>
            </a:fld>
            <a:endParaRPr lang="en-US" smtClean="0"/>
          </a:p>
        </p:txBody>
      </p:sp>
      <p:sp>
        <p:nvSpPr>
          <p:cNvPr id="234499"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07928558-B214-4804-AA02-CEBBCA450A1C}" type="slidenum">
              <a:rPr lang="en-US" sz="1300"/>
              <a:pPr algn="r"/>
              <a:t>14</a:t>
            </a:fld>
            <a:endParaRPr lang="en-US" sz="1300" dirty="0"/>
          </a:p>
        </p:txBody>
      </p:sp>
      <p:sp>
        <p:nvSpPr>
          <p:cNvPr id="234500" name="Rectangle 2"/>
          <p:cNvSpPr>
            <a:spLocks noGrp="1" noRot="1" noChangeAspect="1" noChangeArrowheads="1" noTextEdit="1"/>
          </p:cNvSpPr>
          <p:nvPr>
            <p:ph type="sldImg"/>
          </p:nvPr>
        </p:nvSpPr>
        <p:spPr>
          <a:ln/>
        </p:spPr>
      </p:sp>
      <p:sp>
        <p:nvSpPr>
          <p:cNvPr id="23450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xfrm>
            <a:off x="701346" y="4417635"/>
            <a:ext cx="5607711" cy="4180921"/>
          </a:xfrm>
          <a:noFill/>
          <a:ln/>
        </p:spPr>
        <p:txBody>
          <a:bodyPr lIns="89938" tIns="44969" rIns="89938" bIns="44969"/>
          <a:lstStyle/>
          <a:p>
            <a:endParaRPr lang="en-US" smtClean="0"/>
          </a:p>
        </p:txBody>
      </p:sp>
      <p:sp>
        <p:nvSpPr>
          <p:cNvPr id="236548" name="Slide Number Placeholder 3"/>
          <p:cNvSpPr txBox="1">
            <a:spLocks noGrp="1"/>
          </p:cNvSpPr>
          <p:nvPr/>
        </p:nvSpPr>
        <p:spPr bwMode="auto">
          <a:xfrm>
            <a:off x="3970734" y="8830660"/>
            <a:ext cx="3038145" cy="464205"/>
          </a:xfrm>
          <a:prstGeom prst="rect">
            <a:avLst/>
          </a:prstGeom>
          <a:noFill/>
          <a:ln w="9525">
            <a:noFill/>
            <a:miter lim="800000"/>
            <a:headEnd/>
            <a:tailEnd/>
          </a:ln>
        </p:spPr>
        <p:txBody>
          <a:bodyPr lIns="89938" tIns="44969" rIns="89938" bIns="44969" anchor="b"/>
          <a:lstStyle/>
          <a:p>
            <a:pPr algn="r" defTabSz="850679"/>
            <a:fld id="{ED44A5B5-C6A6-43FE-810D-92DA0FB6804B}" type="slidenum">
              <a:rPr lang="en-US" sz="1300"/>
              <a:pPr algn="r" defTabSz="850679"/>
              <a:t>16</a:t>
            </a:fld>
            <a:endParaRPr lang="en-US" sz="13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xfrm>
            <a:off x="701346" y="4417635"/>
            <a:ext cx="5607711" cy="4180921"/>
          </a:xfrm>
          <a:noFill/>
          <a:ln/>
        </p:spPr>
        <p:txBody>
          <a:bodyPr lIns="89938" tIns="44969" rIns="89938" bIns="44969"/>
          <a:lstStyle/>
          <a:p>
            <a:endParaRPr lang="en-US" smtClean="0"/>
          </a:p>
        </p:txBody>
      </p:sp>
      <p:sp>
        <p:nvSpPr>
          <p:cNvPr id="235524" name="Slide Number Placeholder 3"/>
          <p:cNvSpPr txBox="1">
            <a:spLocks noGrp="1"/>
          </p:cNvSpPr>
          <p:nvPr/>
        </p:nvSpPr>
        <p:spPr bwMode="auto">
          <a:xfrm>
            <a:off x="3970734" y="8830660"/>
            <a:ext cx="3038145" cy="464205"/>
          </a:xfrm>
          <a:prstGeom prst="rect">
            <a:avLst/>
          </a:prstGeom>
          <a:noFill/>
          <a:ln w="9525">
            <a:noFill/>
            <a:miter lim="800000"/>
            <a:headEnd/>
            <a:tailEnd/>
          </a:ln>
        </p:spPr>
        <p:txBody>
          <a:bodyPr lIns="89938" tIns="44969" rIns="89938" bIns="44969" anchor="b"/>
          <a:lstStyle/>
          <a:p>
            <a:pPr algn="r" defTabSz="850679"/>
            <a:fld id="{8ACD58E8-26EA-4F3B-B73E-364224AF1D4B}" type="slidenum">
              <a:rPr lang="en-US" sz="1300"/>
              <a:pPr algn="r" defTabSz="850679"/>
              <a:t>17</a:t>
            </a:fld>
            <a:endParaRPr lang="en-US" sz="13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xfrm>
            <a:off x="701346" y="4417635"/>
            <a:ext cx="5607711" cy="4180921"/>
          </a:xfrm>
          <a:noFill/>
          <a:ln/>
        </p:spPr>
        <p:txBody>
          <a:bodyPr lIns="89938" tIns="44969" rIns="89938" bIns="44969"/>
          <a:lstStyle/>
          <a:p>
            <a:endParaRPr lang="en-US" smtClean="0"/>
          </a:p>
        </p:txBody>
      </p:sp>
      <p:sp>
        <p:nvSpPr>
          <p:cNvPr id="237572" name="Slide Number Placeholder 3"/>
          <p:cNvSpPr txBox="1">
            <a:spLocks noGrp="1"/>
          </p:cNvSpPr>
          <p:nvPr/>
        </p:nvSpPr>
        <p:spPr bwMode="auto">
          <a:xfrm>
            <a:off x="3970734" y="8830660"/>
            <a:ext cx="3038145" cy="464205"/>
          </a:xfrm>
          <a:prstGeom prst="rect">
            <a:avLst/>
          </a:prstGeom>
          <a:noFill/>
          <a:ln w="9525">
            <a:noFill/>
            <a:miter lim="800000"/>
            <a:headEnd/>
            <a:tailEnd/>
          </a:ln>
        </p:spPr>
        <p:txBody>
          <a:bodyPr lIns="89938" tIns="44969" rIns="89938" bIns="44969" anchor="b"/>
          <a:lstStyle/>
          <a:p>
            <a:pPr algn="r" defTabSz="850679"/>
            <a:fld id="{4B1D407E-DDF2-4959-ACB3-C0B966AEA299}" type="slidenum">
              <a:rPr lang="en-US" sz="1300"/>
              <a:pPr algn="r" defTabSz="850679"/>
              <a:t>18</a:t>
            </a:fld>
            <a:endParaRPr lang="en-US" sz="13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391F45C0-73B2-42F3-9D22-0CFA747C5462}" type="slidenum">
              <a:rPr lang="en-US" smtClean="0"/>
              <a:pPr/>
              <a:t>19</a:t>
            </a:fld>
            <a:endParaRPr lang="en-US" smtClean="0"/>
          </a:p>
        </p:txBody>
      </p:sp>
      <p:sp>
        <p:nvSpPr>
          <p:cNvPr id="234499"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07928558-B214-4804-AA02-CEBBCA450A1C}" type="slidenum">
              <a:rPr lang="en-US" sz="1300"/>
              <a:pPr algn="r"/>
              <a:t>19</a:t>
            </a:fld>
            <a:endParaRPr lang="en-US" sz="1300" dirty="0"/>
          </a:p>
        </p:txBody>
      </p:sp>
      <p:sp>
        <p:nvSpPr>
          <p:cNvPr id="234500" name="Rectangle 2"/>
          <p:cNvSpPr>
            <a:spLocks noGrp="1" noRot="1" noChangeAspect="1" noChangeArrowheads="1" noTextEdit="1"/>
          </p:cNvSpPr>
          <p:nvPr>
            <p:ph type="sldImg"/>
          </p:nvPr>
        </p:nvSpPr>
        <p:spPr>
          <a:ln/>
        </p:spPr>
      </p:sp>
      <p:sp>
        <p:nvSpPr>
          <p:cNvPr id="23450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25D482FD-0A5D-4BC0-96D9-953BD592A43C}" type="slidenum">
              <a:rPr lang="en-US" smtClean="0"/>
              <a:pPr/>
              <a:t>2</a:t>
            </a:fld>
            <a:endParaRPr lang="en-US" smtClean="0"/>
          </a:p>
        </p:txBody>
      </p:sp>
      <p:sp>
        <p:nvSpPr>
          <p:cNvPr id="225283" name="Rectangle 2"/>
          <p:cNvSpPr>
            <a:spLocks noGrp="1" noRot="1" noChangeAspect="1" noChangeArrowheads="1" noTextEdit="1"/>
          </p:cNvSpPr>
          <p:nvPr>
            <p:ph type="sldImg"/>
          </p:nvPr>
        </p:nvSpPr>
        <p:spPr>
          <a:xfrm>
            <a:off x="1179513" y="677863"/>
            <a:ext cx="4724400" cy="3543300"/>
          </a:xfrm>
          <a:ln/>
        </p:spPr>
      </p:sp>
      <p:sp>
        <p:nvSpPr>
          <p:cNvPr id="225284" name="Rectangle 3"/>
          <p:cNvSpPr>
            <a:spLocks noGrp="1" noChangeArrowheads="1"/>
          </p:cNvSpPr>
          <p:nvPr>
            <p:ph type="body" idx="1"/>
          </p:nvPr>
        </p:nvSpPr>
        <p:spPr>
          <a:xfrm>
            <a:off x="902165" y="4446840"/>
            <a:ext cx="5192381" cy="4145567"/>
          </a:xfrm>
          <a:noFill/>
          <a:ln/>
        </p:spPr>
        <p:txBody>
          <a:bodyPr/>
          <a:lstStyle/>
          <a:p>
            <a:pPr eaLnBrk="1" hangingPunct="1"/>
            <a:r>
              <a:rPr lang="en-US" smtClean="0"/>
              <a:t>TWR Pre-set (Meghan Gorman)</a:t>
            </a: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391F45C0-73B2-42F3-9D22-0CFA747C5462}" type="slidenum">
              <a:rPr lang="en-US" smtClean="0"/>
              <a:pPr/>
              <a:t>20</a:t>
            </a:fld>
            <a:endParaRPr lang="en-US" smtClean="0"/>
          </a:p>
        </p:txBody>
      </p:sp>
      <p:sp>
        <p:nvSpPr>
          <p:cNvPr id="234499"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07928558-B214-4804-AA02-CEBBCA450A1C}" type="slidenum">
              <a:rPr lang="en-US" sz="1300"/>
              <a:pPr algn="r"/>
              <a:t>20</a:t>
            </a:fld>
            <a:endParaRPr lang="en-US" sz="1300" dirty="0"/>
          </a:p>
        </p:txBody>
      </p:sp>
      <p:sp>
        <p:nvSpPr>
          <p:cNvPr id="234500" name="Rectangle 2"/>
          <p:cNvSpPr>
            <a:spLocks noGrp="1" noRot="1" noChangeAspect="1" noChangeArrowheads="1" noTextEdit="1"/>
          </p:cNvSpPr>
          <p:nvPr>
            <p:ph type="sldImg"/>
          </p:nvPr>
        </p:nvSpPr>
        <p:spPr>
          <a:ln/>
        </p:spPr>
      </p:sp>
      <p:sp>
        <p:nvSpPr>
          <p:cNvPr id="23450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xfrm>
            <a:off x="701346" y="4417635"/>
            <a:ext cx="5607711" cy="4180921"/>
          </a:xfrm>
          <a:noFill/>
          <a:ln/>
        </p:spPr>
        <p:txBody>
          <a:bodyPr lIns="89938" tIns="44969" rIns="89938" bIns="44969"/>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xfrm>
            <a:off x="701346" y="4417635"/>
            <a:ext cx="5607711" cy="4180921"/>
          </a:xfrm>
          <a:noFill/>
          <a:ln/>
        </p:spPr>
        <p:txBody>
          <a:bodyPr lIns="89938" tIns="44969" rIns="89938" bIns="44969"/>
          <a:lstStyle/>
          <a:p>
            <a:pPr algn="just"/>
            <a:r>
              <a:rPr lang="en-US" smtClean="0">
                <a:solidFill>
                  <a:srgbClr val="000000"/>
                </a:solidFill>
              </a:rPr>
              <a:t>During  the second quarter of 2012, lending activity clearly tilted toward the agencies -- Fannie Mae and Freddie Mac originated loans accounted for 47% of total lending.   This figure was up from a 33% share recorded during the first quarter and 23% a year earlier.   With strong interest in multifamily acquisition financing, the slowdown in agency lending was been less pronounced during the second quarter, which has accounted for the agencies' increase in share.   </a:t>
            </a:r>
          </a:p>
          <a:p>
            <a:pPr algn="just"/>
            <a:endParaRPr lang="en-US" smtClean="0">
              <a:solidFill>
                <a:srgbClr val="000000"/>
              </a:solidFill>
            </a:endParaRPr>
          </a:p>
          <a:p>
            <a:pPr algn="just"/>
            <a:r>
              <a:rPr lang="en-US" smtClean="0">
                <a:solidFill>
                  <a:srgbClr val="000000"/>
                </a:solidFill>
              </a:rPr>
              <a:t>Life company originations were particularly sluggish during the second quarter.   As lending volume improved after the recession, life companies, along with the agencies, have been a reliable source of debt capital.   However, during the second quarter of 2012, life companies' share of total lending fell to only 17%  - compared with 24% during the first quarter and 29% a year earlier.   The second quarter performance also marked the first period in recent memory that banks' share of lending exceed that of the life companies.   While the banks overall continue to struggle with struggling with problem loans, which has hampered their ability to generate new business, there are signs that their commercial portfolios are improving and they are becoming more likely to extend credit to both existing and new borrowers.  As we noted during last quarter's edition of the Lender Forum, delinquencies on banks and thrifts' loan commercial real estate loan portfolios have been declining over the last several quarters, after reaching a peak in mid-2010.  In addition, banks have are rapidly working through their inventory of troubled construction loans;   combined with improved capital reserves, they appear better positioned to take advantage of improving loan demand.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xfrm>
            <a:off x="701346" y="4417635"/>
            <a:ext cx="5607711" cy="4180921"/>
          </a:xfrm>
          <a:noFill/>
          <a:ln/>
        </p:spPr>
        <p:txBody>
          <a:bodyPr lIns="89938" tIns="44969" rIns="89938" bIns="44969"/>
          <a:lstStyle/>
          <a:p>
            <a:r>
              <a:rPr lang="en-US" smtClean="0"/>
              <a:t>“The level of commercial/multifamily mortgage debt outstanding decreased by $10.4 billion, or 0.4 percent, in the second quarter of 2012, as the balance of loans in CMBS, CDO and other ABS issues continued to decline, according to the Mortgage Bankers Association (MBA). </a:t>
            </a:r>
          </a:p>
          <a:p>
            <a:endParaRPr lang="en-US" smtClean="0"/>
          </a:p>
          <a:p>
            <a:r>
              <a:rPr lang="en-US" smtClean="0"/>
              <a:t>The $2.37 trillion in outstanding commercial/multifamily mortgage debt was $10.4 billion lower than the first quarter 2012 figure. Multifamily mortgage debt outstanding rose to $826 billion, an increase of $5.4 billion or 0.7 percent from the first quarter of 2012.” – Debt Outstanding (MBA), Q2 2012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xfrm>
            <a:off x="701346" y="4417635"/>
            <a:ext cx="5607711" cy="4180921"/>
          </a:xfrm>
          <a:noFill/>
          <a:ln/>
        </p:spPr>
        <p:txBody>
          <a:bodyPr lIns="89938" tIns="44969" rIns="89938" bIns="44969"/>
          <a:lstStyle/>
          <a:p>
            <a:r>
              <a:rPr lang="en-US" smtClean="0">
                <a:solidFill>
                  <a:srgbClr val="000000"/>
                </a:solidFill>
                <a:latin typeface="Futura Lt BT" pitchFamily="34" charset="0"/>
              </a:rPr>
              <a:t>Examining a proprietary database of loan data, CBRE-EA has created an index tracking the momentum of deal activity in the market for commercial mortgage loans.</a:t>
            </a:r>
          </a:p>
          <a:p>
            <a:endParaRPr lang="en-US" smtClean="0">
              <a:latin typeface="Futura Lt BT" pitchFamily="34" charset="0"/>
            </a:endParaRPr>
          </a:p>
          <a:p>
            <a:r>
              <a:rPr lang="en-US" smtClean="0">
                <a:solidFill>
                  <a:srgbClr val="000000"/>
                </a:solidFill>
                <a:latin typeface="Futura Lt BT" pitchFamily="34" charset="0"/>
              </a:rPr>
              <a:t>The index shows increases in lending activity through January 2012, before a retrenchment of gains through June 2012.  Since June, the index has registered additional growth to reach a level just shy of its January peak.  To interpret the index, one has to place it in historical context. The index stood at a value of 24 in March of 2010 versus a high of 177 in August 2007.  The way to interpret this change is in absolutes; there was an 86% decline in lending volume over this 31-month period. Having reached this bottom, lending activity has been generally recovering  over this period, reaching the value of 122 in  January 2012.  In September the index reached a value of 119, which represented a 36% increase over its most recent low, which was registered at 87 in June.  Compared to activity one year ago, September's index was 22% higher.</a:t>
            </a:r>
          </a:p>
          <a:p>
            <a:endParaRPr lang="en-US" smtClean="0">
              <a:latin typeface="Futura Lt BT" pitchFamily="34" charset="0"/>
            </a:endParaRPr>
          </a:p>
          <a:p>
            <a:r>
              <a:rPr lang="en-US" smtClean="0">
                <a:solidFill>
                  <a:srgbClr val="000000"/>
                </a:solidFill>
                <a:latin typeface="Futura Lt BT" pitchFamily="34" charset="0"/>
              </a:rPr>
              <a:t>As the chart indicates, there was a surge in the percentage of all loans that were driven by Agencies from 2007 onward when other sources of lending pulled back. The share of agency loans peaked at 73% in May 2009.  Agency share declined since then as other sources of lending picked up -- for most of 2011 the share stayed near 35%.  However, over the course of 2012, the agency share of total lending advanced to its highest levels since early 2010.  In August and September, it contributed close to 45% of total lending activity.  </a:t>
            </a:r>
            <a:endParaRPr lang="en-US" smtClean="0">
              <a:latin typeface="Futura Lt BT" pitchFamily="34" charset="0"/>
            </a:endParaRPr>
          </a:p>
          <a:p>
            <a:endParaRPr lang="en-US" smtClean="0"/>
          </a:p>
          <a:p>
            <a:endParaRPr lang="en-US" smtClean="0"/>
          </a:p>
        </p:txBody>
      </p:sp>
      <p:sp>
        <p:nvSpPr>
          <p:cNvPr id="241668" name="Slide Number Placeholder 3"/>
          <p:cNvSpPr txBox="1">
            <a:spLocks noGrp="1"/>
          </p:cNvSpPr>
          <p:nvPr/>
        </p:nvSpPr>
        <p:spPr bwMode="auto">
          <a:xfrm>
            <a:off x="3970734" y="8830660"/>
            <a:ext cx="3038145" cy="464205"/>
          </a:xfrm>
          <a:prstGeom prst="rect">
            <a:avLst/>
          </a:prstGeom>
          <a:noFill/>
          <a:ln w="9525">
            <a:noFill/>
            <a:miter lim="800000"/>
            <a:headEnd/>
            <a:tailEnd/>
          </a:ln>
        </p:spPr>
        <p:txBody>
          <a:bodyPr lIns="89938" tIns="44969" rIns="89938" bIns="44969" anchor="b"/>
          <a:lstStyle/>
          <a:p>
            <a:pPr algn="r" defTabSz="850679"/>
            <a:fld id="{6BD411DD-3149-4062-A8AA-BFDD80BDB39D}" type="slidenum">
              <a:rPr lang="en-US" sz="1300"/>
              <a:pPr algn="r" defTabSz="850679"/>
              <a:t>24</a:t>
            </a:fld>
            <a:endParaRPr lang="en-US" sz="13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xfrm>
            <a:off x="1184275" y="679450"/>
            <a:ext cx="4716463" cy="3538538"/>
          </a:xfrm>
          <a:ln/>
        </p:spPr>
      </p:sp>
      <p:sp>
        <p:nvSpPr>
          <p:cNvPr id="242691" name="Notes Placeholder 2"/>
          <p:cNvSpPr>
            <a:spLocks noGrp="1"/>
          </p:cNvSpPr>
          <p:nvPr>
            <p:ph type="body" idx="1"/>
          </p:nvPr>
        </p:nvSpPr>
        <p:spPr>
          <a:xfrm>
            <a:off x="701346" y="4417635"/>
            <a:ext cx="5607711" cy="4180921"/>
          </a:xfrm>
          <a:noFill/>
          <a:ln/>
        </p:spPr>
        <p:txBody>
          <a:bodyPr lIns="89938" tIns="44969" rIns="89938" bIns="44969"/>
          <a:lstStyle/>
          <a:p>
            <a:pPr defTabSz="879751"/>
            <a:r>
              <a:rPr lang="en-US" dirty="0" smtClean="0"/>
              <a:t>Ten percent or $150.6 billion of the balance of commercial and multifamily mortgages held by non-bank lenders and investors will mature in 2012, a 3 percent decline from the $154.7 billion that matured in 2011, and an 18 percent decline from 2010. The principal balance of maturing mortgages falls to $107.5 billion in 2013 and $108.9 billion in 2014, before climbing in 2015, 2016, and 2017 as the ten year loans made in 2005, 2006 and 2007 begin to come due.  - Loan Maturities Volumes (MBA) December 31, 2011</a:t>
            </a:r>
          </a:p>
          <a:p>
            <a:pPr defTabSz="879751"/>
            <a:endParaRPr lang="en-US" dirty="0" smtClean="0"/>
          </a:p>
        </p:txBody>
      </p:sp>
      <p:sp>
        <p:nvSpPr>
          <p:cNvPr id="242692" name="Slide Number Placeholder 3"/>
          <p:cNvSpPr txBox="1">
            <a:spLocks noGrp="1"/>
          </p:cNvSpPr>
          <p:nvPr/>
        </p:nvSpPr>
        <p:spPr bwMode="auto">
          <a:xfrm>
            <a:off x="3970734" y="8830660"/>
            <a:ext cx="3038145" cy="464205"/>
          </a:xfrm>
          <a:prstGeom prst="rect">
            <a:avLst/>
          </a:prstGeom>
          <a:noFill/>
          <a:ln w="9525">
            <a:noFill/>
            <a:miter lim="800000"/>
            <a:headEnd/>
            <a:tailEnd/>
          </a:ln>
        </p:spPr>
        <p:txBody>
          <a:bodyPr lIns="89938" tIns="44969" rIns="89938" bIns="44969" anchor="b"/>
          <a:lstStyle/>
          <a:p>
            <a:pPr algn="r" defTabSz="850679"/>
            <a:fld id="{796ED99F-8B9E-415E-864D-FC5B1EF59143}" type="slidenum">
              <a:rPr lang="en-US" sz="1300">
                <a:solidFill>
                  <a:srgbClr val="000000"/>
                </a:solidFill>
              </a:rPr>
              <a:pPr algn="r" defTabSz="850679"/>
              <a:t>25</a:t>
            </a:fld>
            <a:endParaRPr lang="en-US" sz="1300" dirty="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xfrm>
            <a:off x="701346" y="4417635"/>
            <a:ext cx="5607711" cy="4180921"/>
          </a:xfrm>
          <a:noFill/>
          <a:ln/>
        </p:spPr>
        <p:txBody>
          <a:bodyPr lIns="89938" tIns="44969" rIns="89938" bIns="44969"/>
          <a:lstStyle/>
          <a:p>
            <a:pPr eaLnBrk="1" hangingPunct="1"/>
            <a:r>
              <a:rPr lang="en-US" smtClean="0"/>
              <a:t>As of 10/5/12</a:t>
            </a:r>
          </a:p>
          <a:p>
            <a:pPr eaLnBrk="1" hangingPunct="1"/>
            <a:r>
              <a:rPr lang="en-US" smtClean="0"/>
              <a:t>2012: $30.9B</a:t>
            </a:r>
          </a:p>
          <a:p>
            <a:pPr eaLnBrk="1" hangingPunct="1"/>
            <a:r>
              <a:rPr lang="en-US" smtClean="0"/>
              <a:t>2011 (comparison): $26.9B </a:t>
            </a:r>
          </a:p>
        </p:txBody>
      </p:sp>
      <p:sp>
        <p:nvSpPr>
          <p:cNvPr id="244740" name="Slide Number Placeholder 3"/>
          <p:cNvSpPr txBox="1">
            <a:spLocks noGrp="1"/>
          </p:cNvSpPr>
          <p:nvPr/>
        </p:nvSpPr>
        <p:spPr bwMode="auto">
          <a:xfrm>
            <a:off x="3970734" y="8830660"/>
            <a:ext cx="3038145" cy="464205"/>
          </a:xfrm>
          <a:prstGeom prst="rect">
            <a:avLst/>
          </a:prstGeom>
          <a:noFill/>
          <a:ln w="9525">
            <a:noFill/>
            <a:miter lim="800000"/>
            <a:headEnd/>
            <a:tailEnd/>
          </a:ln>
        </p:spPr>
        <p:txBody>
          <a:bodyPr lIns="89938" tIns="44969" rIns="89938" bIns="44969" anchor="b"/>
          <a:lstStyle/>
          <a:p>
            <a:pPr algn="r" defTabSz="850679"/>
            <a:fld id="{EA333FCE-D8F4-4A43-8B67-471D54540AF1}" type="slidenum">
              <a:rPr lang="en-US" sz="1300"/>
              <a:pPr algn="r" defTabSz="850679"/>
              <a:t>26</a:t>
            </a:fld>
            <a:endParaRPr lang="en-US" sz="13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xfrm>
            <a:off x="701346" y="4417635"/>
            <a:ext cx="5607711" cy="4180921"/>
          </a:xfrm>
          <a:noFill/>
          <a:ln/>
        </p:spPr>
        <p:txBody>
          <a:bodyPr lIns="89938" tIns="44969" rIns="89938" bIns="44969"/>
          <a:lstStyle/>
          <a:p>
            <a:endParaRPr lang="en-US" smtClean="0"/>
          </a:p>
        </p:txBody>
      </p:sp>
      <p:sp>
        <p:nvSpPr>
          <p:cNvPr id="246788" name="Slide Number Placeholder 3"/>
          <p:cNvSpPr txBox="1">
            <a:spLocks noGrp="1"/>
          </p:cNvSpPr>
          <p:nvPr/>
        </p:nvSpPr>
        <p:spPr bwMode="auto">
          <a:xfrm>
            <a:off x="3970734" y="8830660"/>
            <a:ext cx="3038145" cy="464205"/>
          </a:xfrm>
          <a:prstGeom prst="rect">
            <a:avLst/>
          </a:prstGeom>
          <a:noFill/>
          <a:ln w="9525">
            <a:noFill/>
            <a:miter lim="800000"/>
            <a:headEnd/>
            <a:tailEnd/>
          </a:ln>
        </p:spPr>
        <p:txBody>
          <a:bodyPr lIns="89938" tIns="44969" rIns="89938" bIns="44969" anchor="b"/>
          <a:lstStyle/>
          <a:p>
            <a:pPr algn="r" defTabSz="850679"/>
            <a:fld id="{FC98EA32-601B-4A0E-9734-67A77797A357}" type="slidenum">
              <a:rPr lang="en-US" sz="1300"/>
              <a:pPr algn="r" defTabSz="850679"/>
              <a:t>27</a:t>
            </a:fld>
            <a:endParaRPr lang="en-US" sz="13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txBox="1">
            <a:spLocks noGrp="1" noChangeArrowheads="1"/>
          </p:cNvSpPr>
          <p:nvPr/>
        </p:nvSpPr>
        <p:spPr bwMode="auto">
          <a:xfrm>
            <a:off x="3987471" y="8816825"/>
            <a:ext cx="3012281" cy="451908"/>
          </a:xfrm>
          <a:prstGeom prst="rect">
            <a:avLst/>
          </a:prstGeom>
          <a:noFill/>
          <a:ln w="9525">
            <a:noFill/>
            <a:miter lim="800000"/>
            <a:headEnd/>
            <a:tailEnd/>
          </a:ln>
        </p:spPr>
        <p:txBody>
          <a:bodyPr lIns="89380" tIns="44691" rIns="89380" bIns="44691" anchor="b"/>
          <a:lstStyle/>
          <a:p>
            <a:pPr algn="r" defTabSz="893519"/>
            <a:fld id="{67755C87-13E5-490E-9C7C-511A78846C47}" type="slidenum">
              <a:rPr lang="en-US" sz="1200">
                <a:solidFill>
                  <a:srgbClr val="000000"/>
                </a:solidFill>
                <a:latin typeface="Futura Md BT" pitchFamily="34" charset="0"/>
              </a:rPr>
              <a:pPr algn="r" defTabSz="893519"/>
              <a:t>30</a:t>
            </a:fld>
            <a:endParaRPr lang="en-US" sz="1200" dirty="0">
              <a:solidFill>
                <a:srgbClr val="000000"/>
              </a:solidFill>
              <a:latin typeface="Futura Md BT" pitchFamily="34" charset="0"/>
            </a:endParaRPr>
          </a:p>
        </p:txBody>
      </p:sp>
      <p:sp>
        <p:nvSpPr>
          <p:cNvPr id="247811" name="Rectangle 2"/>
          <p:cNvSpPr>
            <a:spLocks noGrp="1" noRot="1" noChangeAspect="1" noChangeArrowheads="1" noTextEdit="1"/>
          </p:cNvSpPr>
          <p:nvPr>
            <p:ph type="sldImg"/>
          </p:nvPr>
        </p:nvSpPr>
        <p:spPr>
          <a:xfrm>
            <a:off x="1184275" y="698500"/>
            <a:ext cx="4646613" cy="3486150"/>
          </a:xfrm>
          <a:ln/>
        </p:spPr>
      </p:sp>
      <p:sp>
        <p:nvSpPr>
          <p:cNvPr id="247812" name="Rectangle 3"/>
          <p:cNvSpPr>
            <a:spLocks noGrp="1" noChangeArrowheads="1"/>
          </p:cNvSpPr>
          <p:nvPr>
            <p:ph type="body" idx="1"/>
          </p:nvPr>
        </p:nvSpPr>
        <p:spPr>
          <a:xfrm>
            <a:off x="701346" y="4417635"/>
            <a:ext cx="5607711" cy="4180921"/>
          </a:xfrm>
          <a:noFill/>
          <a:ln/>
        </p:spPr>
        <p:txBody>
          <a:bodyPr lIns="89938" tIns="44969" rIns="89938" bIns="44969"/>
          <a:lstStyle/>
          <a:p>
            <a:r>
              <a:rPr lang="en-US" dirty="0" smtClean="0"/>
              <a:t>“Commercial and multifamily mortgage delinquency rates dropped for banks and rose for commercial mortgage backed securities (CMBS) during the first quarter of 2012. Delinquency rates also declined for life insurance companies and Fannie Mae during the first quarter, and increased by 0.01 percentage points for Freddie Mac according to the Mortgage Bankers Association’s (MBA) Commercial/Multifamily Delinquency Report.</a:t>
            </a:r>
          </a:p>
          <a:p>
            <a:r>
              <a:rPr lang="en-US" dirty="0" smtClean="0"/>
              <a:t>During the first quarter of 2012, the 60+ day delinquency rate for commercial and multifamily mortgages held in life company portfolios decreased 0.03 percentage points to 0.14 percent. The 60+ day delinquency rate for multifamily loans held or insured by Fannie Mae decreased 0.22 percentage points to 0.37 percent. The 90+ day delinquency rate for loans held by FDIC insured banks and thrifts decreased 0.13 percentage points to 3.44 percent. The 60+ day delinquency rate for multifamily loans held or insured by Freddie Mac increased 0.01 percentage points to 0.23 percent. The 30+ day delinquency rate for loans held in commercial mortgage-backed securities (CMBS) increased 0.29 percentage points to 8.85 percent.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987471" y="8816825"/>
            <a:ext cx="3012281" cy="451908"/>
          </a:xfrm>
          <a:prstGeom prst="rect">
            <a:avLst/>
          </a:prstGeom>
          <a:noFill/>
          <a:ln w="9525">
            <a:noFill/>
            <a:miter lim="800000"/>
            <a:headEnd/>
            <a:tailEnd/>
          </a:ln>
        </p:spPr>
        <p:txBody>
          <a:bodyPr lIns="89380" tIns="44691" rIns="89380" bIns="44691" anchor="b"/>
          <a:lstStyle/>
          <a:p>
            <a:pPr algn="r" defTabSz="893519"/>
            <a:fld id="{C8DB4356-E0DA-499E-B2B3-54803DEA0154}" type="slidenum">
              <a:rPr lang="en-US" sz="1200">
                <a:solidFill>
                  <a:srgbClr val="000000"/>
                </a:solidFill>
                <a:latin typeface="Futura Md BT" pitchFamily="34" charset="0"/>
              </a:rPr>
              <a:pPr algn="r" defTabSz="893519"/>
              <a:t>31</a:t>
            </a:fld>
            <a:endParaRPr lang="en-US" sz="1200" dirty="0">
              <a:solidFill>
                <a:srgbClr val="000000"/>
              </a:solidFill>
              <a:latin typeface="Futura Md BT" pitchFamily="34" charset="0"/>
            </a:endParaRPr>
          </a:p>
        </p:txBody>
      </p:sp>
      <p:sp>
        <p:nvSpPr>
          <p:cNvPr id="248835" name="Rectangle 2"/>
          <p:cNvSpPr>
            <a:spLocks noGrp="1" noRot="1" noChangeAspect="1" noChangeArrowheads="1" noTextEdit="1"/>
          </p:cNvSpPr>
          <p:nvPr>
            <p:ph type="sldImg"/>
          </p:nvPr>
        </p:nvSpPr>
        <p:spPr>
          <a:xfrm>
            <a:off x="1184275" y="698500"/>
            <a:ext cx="4646613" cy="3486150"/>
          </a:xfrm>
          <a:ln/>
        </p:spPr>
      </p:sp>
      <p:sp>
        <p:nvSpPr>
          <p:cNvPr id="248836" name="Rectangle 3"/>
          <p:cNvSpPr>
            <a:spLocks noGrp="1" noChangeArrowheads="1"/>
          </p:cNvSpPr>
          <p:nvPr>
            <p:ph type="body" idx="1"/>
          </p:nvPr>
        </p:nvSpPr>
        <p:spPr>
          <a:xfrm>
            <a:off x="701346" y="4417635"/>
            <a:ext cx="5607711" cy="4180921"/>
          </a:xfrm>
          <a:noFill/>
          <a:ln/>
        </p:spPr>
        <p:txBody>
          <a:bodyPr lIns="89938" tIns="44969" rIns="89938" bIns="44969"/>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xfrm>
            <a:off x="701346" y="4417635"/>
            <a:ext cx="5607711" cy="4180921"/>
          </a:xfrm>
          <a:noFill/>
          <a:ln/>
        </p:spPr>
        <p:txBody>
          <a:bodyPr lIns="89938" tIns="44969" rIns="89938" bIns="44969"/>
          <a:lstStyle/>
          <a:p>
            <a:endParaRPr lang="en-US" smtClean="0"/>
          </a:p>
        </p:txBody>
      </p:sp>
      <p:sp>
        <p:nvSpPr>
          <p:cNvPr id="250884" name="Slide Number Placeholder 3"/>
          <p:cNvSpPr txBox="1">
            <a:spLocks noGrp="1"/>
          </p:cNvSpPr>
          <p:nvPr/>
        </p:nvSpPr>
        <p:spPr bwMode="auto">
          <a:xfrm>
            <a:off x="3970734" y="8830660"/>
            <a:ext cx="3038145" cy="464205"/>
          </a:xfrm>
          <a:prstGeom prst="rect">
            <a:avLst/>
          </a:prstGeom>
          <a:noFill/>
          <a:ln w="9525">
            <a:noFill/>
            <a:miter lim="800000"/>
            <a:headEnd/>
            <a:tailEnd/>
          </a:ln>
        </p:spPr>
        <p:txBody>
          <a:bodyPr lIns="89938" tIns="44969" rIns="89938" bIns="44969" anchor="b"/>
          <a:lstStyle/>
          <a:p>
            <a:pPr algn="r" defTabSz="850679"/>
            <a:fld id="{A05155CE-0830-4E50-8152-E2197808F1D8}" type="slidenum">
              <a:rPr lang="en-US" sz="1300"/>
              <a:pPr algn="r" defTabSz="850679"/>
              <a:t>32</a:t>
            </a:fld>
            <a:endParaRPr lang="en-US" sz="13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89938" tIns="44969" rIns="89938" bIns="44969" anchor="b"/>
          <a:lstStyle/>
          <a:p>
            <a:pPr algn="r" defTabSz="850679"/>
            <a:fld id="{70EAA514-B90C-4B90-B29F-6D562C8ADED2}" type="slidenum">
              <a:rPr lang="en-US" sz="1300"/>
              <a:pPr algn="r" defTabSz="850679"/>
              <a:t>34</a:t>
            </a:fld>
            <a:endParaRPr lang="en-US" sz="1300" dirty="0"/>
          </a:p>
        </p:txBody>
      </p:sp>
      <p:sp>
        <p:nvSpPr>
          <p:cNvPr id="249859" name="Rectangle 2"/>
          <p:cNvSpPr>
            <a:spLocks noGrp="1" noRot="1" noChangeAspect="1" noChangeArrowheads="1" noTextEdit="1"/>
          </p:cNvSpPr>
          <p:nvPr>
            <p:ph type="sldImg"/>
          </p:nvPr>
        </p:nvSpPr>
        <p:spPr>
          <a:xfrm>
            <a:off x="1182688" y="698500"/>
            <a:ext cx="4646612" cy="3486150"/>
          </a:xfrm>
          <a:ln/>
        </p:spPr>
      </p:sp>
      <p:sp>
        <p:nvSpPr>
          <p:cNvPr id="249860" name="Rectangle 3"/>
          <p:cNvSpPr>
            <a:spLocks noGrp="1" noChangeArrowheads="1"/>
          </p:cNvSpPr>
          <p:nvPr>
            <p:ph type="body" idx="1"/>
          </p:nvPr>
        </p:nvSpPr>
        <p:spPr>
          <a:xfrm>
            <a:off x="701346" y="4417635"/>
            <a:ext cx="5607711" cy="4180921"/>
          </a:xfrm>
          <a:noFill/>
          <a:ln/>
        </p:spPr>
        <p:txBody>
          <a:bodyPr lIns="89938" tIns="44969" rIns="89938" bIns="44969"/>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89938" tIns="44969" rIns="89938" bIns="44969" anchor="b"/>
          <a:lstStyle/>
          <a:p>
            <a:pPr algn="r" defTabSz="850679"/>
            <a:fld id="{52A0EC2A-30E3-45B1-B543-08F9E3296D90}" type="slidenum">
              <a:rPr lang="en-US" sz="1300"/>
              <a:pPr algn="r" defTabSz="850679"/>
              <a:t>36</a:t>
            </a:fld>
            <a:endParaRPr lang="en-US" sz="1300" dirty="0"/>
          </a:p>
        </p:txBody>
      </p:sp>
      <p:sp>
        <p:nvSpPr>
          <p:cNvPr id="251907" name="Rectangle 2"/>
          <p:cNvSpPr>
            <a:spLocks noGrp="1" noRot="1" noChangeAspect="1" noChangeArrowheads="1" noTextEdit="1"/>
          </p:cNvSpPr>
          <p:nvPr>
            <p:ph type="sldImg"/>
          </p:nvPr>
        </p:nvSpPr>
        <p:spPr>
          <a:xfrm>
            <a:off x="1185863" y="698500"/>
            <a:ext cx="4643437" cy="3484563"/>
          </a:xfrm>
          <a:ln/>
        </p:spPr>
      </p:sp>
      <p:sp>
        <p:nvSpPr>
          <p:cNvPr id="251908" name="Rectangle 3"/>
          <p:cNvSpPr>
            <a:spLocks noGrp="1" noChangeArrowheads="1"/>
          </p:cNvSpPr>
          <p:nvPr>
            <p:ph type="body" idx="1"/>
          </p:nvPr>
        </p:nvSpPr>
        <p:spPr>
          <a:xfrm>
            <a:off x="934112" y="4417635"/>
            <a:ext cx="5142177" cy="4180921"/>
          </a:xfrm>
          <a:noFill/>
          <a:ln/>
        </p:spPr>
        <p:txBody>
          <a:bodyPr lIns="89938" tIns="44969" rIns="89938" bIns="44969"/>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89938" tIns="44969" rIns="89938" bIns="44969" anchor="b"/>
          <a:lstStyle/>
          <a:p>
            <a:pPr algn="r" defTabSz="850679"/>
            <a:fld id="{52A0EC2A-30E3-45B1-B543-08F9E3296D90}" type="slidenum">
              <a:rPr lang="en-US" sz="1300"/>
              <a:pPr algn="r" defTabSz="850679"/>
              <a:t>37</a:t>
            </a:fld>
            <a:endParaRPr lang="en-US" sz="1300" dirty="0"/>
          </a:p>
        </p:txBody>
      </p:sp>
      <p:sp>
        <p:nvSpPr>
          <p:cNvPr id="251907" name="Rectangle 2"/>
          <p:cNvSpPr>
            <a:spLocks noGrp="1" noRot="1" noChangeAspect="1" noChangeArrowheads="1" noTextEdit="1"/>
          </p:cNvSpPr>
          <p:nvPr>
            <p:ph type="sldImg"/>
          </p:nvPr>
        </p:nvSpPr>
        <p:spPr>
          <a:xfrm>
            <a:off x="1185863" y="698500"/>
            <a:ext cx="4643437" cy="3484563"/>
          </a:xfrm>
          <a:ln/>
        </p:spPr>
      </p:sp>
      <p:sp>
        <p:nvSpPr>
          <p:cNvPr id="251908" name="Rectangle 3"/>
          <p:cNvSpPr>
            <a:spLocks noGrp="1" noChangeArrowheads="1"/>
          </p:cNvSpPr>
          <p:nvPr>
            <p:ph type="body" idx="1"/>
          </p:nvPr>
        </p:nvSpPr>
        <p:spPr>
          <a:xfrm>
            <a:off x="934112" y="4417635"/>
            <a:ext cx="5142177" cy="4180921"/>
          </a:xfrm>
          <a:noFill/>
          <a:ln/>
        </p:spPr>
        <p:txBody>
          <a:bodyPr lIns="89938" tIns="44969" rIns="89938" bIns="44969"/>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89938" tIns="44969" rIns="89938" bIns="44969" anchor="b"/>
          <a:lstStyle/>
          <a:p>
            <a:pPr algn="r" defTabSz="850679"/>
            <a:fld id="{52A0EC2A-30E3-45B1-B543-08F9E3296D90}" type="slidenum">
              <a:rPr lang="en-US" sz="1300"/>
              <a:pPr algn="r" defTabSz="850679"/>
              <a:t>38</a:t>
            </a:fld>
            <a:endParaRPr lang="en-US" sz="1300" dirty="0"/>
          </a:p>
        </p:txBody>
      </p:sp>
      <p:sp>
        <p:nvSpPr>
          <p:cNvPr id="251907" name="Rectangle 2"/>
          <p:cNvSpPr>
            <a:spLocks noGrp="1" noRot="1" noChangeAspect="1" noChangeArrowheads="1" noTextEdit="1"/>
          </p:cNvSpPr>
          <p:nvPr>
            <p:ph type="sldImg"/>
          </p:nvPr>
        </p:nvSpPr>
        <p:spPr>
          <a:xfrm>
            <a:off x="1185863" y="698500"/>
            <a:ext cx="4643437" cy="3484563"/>
          </a:xfrm>
          <a:ln/>
        </p:spPr>
      </p:sp>
      <p:sp>
        <p:nvSpPr>
          <p:cNvPr id="251908" name="Rectangle 3"/>
          <p:cNvSpPr>
            <a:spLocks noGrp="1" noChangeArrowheads="1"/>
          </p:cNvSpPr>
          <p:nvPr>
            <p:ph type="body" idx="1"/>
          </p:nvPr>
        </p:nvSpPr>
        <p:spPr>
          <a:xfrm>
            <a:off x="934112" y="4417635"/>
            <a:ext cx="5142177" cy="4180921"/>
          </a:xfrm>
          <a:noFill/>
          <a:ln/>
        </p:spPr>
        <p:txBody>
          <a:bodyPr lIns="89938" tIns="44969" rIns="89938" bIns="44969"/>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89938" tIns="44969" rIns="89938" bIns="44969" anchor="b"/>
          <a:lstStyle/>
          <a:p>
            <a:pPr algn="r" defTabSz="850679"/>
            <a:fld id="{52A0EC2A-30E3-45B1-B543-08F9E3296D90}" type="slidenum">
              <a:rPr lang="en-US" sz="1300"/>
              <a:pPr algn="r" defTabSz="850679"/>
              <a:t>39</a:t>
            </a:fld>
            <a:endParaRPr lang="en-US" sz="1300" dirty="0"/>
          </a:p>
        </p:txBody>
      </p:sp>
      <p:sp>
        <p:nvSpPr>
          <p:cNvPr id="251907" name="Rectangle 2"/>
          <p:cNvSpPr>
            <a:spLocks noGrp="1" noRot="1" noChangeAspect="1" noChangeArrowheads="1" noTextEdit="1"/>
          </p:cNvSpPr>
          <p:nvPr>
            <p:ph type="sldImg"/>
          </p:nvPr>
        </p:nvSpPr>
        <p:spPr>
          <a:xfrm>
            <a:off x="1185863" y="698500"/>
            <a:ext cx="4643437" cy="3484563"/>
          </a:xfrm>
          <a:ln/>
        </p:spPr>
      </p:sp>
      <p:sp>
        <p:nvSpPr>
          <p:cNvPr id="251908" name="Rectangle 3"/>
          <p:cNvSpPr>
            <a:spLocks noGrp="1" noChangeArrowheads="1"/>
          </p:cNvSpPr>
          <p:nvPr>
            <p:ph type="body" idx="1"/>
          </p:nvPr>
        </p:nvSpPr>
        <p:spPr>
          <a:xfrm>
            <a:off x="934112" y="4417635"/>
            <a:ext cx="5142177" cy="4180921"/>
          </a:xfrm>
          <a:noFill/>
          <a:ln/>
        </p:spPr>
        <p:txBody>
          <a:bodyPr lIns="89938" tIns="44969" rIns="89938" bIns="44969"/>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p:spPr>
        <p:txBody>
          <a:bodyPr/>
          <a:lstStyle/>
          <a:p>
            <a:endParaRPr lang="en-US" dirty="0" smtClean="0"/>
          </a:p>
        </p:txBody>
      </p:sp>
      <p:sp>
        <p:nvSpPr>
          <p:cNvPr id="256004" name="Slide Number Placeholder 3"/>
          <p:cNvSpPr>
            <a:spLocks noGrp="1"/>
          </p:cNvSpPr>
          <p:nvPr>
            <p:ph type="sldNum" sz="quarter" idx="5"/>
          </p:nvPr>
        </p:nvSpPr>
        <p:spPr>
          <a:noFill/>
        </p:spPr>
        <p:txBody>
          <a:bodyPr/>
          <a:lstStyle/>
          <a:p>
            <a:fld id="{FA2CF152-E93D-46D4-9143-E431747D9A7B}"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89938" tIns="44969" rIns="89938" bIns="44969" anchor="b"/>
          <a:lstStyle/>
          <a:p>
            <a:pPr algn="r" defTabSz="850679"/>
            <a:fld id="{52A0EC2A-30E3-45B1-B543-08F9E3296D90}" type="slidenum">
              <a:rPr lang="en-US" sz="1300"/>
              <a:pPr algn="r" defTabSz="850679"/>
              <a:t>40</a:t>
            </a:fld>
            <a:endParaRPr lang="en-US" sz="1300" dirty="0"/>
          </a:p>
        </p:txBody>
      </p:sp>
      <p:sp>
        <p:nvSpPr>
          <p:cNvPr id="251907" name="Rectangle 2"/>
          <p:cNvSpPr>
            <a:spLocks noGrp="1" noRot="1" noChangeAspect="1" noChangeArrowheads="1" noTextEdit="1"/>
          </p:cNvSpPr>
          <p:nvPr>
            <p:ph type="sldImg"/>
          </p:nvPr>
        </p:nvSpPr>
        <p:spPr>
          <a:xfrm>
            <a:off x="1185863" y="698500"/>
            <a:ext cx="4643437" cy="3484563"/>
          </a:xfrm>
          <a:ln/>
        </p:spPr>
      </p:sp>
      <p:sp>
        <p:nvSpPr>
          <p:cNvPr id="251908" name="Rectangle 3"/>
          <p:cNvSpPr>
            <a:spLocks noGrp="1" noChangeArrowheads="1"/>
          </p:cNvSpPr>
          <p:nvPr>
            <p:ph type="body" idx="1"/>
          </p:nvPr>
        </p:nvSpPr>
        <p:spPr>
          <a:xfrm>
            <a:off x="934112" y="4417635"/>
            <a:ext cx="5142177" cy="4180921"/>
          </a:xfrm>
          <a:noFill/>
          <a:ln/>
        </p:spPr>
        <p:txBody>
          <a:bodyPr lIns="89938" tIns="44969" rIns="89938" bIns="44969"/>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0F80492C-0FEE-4481-9D2D-E31B3F708854}" type="slidenum">
              <a:rPr lang="en-US" sz="1300"/>
              <a:pPr algn="r"/>
              <a:t>42</a:t>
            </a:fld>
            <a:endParaRPr lang="en-US" sz="1300" dirty="0"/>
          </a:p>
        </p:txBody>
      </p:sp>
      <p:sp>
        <p:nvSpPr>
          <p:cNvPr id="269315" name="Rectangle 2"/>
          <p:cNvSpPr>
            <a:spLocks noGrp="1" noRot="1" noChangeAspect="1" noChangeArrowheads="1" noTextEdit="1"/>
          </p:cNvSpPr>
          <p:nvPr>
            <p:ph type="sldImg"/>
          </p:nvPr>
        </p:nvSpPr>
        <p:spPr>
          <a:xfrm>
            <a:off x="1179513" y="677863"/>
            <a:ext cx="4724400" cy="3543300"/>
          </a:xfrm>
          <a:ln/>
        </p:spPr>
      </p:sp>
      <p:sp>
        <p:nvSpPr>
          <p:cNvPr id="269316" name="Rectangle 3"/>
          <p:cNvSpPr>
            <a:spLocks noGrp="1" noChangeArrowheads="1"/>
          </p:cNvSpPr>
          <p:nvPr>
            <p:ph type="body" idx="1"/>
          </p:nvPr>
        </p:nvSpPr>
        <p:spPr>
          <a:xfrm>
            <a:off x="905207" y="4446840"/>
            <a:ext cx="5189339" cy="4145567"/>
          </a:xfrm>
          <a:noFill/>
          <a:ln/>
        </p:spPr>
        <p:txBody>
          <a:bodyPr/>
          <a:lstStyle/>
          <a:p>
            <a:pPr eaLnBrk="1" hangingPunct="1"/>
            <a:r>
              <a:rPr lang="en-US" smtClean="0"/>
              <a:t>Presentation Notes:</a:t>
            </a:r>
          </a:p>
          <a:p>
            <a:pPr eaLnBrk="1" hangingPunct="1"/>
            <a:r>
              <a:rPr lang="en-US" smtClean="0"/>
              <a:t>Annualized 2010 sales volumes settle in at 2001/02 levels.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F7988E02-DF09-4BFC-9642-99B7AAC3B8F4}" type="slidenum">
              <a:rPr lang="en-US" sz="1300"/>
              <a:pPr algn="r"/>
              <a:t>43</a:t>
            </a:fld>
            <a:endParaRPr lang="en-US" sz="1300" dirty="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txBox="1">
            <a:spLocks noGrp="1" noChangeArrowheads="1"/>
          </p:cNvSpPr>
          <p:nvPr/>
        </p:nvSpPr>
        <p:spPr bwMode="auto">
          <a:xfrm>
            <a:off x="3987470" y="8819898"/>
            <a:ext cx="3010759" cy="448834"/>
          </a:xfrm>
          <a:prstGeom prst="rect">
            <a:avLst/>
          </a:prstGeom>
          <a:noFill/>
          <a:ln w="9525">
            <a:noFill/>
            <a:miter lim="800000"/>
            <a:headEnd/>
            <a:tailEnd/>
          </a:ln>
        </p:spPr>
        <p:txBody>
          <a:bodyPr lIns="90306" tIns="45154" rIns="90306" bIns="45154" anchor="b"/>
          <a:lstStyle/>
          <a:p>
            <a:pPr algn="r" defTabSz="913411"/>
            <a:fld id="{42659C49-EB5C-4E25-96E4-3001A973920A}" type="slidenum">
              <a:rPr lang="en-US" sz="1200">
                <a:latin typeface="Futura Md BT" pitchFamily="34" charset="0"/>
              </a:rPr>
              <a:pPr algn="r" defTabSz="913411"/>
              <a:t>44</a:t>
            </a:fld>
            <a:endParaRPr lang="en-US" sz="1200" dirty="0">
              <a:latin typeface="Futura Md BT" pitchFamily="34" charset="0"/>
            </a:endParaRPr>
          </a:p>
        </p:txBody>
      </p:sp>
      <p:sp>
        <p:nvSpPr>
          <p:cNvPr id="268291" name="Rectangle 2"/>
          <p:cNvSpPr>
            <a:spLocks noGrp="1" noRot="1" noChangeAspect="1" noChangeArrowheads="1" noTextEdit="1"/>
          </p:cNvSpPr>
          <p:nvPr>
            <p:ph type="sldImg"/>
          </p:nvPr>
        </p:nvSpPr>
        <p:spPr>
          <a:xfrm>
            <a:off x="1177925" y="679450"/>
            <a:ext cx="4724400" cy="3543300"/>
          </a:xfrm>
          <a:ln/>
        </p:spPr>
      </p:sp>
      <p:sp>
        <p:nvSpPr>
          <p:cNvPr id="268292" name="Rectangle 3"/>
          <p:cNvSpPr>
            <a:spLocks noGrp="1" noChangeArrowheads="1"/>
          </p:cNvSpPr>
          <p:nvPr>
            <p:ph type="body" idx="1"/>
          </p:nvPr>
        </p:nvSpPr>
        <p:spPr>
          <a:xfrm>
            <a:off x="903685" y="4448378"/>
            <a:ext cx="5190860" cy="4142494"/>
          </a:xfrm>
          <a:noFill/>
          <a:ln/>
        </p:spPr>
        <p:txBody>
          <a:bodyPr lIns="90306" tIns="45154" rIns="90306" bIns="45154"/>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097BA9F6-D61A-45D4-925C-0C3DF2B6283D}" type="slidenum">
              <a:rPr lang="en-US" sz="1300"/>
              <a:pPr algn="r"/>
              <a:t>45</a:t>
            </a:fld>
            <a:endParaRPr lang="en-US" sz="1300" dirty="0"/>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r>
              <a:rPr lang="en-US" smtClean="0"/>
              <a:t>Values and cap rates in line with 2004 levels.</a:t>
            </a:r>
          </a:p>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314F4A99-57FC-482D-BE19-34C18662F798}" type="slidenum">
              <a:rPr lang="en-US" sz="1300"/>
              <a:pPr algn="r"/>
              <a:t>46</a:t>
            </a:fld>
            <a:endParaRPr lang="en-US" sz="1300" dirty="0"/>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r>
              <a:rPr lang="en-US" smtClean="0"/>
              <a:t>Values and cap rates in line with 2008 levels.</a:t>
            </a:r>
          </a:p>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0DE463DA-9BF9-4218-8128-4420692AB47F}" type="slidenum">
              <a:rPr lang="en-US" sz="1300"/>
              <a:pPr algn="r"/>
              <a:t>47</a:t>
            </a:fld>
            <a:endParaRPr lang="en-US" sz="1300" dirty="0"/>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r>
              <a:rPr lang="en-US" smtClean="0"/>
              <a:t>Values and cap rates in line with 2008/09 levels.</a:t>
            </a:r>
          </a:p>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F7D4BC0D-EE69-4176-8498-40F0548E5DAE}" type="slidenum">
              <a:rPr lang="en-US" sz="1300"/>
              <a:pPr algn="r"/>
              <a:t>48</a:t>
            </a:fld>
            <a:endParaRPr lang="en-US" sz="1300" dirty="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r>
              <a:rPr lang="en-US" smtClean="0"/>
              <a:t>Values and cap rates in line with 2004 levels.</a:t>
            </a:r>
          </a:p>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89785" tIns="44893" rIns="89785" bIns="44893" anchor="b"/>
          <a:lstStyle/>
          <a:p>
            <a:pPr algn="r"/>
            <a:fld id="{3A5CDC21-CD68-42B7-B9F8-53ACD5D83A8E}" type="slidenum">
              <a:rPr lang="en-US" sz="1300">
                <a:latin typeface="Calibri" pitchFamily="34" charset="0"/>
              </a:rPr>
              <a:pPr algn="r"/>
              <a:t>49</a:t>
            </a:fld>
            <a:endParaRPr lang="en-US" sz="1300" dirty="0">
              <a:latin typeface="Calibri" pitchFamily="34" charset="0"/>
            </a:endParaRPr>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spcBef>
                <a:spcPct val="0"/>
              </a:spcBef>
            </a:pPr>
            <a:r>
              <a:rPr lang="en-US" smtClean="0"/>
              <a:t>Q1 2012Transaction Volume by Buyer Capital Type:</a:t>
            </a:r>
          </a:p>
          <a:p>
            <a:pPr eaLnBrk="1" hangingPunct="1">
              <a:spcBef>
                <a:spcPct val="0"/>
              </a:spcBef>
            </a:pPr>
            <a:r>
              <a:rPr lang="en-US" b="1" smtClean="0">
                <a:latin typeface="Calibri" pitchFamily="34" charset="0"/>
              </a:rPr>
              <a:t>Cross-Border</a:t>
            </a:r>
            <a:r>
              <a:rPr lang="en-US" smtClean="0"/>
              <a:t> – 9.9%</a:t>
            </a:r>
          </a:p>
          <a:p>
            <a:pPr eaLnBrk="1" hangingPunct="1">
              <a:spcBef>
                <a:spcPct val="0"/>
              </a:spcBef>
            </a:pPr>
            <a:r>
              <a:rPr lang="en-US" b="1" smtClean="0">
                <a:latin typeface="Calibri" pitchFamily="34" charset="0"/>
              </a:rPr>
              <a:t>Inst'l/Eq Fund</a:t>
            </a:r>
            <a:r>
              <a:rPr lang="en-US" smtClean="0"/>
              <a:t> – 24.8%</a:t>
            </a:r>
          </a:p>
          <a:p>
            <a:pPr eaLnBrk="1" hangingPunct="1">
              <a:spcBef>
                <a:spcPct val="0"/>
              </a:spcBef>
            </a:pPr>
            <a:r>
              <a:rPr lang="en-US" b="1" smtClean="0">
                <a:latin typeface="Calibri" pitchFamily="34" charset="0"/>
              </a:rPr>
              <a:t>Listed/REITs</a:t>
            </a:r>
            <a:r>
              <a:rPr lang="en-US" smtClean="0"/>
              <a:t>  - 15.4%</a:t>
            </a:r>
          </a:p>
          <a:p>
            <a:pPr eaLnBrk="1" hangingPunct="1">
              <a:spcBef>
                <a:spcPct val="0"/>
              </a:spcBef>
            </a:pPr>
            <a:r>
              <a:rPr lang="en-US" b="1" smtClean="0">
                <a:latin typeface="Calibri" pitchFamily="34" charset="0"/>
              </a:rPr>
              <a:t>Private</a:t>
            </a:r>
            <a:r>
              <a:rPr lang="en-US" smtClean="0"/>
              <a:t>  - 40.2% </a:t>
            </a:r>
          </a:p>
          <a:p>
            <a:pPr eaLnBrk="1" hangingPunct="1">
              <a:spcBef>
                <a:spcPct val="0"/>
              </a:spcBef>
            </a:pPr>
            <a:r>
              <a:rPr lang="en-US" b="1" smtClean="0">
                <a:latin typeface="Calibri" pitchFamily="34" charset="0"/>
              </a:rPr>
              <a:t>User/other</a:t>
            </a:r>
            <a:r>
              <a:rPr lang="en-US" smtClean="0"/>
              <a:t>  - 6.4%</a:t>
            </a:r>
          </a:p>
          <a:p>
            <a:pPr eaLnBrk="1" hangingPunct="1">
              <a:spcBef>
                <a:spcPct val="0"/>
              </a:spcBef>
            </a:pPr>
            <a:r>
              <a:rPr lang="en-US" b="1" smtClean="0">
                <a:latin typeface="Calibri" pitchFamily="34" charset="0"/>
              </a:rPr>
              <a:t>Unknown</a:t>
            </a:r>
            <a:r>
              <a:rPr lang="en-US" smtClean="0"/>
              <a:t> - </a:t>
            </a:r>
            <a:r>
              <a:rPr lang="en-US" smtClean="0">
                <a:latin typeface="Calibri" pitchFamily="34" charset="0"/>
              </a:rPr>
              <a:t>3.2%</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89785" tIns="44893" rIns="89785" bIns="44893" anchor="b"/>
          <a:lstStyle/>
          <a:p>
            <a:pPr algn="r"/>
            <a:fld id="{FE205E71-0056-42E9-8150-A4A7B05FC874}" type="slidenum">
              <a:rPr lang="en-US" sz="1300">
                <a:latin typeface="Calibri" pitchFamily="34" charset="0"/>
              </a:rPr>
              <a:pPr algn="r"/>
              <a:t>51</a:t>
            </a:fld>
            <a:endParaRPr lang="en-US" sz="1300" dirty="0">
              <a:latin typeface="Calibri" pitchFamily="34" charset="0"/>
            </a:endParaRPr>
          </a:p>
        </p:txBody>
      </p:sp>
      <p:sp>
        <p:nvSpPr>
          <p:cNvPr id="274435"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eaLnBrk="1" hangingPunct="1">
              <a:spcBef>
                <a:spcPct val="0"/>
              </a:spcBef>
              <a:defRPr/>
            </a:pPr>
            <a:r>
              <a:rPr lang="en-US" dirty="0" smtClean="0"/>
              <a:t>Q1 2012 Transaction Volume by Seller Capital Type:</a:t>
            </a:r>
          </a:p>
          <a:p>
            <a:pPr eaLnBrk="1" hangingPunct="1">
              <a:spcBef>
                <a:spcPct val="0"/>
              </a:spcBef>
              <a:defRPr/>
            </a:pPr>
            <a:r>
              <a:rPr lang="en-US" b="1" dirty="0" smtClean="0">
                <a:latin typeface="+mn-lt"/>
              </a:rPr>
              <a:t>Cross-Border</a:t>
            </a:r>
            <a:r>
              <a:rPr lang="en-US" dirty="0" smtClean="0"/>
              <a:t> – 15%</a:t>
            </a:r>
          </a:p>
          <a:p>
            <a:pPr eaLnBrk="1" hangingPunct="1">
              <a:spcBef>
                <a:spcPct val="0"/>
              </a:spcBef>
              <a:defRPr/>
            </a:pPr>
            <a:r>
              <a:rPr lang="en-US" b="1" dirty="0" err="1" smtClean="0">
                <a:latin typeface="+mn-lt"/>
              </a:rPr>
              <a:t>Inst'l</a:t>
            </a:r>
            <a:r>
              <a:rPr lang="en-US" b="1" dirty="0" smtClean="0">
                <a:latin typeface="+mn-lt"/>
              </a:rPr>
              <a:t>/</a:t>
            </a:r>
            <a:r>
              <a:rPr lang="en-US" b="1" dirty="0" err="1" smtClean="0">
                <a:latin typeface="+mn-lt"/>
              </a:rPr>
              <a:t>Eq</a:t>
            </a:r>
            <a:r>
              <a:rPr lang="en-US" b="1" dirty="0" smtClean="0">
                <a:latin typeface="+mn-lt"/>
              </a:rPr>
              <a:t> Fund</a:t>
            </a:r>
            <a:r>
              <a:rPr lang="en-US" dirty="0" smtClean="0"/>
              <a:t> – 26.2%</a:t>
            </a:r>
          </a:p>
          <a:p>
            <a:pPr eaLnBrk="1" hangingPunct="1">
              <a:spcBef>
                <a:spcPct val="0"/>
              </a:spcBef>
              <a:defRPr/>
            </a:pPr>
            <a:r>
              <a:rPr lang="en-US" b="1" dirty="0" smtClean="0">
                <a:latin typeface="+mn-lt"/>
              </a:rPr>
              <a:t>Listed/REITs</a:t>
            </a:r>
            <a:r>
              <a:rPr lang="en-US" dirty="0" smtClean="0"/>
              <a:t>  - 7.7%</a:t>
            </a:r>
          </a:p>
          <a:p>
            <a:pPr eaLnBrk="1" hangingPunct="1">
              <a:spcBef>
                <a:spcPct val="0"/>
              </a:spcBef>
              <a:defRPr/>
            </a:pPr>
            <a:r>
              <a:rPr lang="en-US" b="1" dirty="0" smtClean="0">
                <a:latin typeface="+mn-lt"/>
              </a:rPr>
              <a:t>Private</a:t>
            </a:r>
            <a:r>
              <a:rPr lang="en-US" dirty="0" smtClean="0"/>
              <a:t>  - 40.7%</a:t>
            </a:r>
          </a:p>
          <a:p>
            <a:pPr eaLnBrk="1" hangingPunct="1">
              <a:spcBef>
                <a:spcPct val="0"/>
              </a:spcBef>
              <a:defRPr/>
            </a:pPr>
            <a:r>
              <a:rPr lang="en-US" b="1" dirty="0" smtClean="0">
                <a:latin typeface="+mn-lt"/>
              </a:rPr>
              <a:t>User/other</a:t>
            </a:r>
            <a:r>
              <a:rPr lang="en-US" dirty="0" smtClean="0"/>
              <a:t>  - 7.1%</a:t>
            </a:r>
          </a:p>
          <a:p>
            <a:pPr eaLnBrk="1" hangingPunct="1">
              <a:spcBef>
                <a:spcPct val="0"/>
              </a:spcBef>
              <a:defRPr/>
            </a:pPr>
            <a:r>
              <a:rPr lang="en-US" b="1" dirty="0" smtClean="0">
                <a:latin typeface="+mn-lt"/>
              </a:rPr>
              <a:t>Unknown</a:t>
            </a:r>
            <a:r>
              <a:rPr lang="en-US" dirty="0" smtClean="0"/>
              <a:t> </a:t>
            </a:r>
            <a:r>
              <a:rPr lang="en-US" dirty="0" smtClean="0">
                <a:latin typeface="+mn-lt"/>
              </a:rPr>
              <a:t>- 3.1%</a:t>
            </a:r>
            <a:r>
              <a:rPr lang="en-US" dirty="0" smtClean="0"/>
              <a: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p:spPr>
        <p:txBody>
          <a:bodyPr/>
          <a:lstStyle/>
          <a:p>
            <a:pPr marL="108630" indent="-108630"/>
            <a:endParaRPr lang="en-US" dirty="0" smtClean="0"/>
          </a:p>
        </p:txBody>
      </p:sp>
      <p:sp>
        <p:nvSpPr>
          <p:cNvPr id="277508" name="Slide Number Placeholder 3"/>
          <p:cNvSpPr txBox="1">
            <a:spLocks noGrp="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6D8E339F-02C6-4F62-9D12-FC33D534B4E0}" type="slidenum">
              <a:rPr lang="en-US" sz="1300"/>
              <a:pPr algn="r"/>
              <a:t>56</a:t>
            </a:fld>
            <a:endParaRPr lang="en-US" sz="130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511A3153-6615-484B-B732-276B6E88C4DE}" type="slidenum">
              <a:rPr lang="en-US" sz="1300"/>
              <a:pPr algn="r"/>
              <a:t>58</a:t>
            </a:fld>
            <a:endParaRPr lang="en-US" sz="1300" dirty="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EC161857-B378-472B-BCA1-8705D68C8610}" type="slidenum">
              <a:rPr lang="en-US" sz="1300"/>
              <a:pPr algn="r"/>
              <a:t>61</a:t>
            </a:fld>
            <a:endParaRPr lang="en-US" sz="1300" dirty="0"/>
          </a:p>
        </p:txBody>
      </p:sp>
      <p:sp>
        <p:nvSpPr>
          <p:cNvPr id="280579" name="Rectangle 2"/>
          <p:cNvSpPr>
            <a:spLocks noGrp="1" noRot="1" noChangeAspect="1" noChangeArrowheads="1" noTextEdit="1"/>
          </p:cNvSpPr>
          <p:nvPr>
            <p:ph type="sldImg"/>
          </p:nvPr>
        </p:nvSpPr>
        <p:spPr>
          <a:xfrm>
            <a:off x="1185863" y="698500"/>
            <a:ext cx="4649787" cy="3487738"/>
          </a:xfrm>
          <a:ln/>
        </p:spPr>
      </p:sp>
      <p:sp>
        <p:nvSpPr>
          <p:cNvPr id="280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6DBD13EA-2307-4554-AE78-625D081ACF56}" type="slidenum">
              <a:rPr lang="en-US" sz="1300"/>
              <a:pPr algn="r"/>
              <a:t>62</a:t>
            </a:fld>
            <a:endParaRPr lang="en-US" sz="1300" dirty="0"/>
          </a:p>
        </p:txBody>
      </p:sp>
      <p:sp>
        <p:nvSpPr>
          <p:cNvPr id="281603" name="Rectangle 2"/>
          <p:cNvSpPr>
            <a:spLocks noGrp="1" noRot="1" noChangeAspect="1" noChangeArrowheads="1" noTextEdit="1"/>
          </p:cNvSpPr>
          <p:nvPr>
            <p:ph type="sldImg"/>
          </p:nvPr>
        </p:nvSpPr>
        <p:spPr>
          <a:xfrm>
            <a:off x="1185863" y="698500"/>
            <a:ext cx="4649787" cy="3487738"/>
          </a:xfrm>
          <a:ln/>
        </p:spPr>
      </p:sp>
      <p:sp>
        <p:nvSpPr>
          <p:cNvPr id="281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A84259F9-B8C4-4A49-B26C-0F74165BFF34}" type="slidenum">
              <a:rPr lang="en-US" sz="1300"/>
              <a:pPr algn="r"/>
              <a:t>63</a:t>
            </a:fld>
            <a:endParaRPr lang="en-US" sz="1300" dirty="0"/>
          </a:p>
        </p:txBody>
      </p:sp>
      <p:sp>
        <p:nvSpPr>
          <p:cNvPr id="282627" name="Rectangle 2"/>
          <p:cNvSpPr>
            <a:spLocks noGrp="1" noRot="1" noChangeAspect="1" noChangeArrowheads="1" noTextEdit="1"/>
          </p:cNvSpPr>
          <p:nvPr>
            <p:ph type="sldImg"/>
          </p:nvPr>
        </p:nvSpPr>
        <p:spPr>
          <a:xfrm>
            <a:off x="1185863" y="698500"/>
            <a:ext cx="4649787" cy="3487738"/>
          </a:xfrm>
          <a:ln/>
        </p:spPr>
      </p:sp>
      <p:sp>
        <p:nvSpPr>
          <p:cNvPr id="282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E27D437F-EA98-4D4F-BB53-88E4A755F581}" type="slidenum">
              <a:rPr lang="en-US" sz="1300"/>
              <a:pPr algn="r"/>
              <a:t>64</a:t>
            </a:fld>
            <a:endParaRPr lang="en-US" sz="1300" dirty="0"/>
          </a:p>
        </p:txBody>
      </p:sp>
      <p:sp>
        <p:nvSpPr>
          <p:cNvPr id="283651" name="Rectangle 2"/>
          <p:cNvSpPr>
            <a:spLocks noGrp="1" noRot="1" noChangeAspect="1" noChangeArrowheads="1" noTextEdit="1"/>
          </p:cNvSpPr>
          <p:nvPr>
            <p:ph type="sldImg"/>
          </p:nvPr>
        </p:nvSpPr>
        <p:spPr>
          <a:xfrm>
            <a:off x="1185863" y="698500"/>
            <a:ext cx="4649787" cy="3487738"/>
          </a:xfrm>
          <a:ln/>
        </p:spPr>
      </p:sp>
      <p:sp>
        <p:nvSpPr>
          <p:cNvPr id="283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94ADBF4A-6730-42D1-AD44-0495CFE95D99}" type="slidenum">
              <a:rPr lang="en-US" sz="1300"/>
              <a:pPr algn="r"/>
              <a:t>65</a:t>
            </a:fld>
            <a:endParaRPr lang="en-US" sz="1300" dirty="0"/>
          </a:p>
        </p:txBody>
      </p:sp>
      <p:sp>
        <p:nvSpPr>
          <p:cNvPr id="284675" name="Rectangle 2"/>
          <p:cNvSpPr>
            <a:spLocks noGrp="1" noRot="1" noChangeAspect="1" noChangeArrowheads="1" noTextEdit="1"/>
          </p:cNvSpPr>
          <p:nvPr>
            <p:ph type="sldImg"/>
          </p:nvPr>
        </p:nvSpPr>
        <p:spPr>
          <a:xfrm>
            <a:off x="1185863" y="698500"/>
            <a:ext cx="4649787" cy="3487738"/>
          </a:xfrm>
          <a:ln/>
        </p:spPr>
      </p:sp>
      <p:sp>
        <p:nvSpPr>
          <p:cNvPr id="284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248496EE-6730-4082-A112-1B4565AF55FD}" type="slidenum">
              <a:rPr lang="en-US" sz="1300"/>
              <a:pPr algn="r"/>
              <a:t>66</a:t>
            </a:fld>
            <a:endParaRPr lang="en-US" sz="1300" dirty="0"/>
          </a:p>
        </p:txBody>
      </p:sp>
      <p:sp>
        <p:nvSpPr>
          <p:cNvPr id="285699" name="Rectangle 2"/>
          <p:cNvSpPr>
            <a:spLocks noGrp="1" noRot="1" noChangeAspect="1" noChangeArrowheads="1" noTextEdit="1"/>
          </p:cNvSpPr>
          <p:nvPr>
            <p:ph type="sldImg"/>
          </p:nvPr>
        </p:nvSpPr>
        <p:spPr>
          <a:xfrm>
            <a:off x="1185863" y="698500"/>
            <a:ext cx="4649787" cy="3487738"/>
          </a:xfrm>
          <a:ln/>
        </p:spPr>
      </p:sp>
      <p:sp>
        <p:nvSpPr>
          <p:cNvPr id="285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CFEE410A-B564-4910-AAF2-AD50576EC017}" type="slidenum">
              <a:rPr lang="en-US" sz="1300"/>
              <a:pPr algn="r"/>
              <a:t>67</a:t>
            </a:fld>
            <a:endParaRPr lang="en-US" sz="1300" dirty="0"/>
          </a:p>
        </p:txBody>
      </p:sp>
      <p:sp>
        <p:nvSpPr>
          <p:cNvPr id="286723" name="Rectangle 2"/>
          <p:cNvSpPr>
            <a:spLocks noGrp="1" noRot="1" noChangeAspect="1" noChangeArrowheads="1" noTextEdit="1"/>
          </p:cNvSpPr>
          <p:nvPr>
            <p:ph type="sldImg"/>
          </p:nvPr>
        </p:nvSpPr>
        <p:spPr>
          <a:xfrm>
            <a:off x="1185863" y="698500"/>
            <a:ext cx="4649787" cy="3487738"/>
          </a:xfrm>
          <a:ln/>
        </p:spPr>
      </p:sp>
      <p:sp>
        <p:nvSpPr>
          <p:cNvPr id="286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6DCEC628-BC37-41BE-9904-AB95E8316A0B}" type="slidenum">
              <a:rPr lang="en-US" sz="1300"/>
              <a:pPr algn="r"/>
              <a:t>68</a:t>
            </a:fld>
            <a:endParaRPr lang="en-US" sz="1300" dirty="0"/>
          </a:p>
        </p:txBody>
      </p:sp>
      <p:sp>
        <p:nvSpPr>
          <p:cNvPr id="287747" name="Rectangle 2"/>
          <p:cNvSpPr>
            <a:spLocks noGrp="1" noRot="1" noChangeAspect="1" noChangeArrowheads="1" noTextEdit="1"/>
          </p:cNvSpPr>
          <p:nvPr>
            <p:ph type="sldImg"/>
          </p:nvPr>
        </p:nvSpPr>
        <p:spPr>
          <a:xfrm>
            <a:off x="1185863" y="698500"/>
            <a:ext cx="4649787" cy="3487738"/>
          </a:xfrm>
          <a:ln/>
        </p:spPr>
      </p:sp>
      <p:sp>
        <p:nvSpPr>
          <p:cNvPr id="287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026AE340-30B2-426F-832A-E6A0CE5B5BF2}" type="slidenum">
              <a:rPr lang="en-US" sz="1300"/>
              <a:pPr algn="r"/>
              <a:t>69</a:t>
            </a:fld>
            <a:endParaRPr lang="en-US" sz="1300" dirty="0"/>
          </a:p>
        </p:txBody>
      </p:sp>
      <p:sp>
        <p:nvSpPr>
          <p:cNvPr id="288771" name="Rectangle 2"/>
          <p:cNvSpPr>
            <a:spLocks noGrp="1" noRot="1" noChangeAspect="1" noChangeArrowheads="1" noTextEdit="1"/>
          </p:cNvSpPr>
          <p:nvPr>
            <p:ph type="sldImg"/>
          </p:nvPr>
        </p:nvSpPr>
        <p:spPr>
          <a:xfrm>
            <a:off x="1185863" y="698500"/>
            <a:ext cx="4649787" cy="3487738"/>
          </a:xfrm>
          <a:ln/>
        </p:spPr>
      </p:sp>
      <p:sp>
        <p:nvSpPr>
          <p:cNvPr id="288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DF2B97BC-A857-4E45-830B-1B60BEC1559D}" type="slidenum">
              <a:rPr lang="en-US" smtClean="0"/>
              <a:pPr/>
              <a:t>7</a:t>
            </a:fld>
            <a:endParaRPr lang="en-US" smtClean="0"/>
          </a:p>
        </p:txBody>
      </p:sp>
      <p:sp>
        <p:nvSpPr>
          <p:cNvPr id="262147" name="Rectangle 2"/>
          <p:cNvSpPr>
            <a:spLocks noGrp="1" noRot="1" noChangeAspect="1" noChangeArrowheads="1" noTextEdit="1"/>
          </p:cNvSpPr>
          <p:nvPr>
            <p:ph type="sldImg"/>
          </p:nvPr>
        </p:nvSpPr>
        <p:spPr>
          <a:xfrm>
            <a:off x="1182688" y="698500"/>
            <a:ext cx="4646612" cy="3486150"/>
          </a:xfrm>
          <a:ln/>
        </p:spPr>
      </p:sp>
      <p:sp>
        <p:nvSpPr>
          <p:cNvPr id="262148"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4B192F5B-5643-4BA3-874D-D2DFB29E554B}" type="slidenum">
              <a:rPr lang="en-US" sz="1300"/>
              <a:pPr algn="r"/>
              <a:t>70</a:t>
            </a:fld>
            <a:endParaRPr lang="en-US" sz="1300" dirty="0"/>
          </a:p>
        </p:txBody>
      </p:sp>
      <p:sp>
        <p:nvSpPr>
          <p:cNvPr id="293891" name="Rectangle 2"/>
          <p:cNvSpPr>
            <a:spLocks noGrp="1" noRot="1" noChangeAspect="1" noChangeArrowheads="1" noTextEdit="1"/>
          </p:cNvSpPr>
          <p:nvPr>
            <p:ph type="sldImg"/>
          </p:nvPr>
        </p:nvSpPr>
        <p:spPr>
          <a:xfrm>
            <a:off x="1185863" y="698500"/>
            <a:ext cx="4649787" cy="3487738"/>
          </a:xfrm>
          <a:ln/>
        </p:spPr>
      </p:sp>
      <p:sp>
        <p:nvSpPr>
          <p:cNvPr id="293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38AC889B-541A-47FB-B789-3E0C53D2466D}" type="slidenum">
              <a:rPr lang="en-US" sz="1300"/>
              <a:pPr algn="r"/>
              <a:t>71</a:t>
            </a:fld>
            <a:endParaRPr lang="en-US" sz="1300" dirty="0"/>
          </a:p>
        </p:txBody>
      </p:sp>
      <p:sp>
        <p:nvSpPr>
          <p:cNvPr id="294915" name="Rectangle 2"/>
          <p:cNvSpPr>
            <a:spLocks noGrp="1" noRot="1" noChangeAspect="1" noChangeArrowheads="1" noTextEdit="1"/>
          </p:cNvSpPr>
          <p:nvPr>
            <p:ph type="sldImg"/>
          </p:nvPr>
        </p:nvSpPr>
        <p:spPr>
          <a:xfrm>
            <a:off x="1185863" y="698500"/>
            <a:ext cx="4649787" cy="3487738"/>
          </a:xfrm>
          <a:ln/>
        </p:spPr>
      </p:sp>
      <p:sp>
        <p:nvSpPr>
          <p:cNvPr id="294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A2FB8F19-ADDE-423F-ADE1-9A504020DBF7}" type="slidenum">
              <a:rPr lang="en-US" sz="1300"/>
              <a:pPr algn="r"/>
              <a:t>72</a:t>
            </a:fld>
            <a:endParaRPr lang="en-US" sz="1300" dirty="0"/>
          </a:p>
        </p:txBody>
      </p:sp>
      <p:sp>
        <p:nvSpPr>
          <p:cNvPr id="295939" name="Rectangle 2"/>
          <p:cNvSpPr>
            <a:spLocks noGrp="1" noRot="1" noChangeAspect="1" noChangeArrowheads="1" noTextEdit="1"/>
          </p:cNvSpPr>
          <p:nvPr>
            <p:ph type="sldImg"/>
          </p:nvPr>
        </p:nvSpPr>
        <p:spPr>
          <a:xfrm>
            <a:off x="1185863" y="698500"/>
            <a:ext cx="4649787" cy="3487738"/>
          </a:xfrm>
          <a:ln/>
        </p:spPr>
      </p:sp>
      <p:sp>
        <p:nvSpPr>
          <p:cNvPr id="295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BB34AD0C-5AD1-4080-A5C7-039952B244E2}" type="slidenum">
              <a:rPr lang="en-US" sz="1300"/>
              <a:pPr algn="r"/>
              <a:t>73</a:t>
            </a:fld>
            <a:endParaRPr lang="en-US" sz="1300" dirty="0"/>
          </a:p>
        </p:txBody>
      </p:sp>
      <p:sp>
        <p:nvSpPr>
          <p:cNvPr id="296963" name="Rectangle 2"/>
          <p:cNvSpPr>
            <a:spLocks noGrp="1" noRot="1" noChangeAspect="1" noChangeArrowheads="1" noTextEdit="1"/>
          </p:cNvSpPr>
          <p:nvPr>
            <p:ph type="sldImg"/>
          </p:nvPr>
        </p:nvSpPr>
        <p:spPr>
          <a:xfrm>
            <a:off x="1185863" y="698500"/>
            <a:ext cx="4649787" cy="3487738"/>
          </a:xfrm>
          <a:ln/>
        </p:spPr>
      </p:sp>
      <p:sp>
        <p:nvSpPr>
          <p:cNvPr id="296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8509093F-A4EE-4EFA-8F26-2B3D0B420DFF}" type="slidenum">
              <a:rPr lang="en-US" sz="1300"/>
              <a:pPr algn="r"/>
              <a:t>74</a:t>
            </a:fld>
            <a:endParaRPr lang="en-US" sz="1300" dirty="0"/>
          </a:p>
        </p:txBody>
      </p:sp>
      <p:sp>
        <p:nvSpPr>
          <p:cNvPr id="297987" name="Rectangle 2"/>
          <p:cNvSpPr>
            <a:spLocks noGrp="1" noRot="1" noChangeAspect="1" noChangeArrowheads="1" noTextEdit="1"/>
          </p:cNvSpPr>
          <p:nvPr>
            <p:ph type="sldImg"/>
          </p:nvPr>
        </p:nvSpPr>
        <p:spPr>
          <a:xfrm>
            <a:off x="1185863" y="698500"/>
            <a:ext cx="4649787" cy="3487738"/>
          </a:xfrm>
          <a:ln/>
        </p:spPr>
      </p:sp>
      <p:sp>
        <p:nvSpPr>
          <p:cNvPr id="297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A08F9EBB-B621-4E82-97C1-1936976390ED}" type="slidenum">
              <a:rPr lang="en-US" sz="1300"/>
              <a:pPr algn="r"/>
              <a:t>75</a:t>
            </a:fld>
            <a:endParaRPr lang="en-US" sz="1300" dirty="0"/>
          </a:p>
        </p:txBody>
      </p:sp>
      <p:sp>
        <p:nvSpPr>
          <p:cNvPr id="299011" name="Rectangle 2"/>
          <p:cNvSpPr>
            <a:spLocks noGrp="1" noRot="1" noChangeAspect="1" noChangeArrowheads="1" noTextEdit="1"/>
          </p:cNvSpPr>
          <p:nvPr>
            <p:ph type="sldImg"/>
          </p:nvPr>
        </p:nvSpPr>
        <p:spPr>
          <a:xfrm>
            <a:off x="1185863" y="698500"/>
            <a:ext cx="4649787" cy="3487738"/>
          </a:xfrm>
          <a:ln/>
        </p:spPr>
      </p:sp>
      <p:sp>
        <p:nvSpPr>
          <p:cNvPr id="299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63E6975B-BC33-455F-B0A4-13DCC87662E4}" type="slidenum">
              <a:rPr lang="en-US" sz="1300"/>
              <a:pPr algn="r"/>
              <a:t>76</a:t>
            </a:fld>
            <a:endParaRPr lang="en-US" sz="1300" dirty="0"/>
          </a:p>
        </p:txBody>
      </p:sp>
      <p:sp>
        <p:nvSpPr>
          <p:cNvPr id="300035" name="Rectangle 2"/>
          <p:cNvSpPr>
            <a:spLocks noGrp="1" noRot="1" noChangeAspect="1" noChangeArrowheads="1" noTextEdit="1"/>
          </p:cNvSpPr>
          <p:nvPr>
            <p:ph type="sldImg"/>
          </p:nvPr>
        </p:nvSpPr>
        <p:spPr>
          <a:xfrm>
            <a:off x="1185863" y="698500"/>
            <a:ext cx="4649787" cy="3487738"/>
          </a:xfrm>
          <a:ln/>
        </p:spPr>
      </p:sp>
      <p:sp>
        <p:nvSpPr>
          <p:cNvPr id="300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B98C9F40-4D42-4A95-A519-7E16FEC8A09F}" type="slidenum">
              <a:rPr lang="en-US" sz="1300"/>
              <a:pPr algn="r"/>
              <a:t>77</a:t>
            </a:fld>
            <a:endParaRPr lang="en-US" sz="1300" dirty="0"/>
          </a:p>
        </p:txBody>
      </p:sp>
      <p:sp>
        <p:nvSpPr>
          <p:cNvPr id="301059" name="Rectangle 2"/>
          <p:cNvSpPr>
            <a:spLocks noGrp="1" noRot="1" noChangeAspect="1" noChangeArrowheads="1" noTextEdit="1"/>
          </p:cNvSpPr>
          <p:nvPr>
            <p:ph type="sldImg"/>
          </p:nvPr>
        </p:nvSpPr>
        <p:spPr>
          <a:xfrm>
            <a:off x="1185863" y="698500"/>
            <a:ext cx="4649787" cy="3487738"/>
          </a:xfrm>
          <a:ln/>
        </p:spPr>
      </p:sp>
      <p:sp>
        <p:nvSpPr>
          <p:cNvPr id="301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E2F3AA92-703A-493F-B59E-E82C45EB0766}" type="slidenum">
              <a:rPr lang="en-US" sz="1300"/>
              <a:pPr algn="r"/>
              <a:t>78</a:t>
            </a:fld>
            <a:endParaRPr lang="en-US" sz="1300" dirty="0"/>
          </a:p>
        </p:txBody>
      </p:sp>
      <p:sp>
        <p:nvSpPr>
          <p:cNvPr id="302083" name="Rectangle 2"/>
          <p:cNvSpPr>
            <a:spLocks noGrp="1" noRot="1" noChangeAspect="1" noChangeArrowheads="1" noTextEdit="1"/>
          </p:cNvSpPr>
          <p:nvPr>
            <p:ph type="sldImg"/>
          </p:nvPr>
        </p:nvSpPr>
        <p:spPr>
          <a:xfrm>
            <a:off x="1185863" y="698500"/>
            <a:ext cx="4649787" cy="3487738"/>
          </a:xfrm>
          <a:ln/>
        </p:spPr>
      </p:sp>
      <p:sp>
        <p:nvSpPr>
          <p:cNvPr id="302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p:spPr>
        <p:txBody>
          <a:bodyPr/>
          <a:lstStyle/>
          <a:p>
            <a:pPr marL="165239" indent="-165239">
              <a:buFontTx/>
              <a:buChar char="•"/>
            </a:pPr>
            <a:r>
              <a:rPr lang="en-US" dirty="0" smtClean="0"/>
              <a:t>Sales of significant office properties totaled $14.8b in Q2, a slight gain from the prior quarter but off 10% YOY.</a:t>
            </a:r>
          </a:p>
          <a:p>
            <a:pPr marL="165239" indent="-165239">
              <a:buFontTx/>
              <a:buChar char="•"/>
            </a:pPr>
            <a:r>
              <a:rPr lang="en-US" dirty="0" smtClean="0"/>
              <a:t>For H1’12, a total of $29.2b of office property sales were recorded, up 6% compared to H1’11, with the number of properties trading increasing by 24% to total 1,200</a:t>
            </a:r>
          </a:p>
          <a:p>
            <a:pPr marL="165239" indent="-165239">
              <a:buFontTx/>
              <a:buChar char="•"/>
            </a:pPr>
            <a:r>
              <a:rPr lang="en-US" dirty="0" smtClean="0"/>
              <a:t>Portfolio transactions have been a bright spot so far in 2012 with over $5.3b of transactions, double the volume from H1’11</a:t>
            </a:r>
          </a:p>
          <a:p>
            <a:pPr marL="165239" indent="-165239">
              <a:buFontTx/>
              <a:buChar char="•"/>
            </a:pPr>
            <a:r>
              <a:rPr lang="en-US" dirty="0" smtClean="0"/>
              <a:t>The Q2 decline in volume from a year ago was due solely to a 18% drop in sales of CBD properties while suburban properties experienced a slight gain</a:t>
            </a:r>
          </a:p>
          <a:p>
            <a:pPr marL="165239" indent="-165239">
              <a:buFontTx/>
              <a:buChar char="•"/>
            </a:pPr>
            <a:r>
              <a:rPr lang="en-US" dirty="0" smtClean="0"/>
              <a:t>The drop in the CBD sector is likely temporary – in July alone nearly $5.0b of CBD towers have either closed or been put under contract</a:t>
            </a:r>
          </a:p>
        </p:txBody>
      </p:sp>
      <p:sp>
        <p:nvSpPr>
          <p:cNvPr id="303108" name="Slide Number Placeholder 3"/>
          <p:cNvSpPr txBox="1">
            <a:spLocks noGrp="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12C93805-FE0A-43C4-A000-BE2AB4A56AE2}" type="slidenum">
              <a:rPr lang="en-US" sz="1300"/>
              <a:pPr algn="r"/>
              <a:t>79</a:t>
            </a:fld>
            <a:endParaRPr lang="en-US"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52EA03E3-733D-44CD-9DC6-607877D33F2F}" type="slidenum">
              <a:rPr lang="en-US" smtClean="0"/>
              <a:pPr/>
              <a:t>8</a:t>
            </a:fld>
            <a:endParaRPr lang="en-US" smtClean="0"/>
          </a:p>
        </p:txBody>
      </p:sp>
      <p:sp>
        <p:nvSpPr>
          <p:cNvPr id="263171" name="Rectangle 2"/>
          <p:cNvSpPr>
            <a:spLocks noGrp="1" noRot="1" noChangeAspect="1" noChangeArrowheads="1" noTextEdit="1"/>
          </p:cNvSpPr>
          <p:nvPr>
            <p:ph type="sldImg"/>
          </p:nvPr>
        </p:nvSpPr>
        <p:spPr>
          <a:xfrm>
            <a:off x="1182688" y="698500"/>
            <a:ext cx="4646612" cy="3486150"/>
          </a:xfrm>
          <a:ln/>
        </p:spPr>
      </p:sp>
      <p:sp>
        <p:nvSpPr>
          <p:cNvPr id="263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042730FF-E517-4605-BF9C-FA43FFE086ED}" type="slidenum">
              <a:rPr lang="en-US" sz="1300"/>
              <a:pPr algn="r"/>
              <a:t>81</a:t>
            </a:fld>
            <a:endParaRPr lang="en-US" sz="1300" dirty="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8B3D4E9A-0C7A-40F4-A32A-81314C5E4E71}" type="slidenum">
              <a:rPr lang="en-US" sz="1300"/>
              <a:pPr algn="r"/>
              <a:t>82</a:t>
            </a:fld>
            <a:endParaRPr lang="en-US" sz="1300" dirty="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6FC3D314-E8B0-4212-A21C-A1259EA4DC1F}" type="slidenum">
              <a:rPr lang="en-US" sz="1300"/>
              <a:pPr algn="r"/>
              <a:t>83</a:t>
            </a:fld>
            <a:endParaRPr lang="en-US" sz="1300" dirty="0"/>
          </a:p>
        </p:txBody>
      </p:sp>
      <p:sp>
        <p:nvSpPr>
          <p:cNvPr id="307203" name="Rectangle 2"/>
          <p:cNvSpPr>
            <a:spLocks noGrp="1" noRot="1" noChangeAspect="1" noChangeArrowheads="1" noTextEdit="1"/>
          </p:cNvSpPr>
          <p:nvPr>
            <p:ph type="sldImg"/>
          </p:nvPr>
        </p:nvSpPr>
        <p:spPr>
          <a:xfrm>
            <a:off x="1184275" y="698500"/>
            <a:ext cx="4648200" cy="3487738"/>
          </a:xfrm>
          <a:ln/>
        </p:spPr>
      </p:sp>
      <p:sp>
        <p:nvSpPr>
          <p:cNvPr id="307204" name="Rectangle 3"/>
          <p:cNvSpPr>
            <a:spLocks noGrp="1" noChangeArrowheads="1"/>
          </p:cNvSpPr>
          <p:nvPr>
            <p:ph type="body" idx="1"/>
          </p:nvPr>
        </p:nvSpPr>
        <p:spPr>
          <a:xfrm>
            <a:off x="938676" y="4416099"/>
            <a:ext cx="5136093" cy="4182457"/>
          </a:xfrm>
          <a:noFill/>
          <a:ln/>
        </p:spPr>
        <p:txBody>
          <a:bodyPr/>
          <a:lstStyle/>
          <a:p>
            <a:pPr eaLnBrk="1" hangingPunct="1">
              <a:lnSpc>
                <a:spcPct val="80000"/>
              </a:lnSpc>
            </a:pPr>
            <a:endParaRPr lang="en-US" sz="800"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93C3DBB9-4B5D-45A0-91C3-A7755C19F907}" type="slidenum">
              <a:rPr lang="en-US" sz="1300"/>
              <a:pPr algn="r"/>
              <a:t>84</a:t>
            </a:fld>
            <a:endParaRPr lang="en-US" sz="1300" dirty="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96D0FB42-9D51-41D7-B8DE-F1E8B6C6AF09}" type="slidenum">
              <a:rPr lang="en-US" sz="1300"/>
              <a:pPr algn="r"/>
              <a:t>85</a:t>
            </a:fld>
            <a:endParaRPr lang="en-US" sz="1300" dirty="0"/>
          </a:p>
        </p:txBody>
      </p:sp>
      <p:sp>
        <p:nvSpPr>
          <p:cNvPr id="309251" name="Rectangle 2"/>
          <p:cNvSpPr>
            <a:spLocks noGrp="1" noRot="1" noChangeAspect="1" noChangeArrowheads="1" noTextEdit="1"/>
          </p:cNvSpPr>
          <p:nvPr>
            <p:ph type="sldImg"/>
          </p:nvPr>
        </p:nvSpPr>
        <p:spPr>
          <a:xfrm>
            <a:off x="1185863" y="698500"/>
            <a:ext cx="4649787" cy="3487738"/>
          </a:xfrm>
          <a:ln/>
        </p:spPr>
      </p:sp>
      <p:sp>
        <p:nvSpPr>
          <p:cNvPr id="309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txBox="1">
            <a:spLocks noGrp="1" noChangeArrowheads="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BB9E2742-05F7-4AD3-944B-50EDDF1D9A05}" type="slidenum">
              <a:rPr lang="en-US" sz="1300"/>
              <a:pPr algn="r"/>
              <a:t>86</a:t>
            </a:fld>
            <a:endParaRPr lang="en-US" sz="1300" dirty="0"/>
          </a:p>
        </p:txBody>
      </p:sp>
      <p:sp>
        <p:nvSpPr>
          <p:cNvPr id="310275" name="Rectangle 2"/>
          <p:cNvSpPr>
            <a:spLocks noGrp="1" noRot="1" noChangeAspect="1" noChangeArrowheads="1" noTextEdit="1"/>
          </p:cNvSpPr>
          <p:nvPr>
            <p:ph type="sldImg"/>
          </p:nvPr>
        </p:nvSpPr>
        <p:spPr>
          <a:xfrm>
            <a:off x="1185863" y="698500"/>
            <a:ext cx="4649787" cy="3487738"/>
          </a:xfrm>
          <a:ln/>
        </p:spPr>
      </p:sp>
      <p:sp>
        <p:nvSpPr>
          <p:cNvPr id="310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p:spPr>
        <p:txBody>
          <a:bodyPr/>
          <a:lstStyle/>
          <a:p>
            <a:pPr marL="165239" indent="-165239">
              <a:buFontTx/>
              <a:buChar char="•"/>
            </a:pPr>
            <a:r>
              <a:rPr lang="en-US" dirty="0" smtClean="0"/>
              <a:t>Sales of significant industrial properties totaled $8.4b in Q2, up substantially from the prior quarter but off 44% compared to a year earlier</a:t>
            </a:r>
          </a:p>
          <a:p>
            <a:pPr marL="165239" indent="-165239">
              <a:buFontTx/>
              <a:buChar char="•"/>
            </a:pPr>
            <a:r>
              <a:rPr lang="en-US" dirty="0" smtClean="0"/>
              <a:t>This is due to the AMB/</a:t>
            </a:r>
            <a:r>
              <a:rPr lang="en-US" dirty="0" err="1" smtClean="0"/>
              <a:t>Prologis</a:t>
            </a:r>
            <a:r>
              <a:rPr lang="en-US" dirty="0" smtClean="0"/>
              <a:t> merger</a:t>
            </a:r>
          </a:p>
          <a:p>
            <a:pPr marL="165239" indent="-165239">
              <a:buFontTx/>
              <a:buChar char="•"/>
            </a:pPr>
            <a:r>
              <a:rPr lang="en-US" dirty="0" smtClean="0"/>
              <a:t>For H1’12, a total of $14.2b of industrial sales were recorded, down 27% compared to H1’11, although up 23% exclusive of REIT M&amp;A</a:t>
            </a:r>
          </a:p>
          <a:p>
            <a:pPr marL="165239" indent="-165239">
              <a:buFontTx/>
              <a:buChar char="•"/>
            </a:pPr>
            <a:r>
              <a:rPr lang="en-US" dirty="0" smtClean="0"/>
              <a:t>Sales of flex totaled $5.9b, registering a 46% </a:t>
            </a:r>
            <a:r>
              <a:rPr lang="en-US" dirty="0" err="1" smtClean="0"/>
              <a:t>yoy</a:t>
            </a:r>
            <a:r>
              <a:rPr lang="en-US" dirty="0" smtClean="0"/>
              <a:t> increase and accounting for 41% of volume in H1</a:t>
            </a:r>
          </a:p>
          <a:p>
            <a:pPr marL="165239" indent="-165239">
              <a:buFontTx/>
              <a:buChar char="•"/>
            </a:pPr>
            <a:r>
              <a:rPr lang="en-US" dirty="0" smtClean="0"/>
              <a:t>Warehouse properties totaled $5.0b, up 11%</a:t>
            </a:r>
          </a:p>
        </p:txBody>
      </p:sp>
      <p:sp>
        <p:nvSpPr>
          <p:cNvPr id="311300" name="Slide Number Placeholder 3"/>
          <p:cNvSpPr txBox="1">
            <a:spLocks noGrp="1"/>
          </p:cNvSpPr>
          <p:nvPr/>
        </p:nvSpPr>
        <p:spPr bwMode="auto">
          <a:xfrm>
            <a:off x="3970734" y="8830660"/>
            <a:ext cx="3038145" cy="464205"/>
          </a:xfrm>
          <a:prstGeom prst="rect">
            <a:avLst/>
          </a:prstGeom>
          <a:noFill/>
          <a:ln w="9525">
            <a:noFill/>
            <a:miter lim="800000"/>
            <a:headEnd/>
            <a:tailEnd/>
          </a:ln>
        </p:spPr>
        <p:txBody>
          <a:bodyPr lIns="93160" tIns="46580" rIns="93160" bIns="46580" anchor="b"/>
          <a:lstStyle/>
          <a:p>
            <a:pPr algn="r"/>
            <a:fld id="{A3FEFE5C-C037-41E9-A96B-5CF37BCA21CD}" type="slidenum">
              <a:rPr lang="en-US" sz="1300"/>
              <a:pPr algn="r"/>
              <a:t>87</a:t>
            </a:fld>
            <a:endParaRPr lang="en-US" sz="1300"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p:spPr>
        <p:txBody>
          <a:bodyPr/>
          <a:lstStyle/>
          <a:p>
            <a:endParaRPr lang="en-US" smtClean="0"/>
          </a:p>
        </p:txBody>
      </p:sp>
      <p:sp>
        <p:nvSpPr>
          <p:cNvPr id="313348" name="Slide Number Placeholder 3"/>
          <p:cNvSpPr>
            <a:spLocks noGrp="1"/>
          </p:cNvSpPr>
          <p:nvPr>
            <p:ph type="sldNum" sz="quarter" idx="5"/>
          </p:nvPr>
        </p:nvSpPr>
        <p:spPr>
          <a:noFill/>
        </p:spPr>
        <p:txBody>
          <a:bodyPr/>
          <a:lstStyle/>
          <a:p>
            <a:fld id="{5C431F17-309D-45F2-BA36-EED666B7557E}" type="slidenum">
              <a:rPr lang="en-US" smtClean="0"/>
              <a:pPr/>
              <a:t>89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3AADE545-3E2C-4733-8A58-DC3185A5218B}" type="slidenum">
              <a:rPr lang="en-US" smtClean="0"/>
              <a:pPr/>
              <a:t>9</a:t>
            </a:fld>
            <a:endParaRPr lang="en-US" smtClean="0"/>
          </a:p>
        </p:txBody>
      </p:sp>
      <p:sp>
        <p:nvSpPr>
          <p:cNvPr id="264195" name="Rectangle 2"/>
          <p:cNvSpPr>
            <a:spLocks noGrp="1" noRot="1" noChangeAspect="1" noChangeArrowheads="1" noTextEdit="1"/>
          </p:cNvSpPr>
          <p:nvPr>
            <p:ph type="sldImg"/>
          </p:nvPr>
        </p:nvSpPr>
        <p:spPr>
          <a:xfrm>
            <a:off x="1182688" y="698500"/>
            <a:ext cx="4648200" cy="3486150"/>
          </a:xfrm>
          <a:ln/>
        </p:spPr>
      </p:sp>
      <p:sp>
        <p:nvSpPr>
          <p:cNvPr id="264196" name="Rectangle 3"/>
          <p:cNvSpPr>
            <a:spLocks noGrp="1" noChangeArrowheads="1"/>
          </p:cNvSpPr>
          <p:nvPr>
            <p:ph type="body" idx="1"/>
          </p:nvPr>
        </p:nvSpPr>
        <p:spPr>
          <a:xfrm>
            <a:off x="701346" y="4417635"/>
            <a:ext cx="5607711" cy="4180921"/>
          </a:xfrm>
          <a:noFill/>
          <a:ln/>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a:noFill/>
          <a:ln/>
        </p:spPr>
        <p:txBody>
          <a:bodyPr/>
          <a:lstStyle/>
          <a:p>
            <a:endParaRPr lang="en-US" smtClean="0"/>
          </a:p>
        </p:txBody>
      </p:sp>
      <p:sp>
        <p:nvSpPr>
          <p:cNvPr id="314372" name="Slide Number Placeholder 3"/>
          <p:cNvSpPr>
            <a:spLocks noGrp="1"/>
          </p:cNvSpPr>
          <p:nvPr>
            <p:ph type="sldNum" sz="quarter" idx="5"/>
          </p:nvPr>
        </p:nvSpPr>
        <p:spPr>
          <a:noFill/>
        </p:spPr>
        <p:txBody>
          <a:bodyPr/>
          <a:lstStyle/>
          <a:p>
            <a:fld id="{657D8087-4936-4CA4-AE09-702A7571465B}" type="slidenum">
              <a:rPr lang="en-US" smtClean="0"/>
              <a:pPr/>
              <a:t>92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a:noFill/>
          <a:ln/>
        </p:spPr>
        <p:txBody>
          <a:bodyPr/>
          <a:lstStyle/>
          <a:p>
            <a:r>
              <a:rPr lang="en-US" smtClean="0"/>
              <a:t>Updated</a:t>
            </a:r>
          </a:p>
        </p:txBody>
      </p:sp>
      <p:sp>
        <p:nvSpPr>
          <p:cNvPr id="315396" name="Slide Number Placeholder 3"/>
          <p:cNvSpPr>
            <a:spLocks noGrp="1"/>
          </p:cNvSpPr>
          <p:nvPr>
            <p:ph type="sldNum" sz="quarter" idx="5"/>
          </p:nvPr>
        </p:nvSpPr>
        <p:spPr>
          <a:noFill/>
        </p:spPr>
        <p:txBody>
          <a:bodyPr/>
          <a:lstStyle/>
          <a:p>
            <a:fld id="{8AA6D0D9-DA1E-49FE-B576-0D513FFCD579}" type="slidenum">
              <a:rPr lang="en-US" smtClean="0"/>
              <a:pPr/>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16419" name="Notes Placeholder 2"/>
          <p:cNvSpPr>
            <a:spLocks noGrp="1"/>
          </p:cNvSpPr>
          <p:nvPr>
            <p:ph type="body" idx="1"/>
          </p:nvPr>
        </p:nvSpPr>
        <p:spPr>
          <a:noFill/>
          <a:ln/>
        </p:spPr>
        <p:txBody>
          <a:bodyPr/>
          <a:lstStyle/>
          <a:p>
            <a:endParaRPr lang="en-US" dirty="0" smtClean="0"/>
          </a:p>
        </p:txBody>
      </p:sp>
      <p:sp>
        <p:nvSpPr>
          <p:cNvPr id="316420" name="Slide Number Placeholder 3"/>
          <p:cNvSpPr>
            <a:spLocks noGrp="1"/>
          </p:cNvSpPr>
          <p:nvPr>
            <p:ph type="sldNum" sz="quarter" idx="5"/>
          </p:nvPr>
        </p:nvSpPr>
        <p:spPr>
          <a:noFill/>
        </p:spPr>
        <p:txBody>
          <a:bodyPr/>
          <a:lstStyle/>
          <a:p>
            <a:fld id="{2016BF10-5421-4280-BB85-0C53E571B225}" type="slidenum">
              <a:rPr lang="en-US" smtClean="0"/>
              <a:pPr/>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AF5EFA-B468-4304-B53C-07350EFC4C68}"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457200" cy="6864350"/>
          </a:xfrm>
          <a:prstGeom prst="rect">
            <a:avLst/>
          </a:prstGeom>
          <a:solidFill>
            <a:srgbClr val="006B54"/>
          </a:solidFill>
          <a:ln w="9525">
            <a:noFill/>
            <a:miter lim="800000"/>
            <a:headEnd/>
            <a:tailEnd/>
          </a:ln>
        </p:spPr>
        <p:txBody>
          <a:bodyPr wrap="none" anchor="ctr"/>
          <a:lstStyle/>
          <a:p>
            <a:endParaRPr lang="en-US"/>
          </a:p>
        </p:txBody>
      </p:sp>
      <p:pic>
        <p:nvPicPr>
          <p:cNvPr id="5" name="Picture 3" descr="FAN2008060"/>
          <p:cNvPicPr>
            <a:picLocks noChangeAspect="1" noChangeArrowheads="1"/>
          </p:cNvPicPr>
          <p:nvPr userDrawn="1"/>
        </p:nvPicPr>
        <p:blipFill>
          <a:blip r:embed="rId2" cstate="print"/>
          <a:srcRect l="31004" t="15094" r="29901" b="-2"/>
          <a:stretch>
            <a:fillRect/>
          </a:stretch>
        </p:blipFill>
        <p:spPr bwMode="auto">
          <a:xfrm>
            <a:off x="228600" y="0"/>
            <a:ext cx="2438400" cy="6867525"/>
          </a:xfrm>
          <a:prstGeom prst="rect">
            <a:avLst/>
          </a:prstGeom>
          <a:noFill/>
          <a:ln w="9525">
            <a:noFill/>
            <a:miter lim="800000"/>
            <a:headEnd/>
            <a:tailEnd/>
          </a:ln>
        </p:spPr>
      </p:pic>
      <p:sp>
        <p:nvSpPr>
          <p:cNvPr id="6" name="Freeform 10"/>
          <p:cNvSpPr>
            <a:spLocks/>
          </p:cNvSpPr>
          <p:nvPr userDrawn="1"/>
        </p:nvSpPr>
        <p:spPr bwMode="auto">
          <a:xfrm>
            <a:off x="1584325" y="2433638"/>
            <a:ext cx="1082675" cy="1909762"/>
          </a:xfrm>
          <a:custGeom>
            <a:avLst/>
            <a:gdLst>
              <a:gd name="T0" fmla="*/ 2147483647 w 866"/>
              <a:gd name="T1" fmla="*/ 2147483647 h 1527"/>
              <a:gd name="T2" fmla="*/ 2147483647 w 866"/>
              <a:gd name="T3" fmla="*/ 2147483647 h 1527"/>
              <a:gd name="T4" fmla="*/ 2147483647 w 866"/>
              <a:gd name="T5" fmla="*/ 2147483647 h 1527"/>
              <a:gd name="T6" fmla="*/ 2147483647 w 866"/>
              <a:gd name="T7" fmla="*/ 2147483647 h 1527"/>
              <a:gd name="T8" fmla="*/ 2147483647 w 866"/>
              <a:gd name="T9" fmla="*/ 2147483647 h 1527"/>
              <a:gd name="T10" fmla="*/ 2147483647 w 866"/>
              <a:gd name="T11" fmla="*/ 2147483647 h 1527"/>
              <a:gd name="T12" fmla="*/ 2147483647 w 866"/>
              <a:gd name="T13" fmla="*/ 2147483647 h 1527"/>
              <a:gd name="T14" fmla="*/ 2147483647 w 866"/>
              <a:gd name="T15" fmla="*/ 0 h 1527"/>
              <a:gd name="T16" fmla="*/ 2147483647 w 866"/>
              <a:gd name="T17" fmla="*/ 0 h 1527"/>
              <a:gd name="T18" fmla="*/ 2147483647 w 866"/>
              <a:gd name="T19" fmla="*/ 2147483647 h 1527"/>
              <a:gd name="T20" fmla="*/ 2147483647 w 866"/>
              <a:gd name="T21" fmla="*/ 2147483647 h 1527"/>
              <a:gd name="T22" fmla="*/ 2147483647 w 866"/>
              <a:gd name="T23" fmla="*/ 2147483647 h 1527"/>
              <a:gd name="T24" fmla="*/ 0 w 866"/>
              <a:gd name="T25" fmla="*/ 2147483647 h 1527"/>
              <a:gd name="T26" fmla="*/ 2147483647 w 866"/>
              <a:gd name="T27" fmla="*/ 2147483647 h 1527"/>
              <a:gd name="T28" fmla="*/ 2147483647 w 866"/>
              <a:gd name="T29" fmla="*/ 2147483647 h 1527"/>
              <a:gd name="T30" fmla="*/ 2147483647 w 866"/>
              <a:gd name="T31" fmla="*/ 2147483647 h 1527"/>
              <a:gd name="T32" fmla="*/ 2147483647 w 866"/>
              <a:gd name="T33" fmla="*/ 2147483647 h 15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6" h="1527">
                <a:moveTo>
                  <a:pt x="864" y="1162"/>
                </a:moveTo>
                <a:cubicBezTo>
                  <a:pt x="852" y="1161"/>
                  <a:pt x="852" y="1161"/>
                  <a:pt x="852" y="1161"/>
                </a:cubicBezTo>
                <a:cubicBezTo>
                  <a:pt x="828" y="1160"/>
                  <a:pt x="809" y="1161"/>
                  <a:pt x="745" y="1155"/>
                </a:cubicBezTo>
                <a:cubicBezTo>
                  <a:pt x="466" y="1128"/>
                  <a:pt x="365" y="920"/>
                  <a:pt x="365" y="751"/>
                </a:cubicBezTo>
                <a:cubicBezTo>
                  <a:pt x="365" y="540"/>
                  <a:pt x="506" y="389"/>
                  <a:pt x="732" y="355"/>
                </a:cubicBezTo>
                <a:cubicBezTo>
                  <a:pt x="766" y="350"/>
                  <a:pt x="828" y="349"/>
                  <a:pt x="852" y="349"/>
                </a:cubicBezTo>
                <a:cubicBezTo>
                  <a:pt x="865" y="348"/>
                  <a:pt x="865" y="348"/>
                  <a:pt x="865" y="348"/>
                </a:cubicBezTo>
                <a:cubicBezTo>
                  <a:pt x="866" y="0"/>
                  <a:pt x="866" y="0"/>
                  <a:pt x="866" y="0"/>
                </a:cubicBezTo>
                <a:cubicBezTo>
                  <a:pt x="853" y="0"/>
                  <a:pt x="853" y="0"/>
                  <a:pt x="853" y="0"/>
                </a:cubicBezTo>
                <a:cubicBezTo>
                  <a:pt x="769" y="1"/>
                  <a:pt x="769" y="1"/>
                  <a:pt x="769" y="1"/>
                </a:cubicBezTo>
                <a:cubicBezTo>
                  <a:pt x="696" y="6"/>
                  <a:pt x="575" y="13"/>
                  <a:pt x="451" y="64"/>
                </a:cubicBezTo>
                <a:cubicBezTo>
                  <a:pt x="332" y="119"/>
                  <a:pt x="228" y="202"/>
                  <a:pt x="150" y="307"/>
                </a:cubicBezTo>
                <a:cubicBezTo>
                  <a:pt x="52" y="440"/>
                  <a:pt x="0" y="593"/>
                  <a:pt x="0" y="759"/>
                </a:cubicBezTo>
                <a:cubicBezTo>
                  <a:pt x="0" y="811"/>
                  <a:pt x="4" y="866"/>
                  <a:pt x="12" y="916"/>
                </a:cubicBezTo>
                <a:cubicBezTo>
                  <a:pt x="59" y="1148"/>
                  <a:pt x="211" y="1340"/>
                  <a:pt x="429" y="1443"/>
                </a:cubicBezTo>
                <a:cubicBezTo>
                  <a:pt x="503" y="1475"/>
                  <a:pt x="599" y="1508"/>
                  <a:pt x="826" y="1526"/>
                </a:cubicBezTo>
                <a:cubicBezTo>
                  <a:pt x="831" y="1526"/>
                  <a:pt x="865" y="1527"/>
                  <a:pt x="865" y="1527"/>
                </a:cubicBezTo>
              </a:path>
            </a:pathLst>
          </a:custGeom>
          <a:solidFill>
            <a:srgbClr val="69BE28"/>
          </a:solidFill>
          <a:ln w="9525">
            <a:noFill/>
            <a:round/>
            <a:headEnd/>
            <a:tailEnd/>
          </a:ln>
        </p:spPr>
        <p:txBody>
          <a:bodyPr/>
          <a:lstStyle/>
          <a:p>
            <a:endParaRPr lang="en-US"/>
          </a:p>
        </p:txBody>
      </p:sp>
      <p:pic>
        <p:nvPicPr>
          <p:cNvPr id="7" name="Picture 13" descr="NEW_CBRE.gif"/>
          <p:cNvPicPr>
            <a:picLocks noChangeAspect="1"/>
          </p:cNvPicPr>
          <p:nvPr userDrawn="1"/>
        </p:nvPicPr>
        <p:blipFill>
          <a:blip r:embed="rId3" cstate="print"/>
          <a:srcRect/>
          <a:stretch>
            <a:fillRect/>
          </a:stretch>
        </p:blipFill>
        <p:spPr bwMode="auto">
          <a:xfrm>
            <a:off x="7742238" y="6319838"/>
            <a:ext cx="1171575" cy="298450"/>
          </a:xfrm>
          <a:prstGeom prst="rect">
            <a:avLst/>
          </a:prstGeom>
          <a:noFill/>
          <a:ln w="9525">
            <a:noFill/>
            <a:miter lim="800000"/>
            <a:headEnd/>
            <a:tailEnd/>
          </a:ln>
        </p:spPr>
      </p:pic>
      <p:sp>
        <p:nvSpPr>
          <p:cNvPr id="4101" name="Rectangle 5"/>
          <p:cNvSpPr>
            <a:spLocks noGrp="1" noChangeArrowheads="1"/>
          </p:cNvSpPr>
          <p:nvPr>
            <p:ph type="ctrTitle"/>
          </p:nvPr>
        </p:nvSpPr>
        <p:spPr>
          <a:xfrm>
            <a:off x="3198813" y="2673350"/>
            <a:ext cx="5345112" cy="914400"/>
          </a:xfrm>
          <a:ln algn="ctr"/>
        </p:spPr>
        <p:txBody>
          <a:bodyPr>
            <a:spAutoFit/>
          </a:bodyPr>
          <a:lstStyle>
            <a:lvl1pPr algn="l">
              <a:defRPr sz="3000">
                <a:solidFill>
                  <a:srgbClr val="006B54"/>
                </a:solidFill>
              </a:defRPr>
            </a:lvl1pPr>
          </a:lstStyle>
          <a:p>
            <a:r>
              <a:rPr lang="en-US"/>
              <a:t>Capital Markets Master Slide Deck</a:t>
            </a:r>
          </a:p>
        </p:txBody>
      </p:sp>
      <p:sp>
        <p:nvSpPr>
          <p:cNvPr id="4102" name="Rectangle 6"/>
          <p:cNvSpPr>
            <a:spLocks noGrp="1" noChangeArrowheads="1"/>
          </p:cNvSpPr>
          <p:nvPr>
            <p:ph type="subTitle" idx="1"/>
          </p:nvPr>
        </p:nvSpPr>
        <p:spPr>
          <a:xfrm>
            <a:off x="3198813" y="3656013"/>
            <a:ext cx="5313362" cy="244475"/>
          </a:xfrm>
          <a:ln algn="ctr"/>
        </p:spPr>
        <p:txBody>
          <a:bodyPr lIns="0" tIns="0" rIns="0" bIns="0">
            <a:spAutoFit/>
          </a:bodyPr>
          <a:lstStyle>
            <a:lvl1pPr marL="0" indent="0">
              <a:spcBef>
                <a:spcPct val="50000"/>
              </a:spcBef>
              <a:buClr>
                <a:schemeClr val="accent2"/>
              </a:buClr>
              <a:buFont typeface="Wingdings" pitchFamily="2" charset="2"/>
              <a:buNone/>
              <a:defRPr sz="1600">
                <a:solidFill>
                  <a:schemeClr val="tx1"/>
                </a:solidFill>
              </a:defRPr>
            </a:lvl1pPr>
          </a:lstStyle>
          <a:p>
            <a:r>
              <a:rPr lang="en-US"/>
              <a:t>Click to edit Master subtitle style</a:t>
            </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0063" y="53975"/>
            <a:ext cx="1941512" cy="5726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22350" y="53975"/>
            <a:ext cx="5675313" cy="5726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22350" y="53975"/>
            <a:ext cx="7769225" cy="4270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22350" y="928688"/>
            <a:ext cx="7769225" cy="4851400"/>
          </a:xfrm>
        </p:spPr>
        <p:txBody>
          <a:bodyPr/>
          <a:lstStyle/>
          <a:p>
            <a:pPr lvl="0"/>
            <a:endParaRPr lang="en-US" noProof="0"/>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22350" y="53975"/>
            <a:ext cx="7769225" cy="427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22350" y="928688"/>
            <a:ext cx="7769225" cy="4851400"/>
          </a:xfrm>
        </p:spPr>
        <p:txBody>
          <a:bodyPr/>
          <a:lstStyle/>
          <a:p>
            <a:pPr lvl="0"/>
            <a:endParaRPr lang="en-US" noProof="0"/>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2350" y="53975"/>
            <a:ext cx="7769225" cy="427038"/>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1022350" y="928688"/>
            <a:ext cx="3808413" cy="4851400"/>
          </a:xfrm>
        </p:spPr>
        <p:txBody>
          <a:bodyPr/>
          <a:lstStyle/>
          <a:p>
            <a:pPr lvl="0"/>
            <a:endParaRPr lang="en-US" noProof="0"/>
          </a:p>
        </p:txBody>
      </p:sp>
      <p:sp>
        <p:nvSpPr>
          <p:cNvPr id="4" name="Text Placeholder 3"/>
          <p:cNvSpPr>
            <a:spLocks noGrp="1"/>
          </p:cNvSpPr>
          <p:nvPr>
            <p:ph type="body" sz="half" idx="2"/>
          </p:nvPr>
        </p:nvSpPr>
        <p:spPr>
          <a:xfrm>
            <a:off x="4983163" y="928688"/>
            <a:ext cx="3808412" cy="485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22350" y="53975"/>
            <a:ext cx="7769225" cy="4270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22350" y="928688"/>
            <a:ext cx="3808413" cy="234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83163" y="928688"/>
            <a:ext cx="3808412" cy="234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22350" y="3430588"/>
            <a:ext cx="3808413" cy="234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83163" y="3430588"/>
            <a:ext cx="3808412" cy="234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22350" y="928688"/>
            <a:ext cx="3808413"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3163" y="928688"/>
            <a:ext cx="3808412"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1022350" y="6032500"/>
            <a:ext cx="3908425" cy="0"/>
          </a:xfrm>
          <a:prstGeom prst="line">
            <a:avLst/>
          </a:prstGeom>
          <a:no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lvl1pPr>
              <a:defRPr>
                <a:latin typeface="Futura Bk BT"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752600" y="533400"/>
            <a:ext cx="7010400" cy="304800"/>
          </a:xfrm>
        </p:spPr>
        <p:txBody>
          <a:bodyPr/>
          <a:lstStyle>
            <a:lvl1pPr algn="r">
              <a:buNone/>
              <a:defRPr sz="2000">
                <a:solidFill>
                  <a:srgbClr val="C0C0C0"/>
                </a:solidFill>
                <a:latin typeface="Futura Bk BT" pitchFamily="34" charset="0"/>
              </a:defRPr>
            </a:lvl1pPr>
          </a:lstStyle>
          <a:p>
            <a:pPr lvl="0"/>
            <a:r>
              <a:rPr lang="en-US" dirty="0" smtClean="0"/>
              <a:t>Click to edit Master</a:t>
            </a:r>
          </a:p>
        </p:txBody>
      </p:sp>
      <p:sp>
        <p:nvSpPr>
          <p:cNvPr id="19" name="Content Placeholder 18"/>
          <p:cNvSpPr>
            <a:spLocks noGrp="1"/>
          </p:cNvSpPr>
          <p:nvPr>
            <p:ph sz="quarter" idx="11"/>
          </p:nvPr>
        </p:nvSpPr>
        <p:spPr>
          <a:xfrm>
            <a:off x="990600" y="121920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8"/>
          <p:cNvSpPr>
            <a:spLocks noGrp="1"/>
          </p:cNvSpPr>
          <p:nvPr>
            <p:ph type="body" sz="quarter" idx="12"/>
          </p:nvPr>
        </p:nvSpPr>
        <p:spPr>
          <a:xfrm>
            <a:off x="1066800" y="6172200"/>
            <a:ext cx="5638800" cy="457200"/>
          </a:xfrm>
        </p:spPr>
        <p:txBody>
          <a:bodyPr/>
          <a:lstStyle>
            <a:lvl1pPr>
              <a:buNone/>
              <a:defRPr sz="1000">
                <a:latin typeface="Futura Bk BT" pitchFamily="34" charset="0"/>
              </a:defRPr>
            </a:lvl1pPr>
            <a:lvl2pPr>
              <a:defRPr sz="1000">
                <a:latin typeface="Futura Bk BT" pitchFamily="34" charset="0"/>
              </a:defRPr>
            </a:lvl2pPr>
            <a:lvl3pPr>
              <a:defRPr sz="1000">
                <a:latin typeface="Futura Bk BT" pitchFamily="34" charset="0"/>
              </a:defRPr>
            </a:lvl3pPr>
            <a:lvl4pPr>
              <a:defRPr sz="1000">
                <a:latin typeface="Futura Bk BT" pitchFamily="34" charset="0"/>
              </a:defRPr>
            </a:lvl4pPr>
            <a:lvl5pPr>
              <a:defRPr sz="1000">
                <a:latin typeface="Futura Bk BT" pitchFamily="34" charset="0"/>
              </a:defRPr>
            </a:lvl5pPr>
          </a:lstStyle>
          <a:p>
            <a:pPr lvl="0"/>
            <a:r>
              <a:rPr lang="en-US" dirty="0" smtClean="0"/>
              <a:t>Click to edit Master text styles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685800" cy="6864350"/>
          </a:xfrm>
          <a:prstGeom prst="rect">
            <a:avLst/>
          </a:prstGeom>
          <a:solidFill>
            <a:srgbClr val="006B54"/>
          </a:solidFill>
          <a:ln w="9525">
            <a:noFill/>
            <a:miter lim="800000"/>
            <a:headEnd/>
            <a:tailEnd/>
          </a:ln>
        </p:spPr>
        <p:txBody>
          <a:bodyPr wrap="none" anchor="ctr"/>
          <a:lstStyle/>
          <a:p>
            <a:endParaRPr lang="en-US"/>
          </a:p>
        </p:txBody>
      </p:sp>
      <p:sp>
        <p:nvSpPr>
          <p:cNvPr id="1027" name="Rectangle 3"/>
          <p:cNvSpPr>
            <a:spLocks noChangeArrowheads="1"/>
          </p:cNvSpPr>
          <p:nvPr/>
        </p:nvSpPr>
        <p:spPr bwMode="auto">
          <a:xfrm>
            <a:off x="1022350" y="6681788"/>
            <a:ext cx="1354138" cy="157162"/>
          </a:xfrm>
          <a:prstGeom prst="rect">
            <a:avLst/>
          </a:prstGeom>
          <a:solidFill>
            <a:schemeClr val="bg1"/>
          </a:solidFill>
          <a:ln w="9525" algn="ctr">
            <a:noFill/>
            <a:miter lim="800000"/>
            <a:headEnd/>
            <a:tailEnd/>
          </a:ln>
        </p:spPr>
        <p:txBody>
          <a:bodyPr wrap="none" lIns="0" tIns="0" rIns="0" bIns="0"/>
          <a:lstStyle/>
          <a:p>
            <a:r>
              <a:rPr lang="en-US" sz="800">
                <a:solidFill>
                  <a:srgbClr val="808080"/>
                </a:solidFill>
                <a:latin typeface="Arial Narrow" pitchFamily="34" charset="0"/>
              </a:rPr>
              <a:t>CBRE  |  Page </a:t>
            </a:r>
            <a:fld id="{DF094FC8-65AA-4EC5-9630-A588EEBD3564}" type="slidenum">
              <a:rPr lang="en-US" sz="800">
                <a:solidFill>
                  <a:srgbClr val="808080"/>
                </a:solidFill>
                <a:latin typeface="Arial Narrow" pitchFamily="34" charset="0"/>
              </a:rPr>
              <a:pPr/>
              <a:t>‹#›</a:t>
            </a:fld>
            <a:endParaRPr lang="en-US" sz="800">
              <a:solidFill>
                <a:srgbClr val="808080"/>
              </a:solidFill>
              <a:latin typeface="Arial Narrow" pitchFamily="34" charset="0"/>
            </a:endParaRPr>
          </a:p>
        </p:txBody>
      </p:sp>
      <p:sp>
        <p:nvSpPr>
          <p:cNvPr id="1028" name="Line 4"/>
          <p:cNvSpPr>
            <a:spLocks noChangeShapeType="1"/>
          </p:cNvSpPr>
          <p:nvPr/>
        </p:nvSpPr>
        <p:spPr bwMode="auto">
          <a:xfrm>
            <a:off x="0" y="512763"/>
            <a:ext cx="9140825" cy="1587"/>
          </a:xfrm>
          <a:prstGeom prst="line">
            <a:avLst/>
          </a:prstGeom>
          <a:noFill/>
          <a:ln w="28575">
            <a:solidFill>
              <a:srgbClr val="66CC33"/>
            </a:solidFill>
            <a:miter lim="800000"/>
            <a:headEnd/>
            <a:tailEnd/>
          </a:ln>
        </p:spPr>
        <p:txBody>
          <a:bodyPr/>
          <a:lstStyle/>
          <a:p>
            <a:endParaRPr lang="en-US"/>
          </a:p>
        </p:txBody>
      </p:sp>
      <p:sp>
        <p:nvSpPr>
          <p:cNvPr id="1029" name="Rectangle 6"/>
          <p:cNvSpPr>
            <a:spLocks noGrp="1" noChangeArrowheads="1"/>
          </p:cNvSpPr>
          <p:nvPr>
            <p:ph type="body" idx="1"/>
          </p:nvPr>
        </p:nvSpPr>
        <p:spPr bwMode="auto">
          <a:xfrm>
            <a:off x="1022350" y="928688"/>
            <a:ext cx="7769225" cy="485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7"/>
          <p:cNvSpPr>
            <a:spLocks noGrp="1" noChangeArrowheads="1"/>
          </p:cNvSpPr>
          <p:nvPr>
            <p:ph type="title"/>
          </p:nvPr>
        </p:nvSpPr>
        <p:spPr bwMode="auto">
          <a:xfrm>
            <a:off x="1022350" y="53975"/>
            <a:ext cx="7769225" cy="427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Title</a:t>
            </a:r>
          </a:p>
        </p:txBody>
      </p:sp>
      <p:sp>
        <p:nvSpPr>
          <p:cNvPr id="1031" name="Rectangle 9"/>
          <p:cNvSpPr>
            <a:spLocks noChangeArrowheads="1"/>
          </p:cNvSpPr>
          <p:nvPr/>
        </p:nvSpPr>
        <p:spPr bwMode="auto">
          <a:xfrm rot="5400000">
            <a:off x="-347662" y="1647825"/>
            <a:ext cx="1354137" cy="157163"/>
          </a:xfrm>
          <a:prstGeom prst="rect">
            <a:avLst/>
          </a:prstGeom>
          <a:noFill/>
          <a:ln w="9525">
            <a:noFill/>
            <a:miter lim="800000"/>
            <a:headEnd/>
            <a:tailEnd/>
          </a:ln>
        </p:spPr>
        <p:txBody>
          <a:bodyPr wrap="none" lIns="0" tIns="0" rIns="0" bIns="0"/>
          <a:lstStyle/>
          <a:p>
            <a:r>
              <a:rPr lang="en-US" sz="1200">
                <a:solidFill>
                  <a:srgbClr val="7AC142"/>
                </a:solidFill>
                <a:latin typeface="Futura Md BT" pitchFamily="34" charset="0"/>
              </a:rPr>
              <a:t>CBRE Capital Markets </a:t>
            </a:r>
            <a:endParaRPr lang="en-US" sz="1200">
              <a:solidFill>
                <a:schemeClr val="bg1"/>
              </a:solidFill>
              <a:latin typeface="Futura Md BT" pitchFamily="34" charset="0"/>
            </a:endParaRPr>
          </a:p>
        </p:txBody>
      </p:sp>
      <p:sp>
        <p:nvSpPr>
          <p:cNvPr id="1032" name="Freeform 10"/>
          <p:cNvSpPr>
            <a:spLocks/>
          </p:cNvSpPr>
          <p:nvPr/>
        </p:nvSpPr>
        <p:spPr bwMode="auto">
          <a:xfrm>
            <a:off x="182563" y="5176838"/>
            <a:ext cx="503237" cy="887412"/>
          </a:xfrm>
          <a:custGeom>
            <a:avLst/>
            <a:gdLst>
              <a:gd name="T0" fmla="*/ 2147483647 w 866"/>
              <a:gd name="T1" fmla="*/ 2147483647 h 1527"/>
              <a:gd name="T2" fmla="*/ 2147483647 w 866"/>
              <a:gd name="T3" fmla="*/ 2147483647 h 1527"/>
              <a:gd name="T4" fmla="*/ 2147483647 w 866"/>
              <a:gd name="T5" fmla="*/ 2147483647 h 1527"/>
              <a:gd name="T6" fmla="*/ 2147483647 w 866"/>
              <a:gd name="T7" fmla="*/ 2147483647 h 1527"/>
              <a:gd name="T8" fmla="*/ 2147483647 w 866"/>
              <a:gd name="T9" fmla="*/ 2147483647 h 1527"/>
              <a:gd name="T10" fmla="*/ 2147483647 w 866"/>
              <a:gd name="T11" fmla="*/ 2147483647 h 1527"/>
              <a:gd name="T12" fmla="*/ 2147483647 w 866"/>
              <a:gd name="T13" fmla="*/ 2147483647 h 1527"/>
              <a:gd name="T14" fmla="*/ 2147483647 w 866"/>
              <a:gd name="T15" fmla="*/ 0 h 1527"/>
              <a:gd name="T16" fmla="*/ 2147483647 w 866"/>
              <a:gd name="T17" fmla="*/ 0 h 1527"/>
              <a:gd name="T18" fmla="*/ 2147483647 w 866"/>
              <a:gd name="T19" fmla="*/ 2147483647 h 1527"/>
              <a:gd name="T20" fmla="*/ 2147483647 w 866"/>
              <a:gd name="T21" fmla="*/ 2147483647 h 1527"/>
              <a:gd name="T22" fmla="*/ 2147483647 w 866"/>
              <a:gd name="T23" fmla="*/ 2147483647 h 1527"/>
              <a:gd name="T24" fmla="*/ 0 w 866"/>
              <a:gd name="T25" fmla="*/ 2147483647 h 1527"/>
              <a:gd name="T26" fmla="*/ 2147483647 w 866"/>
              <a:gd name="T27" fmla="*/ 2147483647 h 1527"/>
              <a:gd name="T28" fmla="*/ 2147483647 w 866"/>
              <a:gd name="T29" fmla="*/ 2147483647 h 1527"/>
              <a:gd name="T30" fmla="*/ 2147483647 w 866"/>
              <a:gd name="T31" fmla="*/ 2147483647 h 1527"/>
              <a:gd name="T32" fmla="*/ 2147483647 w 866"/>
              <a:gd name="T33" fmla="*/ 2147483647 h 15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6" h="1527">
                <a:moveTo>
                  <a:pt x="864" y="1162"/>
                </a:moveTo>
                <a:cubicBezTo>
                  <a:pt x="852" y="1161"/>
                  <a:pt x="852" y="1161"/>
                  <a:pt x="852" y="1161"/>
                </a:cubicBezTo>
                <a:cubicBezTo>
                  <a:pt x="828" y="1160"/>
                  <a:pt x="809" y="1161"/>
                  <a:pt x="745" y="1155"/>
                </a:cubicBezTo>
                <a:cubicBezTo>
                  <a:pt x="466" y="1128"/>
                  <a:pt x="365" y="920"/>
                  <a:pt x="365" y="751"/>
                </a:cubicBezTo>
                <a:cubicBezTo>
                  <a:pt x="365" y="540"/>
                  <a:pt x="506" y="389"/>
                  <a:pt x="732" y="355"/>
                </a:cubicBezTo>
                <a:cubicBezTo>
                  <a:pt x="766" y="350"/>
                  <a:pt x="828" y="349"/>
                  <a:pt x="852" y="349"/>
                </a:cubicBezTo>
                <a:cubicBezTo>
                  <a:pt x="865" y="348"/>
                  <a:pt x="865" y="348"/>
                  <a:pt x="865" y="348"/>
                </a:cubicBezTo>
                <a:cubicBezTo>
                  <a:pt x="866" y="0"/>
                  <a:pt x="866" y="0"/>
                  <a:pt x="866" y="0"/>
                </a:cubicBezTo>
                <a:cubicBezTo>
                  <a:pt x="853" y="0"/>
                  <a:pt x="853" y="0"/>
                  <a:pt x="853" y="0"/>
                </a:cubicBezTo>
                <a:cubicBezTo>
                  <a:pt x="769" y="1"/>
                  <a:pt x="769" y="1"/>
                  <a:pt x="769" y="1"/>
                </a:cubicBezTo>
                <a:cubicBezTo>
                  <a:pt x="696" y="6"/>
                  <a:pt x="575" y="13"/>
                  <a:pt x="451" y="64"/>
                </a:cubicBezTo>
                <a:cubicBezTo>
                  <a:pt x="332" y="119"/>
                  <a:pt x="228" y="202"/>
                  <a:pt x="150" y="307"/>
                </a:cubicBezTo>
                <a:cubicBezTo>
                  <a:pt x="52" y="440"/>
                  <a:pt x="0" y="593"/>
                  <a:pt x="0" y="759"/>
                </a:cubicBezTo>
                <a:cubicBezTo>
                  <a:pt x="0" y="811"/>
                  <a:pt x="4" y="866"/>
                  <a:pt x="12" y="916"/>
                </a:cubicBezTo>
                <a:cubicBezTo>
                  <a:pt x="59" y="1148"/>
                  <a:pt x="211" y="1340"/>
                  <a:pt x="429" y="1443"/>
                </a:cubicBezTo>
                <a:cubicBezTo>
                  <a:pt x="503" y="1475"/>
                  <a:pt x="599" y="1508"/>
                  <a:pt x="826" y="1526"/>
                </a:cubicBezTo>
                <a:cubicBezTo>
                  <a:pt x="831" y="1526"/>
                  <a:pt x="865" y="1527"/>
                  <a:pt x="865" y="1527"/>
                </a:cubicBezTo>
              </a:path>
            </a:pathLst>
          </a:custGeom>
          <a:solidFill>
            <a:srgbClr val="69BE28"/>
          </a:solidFill>
          <a:ln w="9525">
            <a:noFill/>
            <a:round/>
            <a:headEnd/>
            <a:tailEnd/>
          </a:ln>
        </p:spPr>
        <p:txBody>
          <a:bodyPr/>
          <a:lstStyle/>
          <a:p>
            <a:endParaRPr lang="en-US"/>
          </a:p>
        </p:txBody>
      </p:sp>
      <p:pic>
        <p:nvPicPr>
          <p:cNvPr id="1033" name="Picture 9" descr="NEW_CBRE.gif"/>
          <p:cNvPicPr>
            <a:picLocks noChangeAspect="1"/>
          </p:cNvPicPr>
          <p:nvPr/>
        </p:nvPicPr>
        <p:blipFill>
          <a:blip r:embed="rId45" cstate="print"/>
          <a:srcRect/>
          <a:stretch>
            <a:fillRect/>
          </a:stretch>
        </p:blipFill>
        <p:spPr bwMode="auto">
          <a:xfrm>
            <a:off x="7742238" y="6319838"/>
            <a:ext cx="1171575" cy="298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568" r:id="rId1"/>
    <p:sldLayoutId id="2147486554" r:id="rId2"/>
    <p:sldLayoutId id="2147486555" r:id="rId3"/>
    <p:sldLayoutId id="2147486556" r:id="rId4"/>
    <p:sldLayoutId id="2147486557" r:id="rId5"/>
    <p:sldLayoutId id="2147486558" r:id="rId6"/>
    <p:sldLayoutId id="2147486559" r:id="rId7"/>
    <p:sldLayoutId id="2147486560" r:id="rId8"/>
    <p:sldLayoutId id="2147486561" r:id="rId9"/>
    <p:sldLayoutId id="2147486562" r:id="rId10"/>
    <p:sldLayoutId id="2147486563" r:id="rId11"/>
    <p:sldLayoutId id="2147486564" r:id="rId12"/>
    <p:sldLayoutId id="2147486565" r:id="rId13"/>
    <p:sldLayoutId id="2147486566" r:id="rId14"/>
    <p:sldLayoutId id="2147486567" r:id="rId15"/>
    <p:sldLayoutId id="2147486571" r:id="rId16"/>
    <p:sldLayoutId id="2147486572" r:id="rId17"/>
    <p:sldLayoutId id="2147486573" r:id="rId18"/>
    <p:sldLayoutId id="2147486574" r:id="rId19"/>
    <p:sldLayoutId id="2147486575" r:id="rId20"/>
    <p:sldLayoutId id="2147486576" r:id="rId21"/>
    <p:sldLayoutId id="2147486577" r:id="rId22"/>
    <p:sldLayoutId id="2147486578" r:id="rId23"/>
    <p:sldLayoutId id="2147486579" r:id="rId24"/>
    <p:sldLayoutId id="2147486580" r:id="rId25"/>
    <p:sldLayoutId id="2147486581" r:id="rId26"/>
    <p:sldLayoutId id="2147486582" r:id="rId27"/>
    <p:sldLayoutId id="2147486583" r:id="rId28"/>
    <p:sldLayoutId id="2147486584" r:id="rId29"/>
    <p:sldLayoutId id="2147486585" r:id="rId30"/>
    <p:sldLayoutId id="2147486586" r:id="rId31"/>
    <p:sldLayoutId id="2147486587" r:id="rId32"/>
    <p:sldLayoutId id="2147486588" r:id="rId33"/>
    <p:sldLayoutId id="2147486589" r:id="rId34"/>
    <p:sldLayoutId id="2147486590" r:id="rId35"/>
    <p:sldLayoutId id="2147486591" r:id="rId36"/>
    <p:sldLayoutId id="2147486593" r:id="rId37"/>
    <p:sldLayoutId id="2147486594" r:id="rId38"/>
    <p:sldLayoutId id="2147486595" r:id="rId39"/>
    <p:sldLayoutId id="2147486596" r:id="rId40"/>
    <p:sldLayoutId id="2147486597" r:id="rId41"/>
    <p:sldLayoutId id="2147486598" r:id="rId42"/>
    <p:sldLayoutId id="2147486599" r:id="rId43"/>
  </p:sldLayoutIdLst>
  <p:transition spd="med">
    <p:wipe dir="r"/>
  </p:transition>
  <p:txStyles>
    <p:titleStyle>
      <a:lvl1pPr algn="r" rtl="0" eaLnBrk="0" fontAlgn="base" hangingPunct="0">
        <a:spcBef>
          <a:spcPct val="0"/>
        </a:spcBef>
        <a:spcAft>
          <a:spcPct val="0"/>
        </a:spcAft>
        <a:defRPr sz="2800" b="1">
          <a:solidFill>
            <a:schemeClr val="tx1"/>
          </a:solidFill>
          <a:latin typeface="+mj-lt"/>
          <a:ea typeface="+mj-ea"/>
          <a:cs typeface="+mj-cs"/>
        </a:defRPr>
      </a:lvl1pPr>
      <a:lvl2pPr algn="r" rtl="0" eaLnBrk="0" fontAlgn="base" hangingPunct="0">
        <a:spcBef>
          <a:spcPct val="0"/>
        </a:spcBef>
        <a:spcAft>
          <a:spcPct val="0"/>
        </a:spcAft>
        <a:defRPr sz="2800" b="1">
          <a:solidFill>
            <a:schemeClr val="tx1"/>
          </a:solidFill>
          <a:latin typeface="Arial" charset="0"/>
          <a:cs typeface="Arial" charset="0"/>
        </a:defRPr>
      </a:lvl2pPr>
      <a:lvl3pPr algn="r" rtl="0" eaLnBrk="0" fontAlgn="base" hangingPunct="0">
        <a:spcBef>
          <a:spcPct val="0"/>
        </a:spcBef>
        <a:spcAft>
          <a:spcPct val="0"/>
        </a:spcAft>
        <a:defRPr sz="2800" b="1">
          <a:solidFill>
            <a:schemeClr val="tx1"/>
          </a:solidFill>
          <a:latin typeface="Arial" charset="0"/>
          <a:cs typeface="Arial" charset="0"/>
        </a:defRPr>
      </a:lvl3pPr>
      <a:lvl4pPr algn="r" rtl="0" eaLnBrk="0" fontAlgn="base" hangingPunct="0">
        <a:spcBef>
          <a:spcPct val="0"/>
        </a:spcBef>
        <a:spcAft>
          <a:spcPct val="0"/>
        </a:spcAft>
        <a:defRPr sz="2800" b="1">
          <a:solidFill>
            <a:schemeClr val="tx1"/>
          </a:solidFill>
          <a:latin typeface="Arial" charset="0"/>
          <a:cs typeface="Arial" charset="0"/>
        </a:defRPr>
      </a:lvl4pPr>
      <a:lvl5pPr algn="r" rtl="0" eaLnBrk="0" fontAlgn="base" hangingPunct="0">
        <a:spcBef>
          <a:spcPct val="0"/>
        </a:spcBef>
        <a:spcAft>
          <a:spcPct val="0"/>
        </a:spcAft>
        <a:defRPr sz="2800" b="1">
          <a:solidFill>
            <a:schemeClr val="tx1"/>
          </a:solidFill>
          <a:latin typeface="Arial" charset="0"/>
          <a:cs typeface="Arial" charset="0"/>
        </a:defRPr>
      </a:lvl5pPr>
      <a:lvl6pPr marL="457200" algn="r" rtl="0" fontAlgn="base">
        <a:spcBef>
          <a:spcPct val="0"/>
        </a:spcBef>
        <a:spcAft>
          <a:spcPct val="0"/>
        </a:spcAft>
        <a:defRPr sz="2800" b="1">
          <a:solidFill>
            <a:schemeClr val="tx1"/>
          </a:solidFill>
          <a:latin typeface="Arial" charset="0"/>
          <a:cs typeface="Arial" charset="0"/>
        </a:defRPr>
      </a:lvl6pPr>
      <a:lvl7pPr marL="914400" algn="r" rtl="0" fontAlgn="base">
        <a:spcBef>
          <a:spcPct val="0"/>
        </a:spcBef>
        <a:spcAft>
          <a:spcPct val="0"/>
        </a:spcAft>
        <a:defRPr sz="2800" b="1">
          <a:solidFill>
            <a:schemeClr val="tx1"/>
          </a:solidFill>
          <a:latin typeface="Arial" charset="0"/>
          <a:cs typeface="Arial" charset="0"/>
        </a:defRPr>
      </a:lvl7pPr>
      <a:lvl8pPr marL="1371600" algn="r" rtl="0" fontAlgn="base">
        <a:spcBef>
          <a:spcPct val="0"/>
        </a:spcBef>
        <a:spcAft>
          <a:spcPct val="0"/>
        </a:spcAft>
        <a:defRPr sz="2800" b="1">
          <a:solidFill>
            <a:schemeClr val="tx1"/>
          </a:solidFill>
          <a:latin typeface="Arial" charset="0"/>
          <a:cs typeface="Arial" charset="0"/>
        </a:defRPr>
      </a:lvl8pPr>
      <a:lvl9pPr marL="1828800" algn="r" rtl="0" fontAlgn="base">
        <a:spcBef>
          <a:spcPct val="0"/>
        </a:spcBef>
        <a:spcAft>
          <a:spcPct val="0"/>
        </a:spcAft>
        <a:defRPr sz="2800" b="1">
          <a:solidFill>
            <a:schemeClr val="tx1"/>
          </a:solidFill>
          <a:latin typeface="Arial" charset="0"/>
          <a:cs typeface="Arial" charset="0"/>
        </a:defRPr>
      </a:lvl9pPr>
    </p:titleStyle>
    <p:bodyStyle>
      <a:lvl1pPr marL="228600" indent="-228600" algn="l" rtl="0" eaLnBrk="0" fontAlgn="base" hangingPunct="0">
        <a:spcBef>
          <a:spcPct val="25000"/>
        </a:spcBef>
        <a:spcAft>
          <a:spcPct val="0"/>
        </a:spcAft>
        <a:buClr>
          <a:srgbClr val="66CC33"/>
        </a:buClr>
        <a:buFont typeface="Wingdings" pitchFamily="2" charset="2"/>
        <a:buChar char="§"/>
        <a:defRPr sz="2400">
          <a:solidFill>
            <a:srgbClr val="000000"/>
          </a:solidFill>
          <a:latin typeface="+mn-lt"/>
          <a:ea typeface="+mn-ea"/>
          <a:cs typeface="+mn-cs"/>
        </a:defRPr>
      </a:lvl1pPr>
      <a:lvl2pPr marL="461963" indent="-231775" algn="l" rtl="0" eaLnBrk="0" fontAlgn="base" hangingPunct="0">
        <a:spcBef>
          <a:spcPct val="0"/>
        </a:spcBef>
        <a:spcAft>
          <a:spcPct val="0"/>
        </a:spcAft>
        <a:buClr>
          <a:srgbClr val="B2B2B2"/>
        </a:buClr>
        <a:buChar char="•"/>
        <a:defRPr sz="2400">
          <a:solidFill>
            <a:schemeClr val="tx1"/>
          </a:solidFill>
          <a:latin typeface="+mn-lt"/>
          <a:cs typeface="+mn-cs"/>
        </a:defRPr>
      </a:lvl2pPr>
      <a:lvl3pPr marL="749300" indent="-173038" algn="l" rtl="0" eaLnBrk="0" fontAlgn="base" hangingPunct="0">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eaLnBrk="0" fontAlgn="base" hangingPunct="0">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eaLnBrk="0" fontAlgn="base" hangingPunct="0">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0.xml"/><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01.xml"/><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2.xml"/><Relationship Id="rId1" Type="http://schemas.openxmlformats.org/officeDocument/2006/relationships/slideLayout" Target="../slideLayouts/slideLayout28.xml"/></Relationships>
</file>

<file path=ppt/slides/_rels/slide10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3.xml"/><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104.xml"/><Relationship Id="rId1" Type="http://schemas.openxmlformats.org/officeDocument/2006/relationships/slideLayout" Target="../slideLayouts/slideLayout30.xml"/></Relationships>
</file>

<file path=ppt/slides/_rels/slide105.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105.xml"/><Relationship Id="rId1" Type="http://schemas.openxmlformats.org/officeDocument/2006/relationships/slideLayout" Target="../slideLayouts/slideLayout31.xml"/></Relationships>
</file>

<file path=ppt/slides/_rels/slide106.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106.xml"/><Relationship Id="rId1" Type="http://schemas.openxmlformats.org/officeDocument/2006/relationships/slideLayout" Target="../slideLayouts/slideLayout3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107.xml"/><Relationship Id="rId1" Type="http://schemas.openxmlformats.org/officeDocument/2006/relationships/slideLayout" Target="../slideLayouts/slideLayout33.xml"/></Relationships>
</file>

<file path=ppt/slides/_rels/slide108.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108.xml"/><Relationship Id="rId1" Type="http://schemas.openxmlformats.org/officeDocument/2006/relationships/slideLayout" Target="../slideLayouts/slideLayout34.xml"/></Relationships>
</file>

<file path=ppt/slides/_rels/slide109.x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notesSlide" Target="../notesSlides/notesSlide10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10.xml"/><Relationship Id="rId1" Type="http://schemas.openxmlformats.org/officeDocument/2006/relationships/slideLayout" Target="../slideLayouts/slideLayout36.xml"/></Relationships>
</file>

<file path=ppt/slides/_rels/slide11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11.xml"/><Relationship Id="rId1" Type="http://schemas.openxmlformats.org/officeDocument/2006/relationships/slideLayout" Target="../slideLayouts/slideLayout37.xml"/></Relationships>
</file>

<file path=ppt/slides/_rels/slide11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12.xml"/><Relationship Id="rId1" Type="http://schemas.openxmlformats.org/officeDocument/2006/relationships/slideLayout" Target="../slideLayouts/slideLayout38.xml"/></Relationships>
</file>

<file path=ppt/slides/_rels/slide11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13.xml"/><Relationship Id="rId1" Type="http://schemas.openxmlformats.org/officeDocument/2006/relationships/slideLayout" Target="../slideLayouts/slideLayout39.xml"/></Relationships>
</file>

<file path=ppt/slides/_rels/slide11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14.xml"/><Relationship Id="rId1" Type="http://schemas.openxmlformats.org/officeDocument/2006/relationships/slideLayout" Target="../slideLayouts/slideLayout40.xml"/></Relationships>
</file>

<file path=ppt/slides/_rels/slide11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15.xml"/><Relationship Id="rId1" Type="http://schemas.openxmlformats.org/officeDocument/2006/relationships/slideLayout" Target="../slideLayouts/slideLayout41.xml"/></Relationships>
</file>

<file path=ppt/slides/_rels/slide11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16.xml"/><Relationship Id="rId1" Type="http://schemas.openxmlformats.org/officeDocument/2006/relationships/slideLayout" Target="../slideLayouts/slideLayout4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9.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9.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3.xml"/><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4.xml"/><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5.xml"/><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6.xml"/><Relationship Id="rId1" Type="http://schemas.openxmlformats.org/officeDocument/2006/relationships/slideLayout" Target="../slideLayouts/slideLayout22.xml"/></Relationships>
</file>

<file path=ppt/slides/_rels/slide9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7.xml"/><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8.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3198812" y="1864201"/>
            <a:ext cx="5736957" cy="1723549"/>
          </a:xfrm>
          <a:ln/>
        </p:spPr>
        <p:txBody>
          <a:bodyPr/>
          <a:lstStyle/>
          <a:p>
            <a:pPr eaLnBrk="1" hangingPunct="1"/>
            <a:r>
              <a:rPr lang="en-US" dirty="0" smtClean="0"/>
              <a:t>CBRE Capital Markets</a:t>
            </a:r>
            <a:br>
              <a:rPr lang="en-US" dirty="0" smtClean="0"/>
            </a:br>
            <a:r>
              <a:rPr lang="en-US" sz="2000" dirty="0" smtClean="0"/>
              <a:t>Investment Properties - Debt &amp; Equity Finance</a:t>
            </a:r>
            <a:br>
              <a:rPr lang="en-US" sz="2000" dirty="0" smtClean="0"/>
            </a:br>
            <a:r>
              <a:rPr lang="en-US" sz="2000" dirty="0" smtClean="0"/>
              <a:t>Kevin L. Randles</a:t>
            </a:r>
            <a:br>
              <a:rPr lang="en-US" sz="2000" dirty="0" smtClean="0"/>
            </a:br>
            <a:r>
              <a:rPr lang="en-US" sz="1400" dirty="0" smtClean="0"/>
              <a:t>Senior Vice President</a:t>
            </a:r>
            <a:br>
              <a:rPr lang="en-US" sz="1400" dirty="0" smtClean="0"/>
            </a:br>
            <a:r>
              <a:rPr lang="en-US" sz="1400" b="0" u="sng" dirty="0" smtClean="0">
                <a:solidFill>
                  <a:schemeClr val="accent6">
                    <a:lumMod val="60000"/>
                    <a:lumOff val="40000"/>
                  </a:schemeClr>
                </a:solidFill>
              </a:rPr>
              <a:t>kevin.randles@cbre.com</a:t>
            </a:r>
            <a:r>
              <a:rPr lang="en-US" sz="1400" dirty="0" smtClean="0"/>
              <a:t/>
            </a:r>
            <a:br>
              <a:rPr lang="en-US" sz="1400" dirty="0" smtClean="0"/>
            </a:br>
            <a:endParaRPr lang="en-US" sz="1400" b="0" u="sng" dirty="0" smtClean="0">
              <a:solidFill>
                <a:schemeClr val="accent6">
                  <a:lumMod val="60000"/>
                  <a:lumOff val="40000"/>
                </a:schemeClr>
              </a:solidFill>
            </a:endParaRPr>
          </a:p>
        </p:txBody>
      </p:sp>
      <p:sp>
        <p:nvSpPr>
          <p:cNvPr id="33795" name="Rectangle 3"/>
          <p:cNvSpPr>
            <a:spLocks noGrp="1" noChangeArrowheads="1"/>
          </p:cNvSpPr>
          <p:nvPr>
            <p:ph type="subTitle" idx="1"/>
          </p:nvPr>
        </p:nvSpPr>
        <p:spPr>
          <a:xfrm>
            <a:off x="3198813" y="3656013"/>
            <a:ext cx="5313362" cy="615553"/>
          </a:xfrm>
          <a:ln/>
        </p:spPr>
        <p:txBody>
          <a:bodyPr/>
          <a:lstStyle/>
          <a:p>
            <a:pPr eaLnBrk="1" hangingPunct="1"/>
            <a:r>
              <a:rPr lang="en-US" b="1" dirty="0" smtClean="0"/>
              <a:t>January 25, 2013</a:t>
            </a:r>
          </a:p>
          <a:p>
            <a:pPr eaLnBrk="1" hangingPunct="1"/>
            <a:r>
              <a:rPr lang="en-US" b="1" dirty="0" smtClean="0"/>
              <a:t>The Appraisal Institute : Sacramento Sierra Chapter</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1022350" y="53975"/>
            <a:ext cx="7769225" cy="427038"/>
          </a:xfrm>
          <a:prstGeom prst="rect">
            <a:avLst/>
          </a:prstGeom>
          <a:noFill/>
          <a:ln w="9525">
            <a:noFill/>
            <a:miter lim="800000"/>
            <a:headEnd/>
            <a:tailEnd/>
          </a:ln>
        </p:spPr>
        <p:txBody>
          <a:bodyPr lIns="0" tIns="0" rIns="0" bIns="0" anchor="b"/>
          <a:lstStyle/>
          <a:p>
            <a:pPr algn="r">
              <a:defRPr/>
            </a:pPr>
            <a:r>
              <a:rPr lang="en-US" sz="2800" b="1" kern="0">
                <a:latin typeface="+mj-lt"/>
                <a:ea typeface="+mj-ea"/>
                <a:cs typeface="+mj-cs"/>
              </a:rPr>
              <a:t>Vacancy Moving From Cyclic Highs</a:t>
            </a:r>
            <a:endParaRPr lang="en-US" sz="2800" b="1" kern="0" dirty="0">
              <a:latin typeface="+mj-lt"/>
              <a:ea typeface="+mj-ea"/>
              <a:cs typeface="+mj-cs"/>
            </a:endParaRPr>
          </a:p>
        </p:txBody>
      </p:sp>
      <p:sp>
        <p:nvSpPr>
          <p:cNvPr id="125955" name="Rectangle 31"/>
          <p:cNvSpPr>
            <a:spLocks noChangeArrowheads="1"/>
          </p:cNvSpPr>
          <p:nvPr/>
        </p:nvSpPr>
        <p:spPr bwMode="auto">
          <a:xfrm>
            <a:off x="750888" y="576263"/>
            <a:ext cx="8178800" cy="296862"/>
          </a:xfrm>
          <a:prstGeom prst="rect">
            <a:avLst/>
          </a:prstGeom>
          <a:noFill/>
          <a:ln w="9525" algn="ctr">
            <a:noFill/>
            <a:miter lim="800000"/>
            <a:headEnd/>
            <a:tailEnd/>
          </a:ln>
        </p:spPr>
        <p:txBody>
          <a:bodyPr lIns="0" tIns="0" rIns="0" bIns="0" anchor="b"/>
          <a:lstStyle/>
          <a:p>
            <a:pPr algn="r"/>
            <a:r>
              <a:rPr lang="en-US" sz="1600" b="1">
                <a:solidFill>
                  <a:srgbClr val="B2B2B2"/>
                </a:solidFill>
              </a:rPr>
              <a:t>With vacancy high relative to long-term trends, rents are still under pressure.</a:t>
            </a:r>
          </a:p>
        </p:txBody>
      </p:sp>
      <p:sp>
        <p:nvSpPr>
          <p:cNvPr id="125956" name="Rectangle 4"/>
          <p:cNvSpPr>
            <a:spLocks noChangeArrowheads="1"/>
          </p:cNvSpPr>
          <p:nvPr/>
        </p:nvSpPr>
        <p:spPr bwMode="auto">
          <a:xfrm>
            <a:off x="9144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Q2 2012</a:t>
            </a:r>
          </a:p>
        </p:txBody>
      </p:sp>
      <p:graphicFrame>
        <p:nvGraphicFramePr>
          <p:cNvPr id="6" name="Table 5"/>
          <p:cNvGraphicFramePr>
            <a:graphicFrameLocks noGrp="1"/>
          </p:cNvGraphicFramePr>
          <p:nvPr/>
        </p:nvGraphicFramePr>
        <p:xfrm>
          <a:off x="1160463" y="1692275"/>
          <a:ext cx="7631112" cy="3459173"/>
        </p:xfrm>
        <a:graphic>
          <a:graphicData uri="http://schemas.openxmlformats.org/drawingml/2006/table">
            <a:tbl>
              <a:tblPr/>
              <a:tblGrid>
                <a:gridCol w="1263650"/>
                <a:gridCol w="2062162"/>
                <a:gridCol w="798513"/>
                <a:gridCol w="965200"/>
                <a:gridCol w="1323975"/>
                <a:gridCol w="1217612"/>
              </a:tblGrid>
              <a:tr h="64959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cs typeface="Arial" charset="0"/>
                        </a:rPr>
                        <a:t> </a:t>
                      </a:r>
                      <a:r>
                        <a:rPr kumimoji="0" lang="en-US" sz="1800" b="0" i="0" u="none" strike="noStrike" cap="none" normalizeH="0" baseline="0" dirty="0" smtClean="0">
                          <a:ln>
                            <a:noFill/>
                          </a:ln>
                          <a:solidFill>
                            <a:srgbClr val="000000"/>
                          </a:solidFill>
                          <a:effectLst/>
                          <a:latin typeface="Arial" charset="0"/>
                          <a:cs typeface="Arial" charset="0"/>
                        </a:rPr>
                        <a:t> </a:t>
                      </a:r>
                      <a:endParaRPr kumimoji="0" lang="en-US" sz="1600" b="0" i="0" u="none" strike="noStrike" cap="none" normalizeH="0" baseline="0" dirty="0" smtClean="0">
                        <a:ln>
                          <a:noFill/>
                        </a:ln>
                        <a:solidFill>
                          <a:srgbClr val="000000"/>
                        </a:solidFill>
                        <a:effectLst/>
                        <a:latin typeface="Arial" charset="0"/>
                        <a:cs typeface="Arial" charset="0"/>
                      </a:endParaRPr>
                    </a:p>
                  </a:txBody>
                  <a:tcPr marL="9525" marR="9525" marT="9523" marB="0" anchor="b" horzOverflow="overflow">
                    <a:lnL>
                      <a:noFill/>
                    </a:lnL>
                    <a:lnR>
                      <a:noFill/>
                    </a:lnR>
                    <a:lnT>
                      <a:noFill/>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 </a:t>
                      </a:r>
                    </a:p>
                  </a:txBody>
                  <a:tcPr marL="9525" marR="9525" marT="9523" marB="0" anchor="b" horzOverflow="overflow">
                    <a:lnL>
                      <a:noFill/>
                    </a:lnL>
                    <a:lnR>
                      <a:noFill/>
                    </a:lnR>
                    <a:lnT>
                      <a:noFill/>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6B54"/>
                          </a:solidFill>
                          <a:effectLst/>
                          <a:latin typeface="Arial" charset="0"/>
                          <a:cs typeface="Arial" charset="0"/>
                        </a:rPr>
                        <a:t>2012Q2</a:t>
                      </a:r>
                    </a:p>
                  </a:txBody>
                  <a:tcPr marL="9525" marR="9525" marT="9523" marB="0" anchor="b" horzOverflow="overflow">
                    <a:lnL>
                      <a:noFill/>
                    </a:lnL>
                    <a:lnR>
                      <a:noFill/>
                    </a:lnR>
                    <a:lnT>
                      <a:noFill/>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6B54"/>
                          </a:solidFill>
                          <a:effectLst/>
                          <a:latin typeface="Arial" charset="0"/>
                          <a:cs typeface="Arial" charset="0"/>
                        </a:rPr>
                        <a:t>Past Cyclic High</a:t>
                      </a:r>
                    </a:p>
                  </a:txBody>
                  <a:tcPr marL="9525" marR="9525" marT="9523" marB="0" anchor="b" horzOverflow="overflow">
                    <a:lnL>
                      <a:noFill/>
                    </a:lnL>
                    <a:lnR>
                      <a:noFill/>
                    </a:lnR>
                    <a:lnT>
                      <a:noFill/>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6B54"/>
                          </a:solidFill>
                          <a:effectLst/>
                          <a:latin typeface="Arial" charset="0"/>
                          <a:cs typeface="Arial" charset="0"/>
                        </a:rPr>
                        <a:t>“Natural Rate”</a:t>
                      </a:r>
                      <a:r>
                        <a:rPr kumimoji="0" lang="en-US" sz="1400" b="0" i="0" u="none" strike="noStrike" cap="none" normalizeH="0" baseline="0" smtClean="0">
                          <a:ln>
                            <a:noFill/>
                          </a:ln>
                          <a:solidFill>
                            <a:srgbClr val="006B54"/>
                          </a:solidFill>
                          <a:effectLst/>
                          <a:latin typeface="Arial" charset="0"/>
                          <a:cs typeface="Arial" charset="0"/>
                        </a:rPr>
                        <a:t> </a:t>
                      </a:r>
                      <a:endParaRPr kumimoji="0" lang="en-US" sz="1400" b="1" i="0" u="none" strike="noStrike" cap="none" normalizeH="0" baseline="0" smtClean="0">
                        <a:ln>
                          <a:noFill/>
                        </a:ln>
                        <a:solidFill>
                          <a:srgbClr val="006B54"/>
                        </a:solidFill>
                        <a:effectLst/>
                        <a:latin typeface="Arial" charset="0"/>
                        <a:cs typeface="Arial" charset="0"/>
                      </a:endParaRPr>
                    </a:p>
                  </a:txBody>
                  <a:tcPr marL="9525" marR="9525" marT="9523" marB="0" anchor="b" horzOverflow="overflow">
                    <a:lnL>
                      <a:noFill/>
                    </a:lnL>
                    <a:lnR>
                      <a:noFill/>
                    </a:lnR>
                    <a:lnT>
                      <a:noFill/>
                    </a:lnT>
                    <a:lnB w="190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6B54"/>
                          </a:solidFill>
                          <a:effectLst/>
                          <a:latin typeface="Arial" charset="0"/>
                          <a:cs typeface="Arial" charset="0"/>
                        </a:rPr>
                        <a:t>Year Back to "Natural Rate"</a:t>
                      </a:r>
                    </a:p>
                  </a:txBody>
                  <a:tcPr marL="9525" marR="9525" marT="9523" marB="0" anchor="b" horzOverflow="overflow">
                    <a:lnL>
                      <a:noFill/>
                    </a:lnL>
                    <a:lnR>
                      <a:noFill/>
                    </a:lnR>
                    <a:lnT>
                      <a:noFill/>
                    </a:lnT>
                    <a:lnB w="19050" cap="flat" cmpd="sng" algn="ctr">
                      <a:solidFill>
                        <a:srgbClr val="7F7F7F"/>
                      </a:solidFill>
                      <a:prstDash val="solid"/>
                      <a:round/>
                      <a:headEnd type="none" w="med" len="med"/>
                      <a:tailEnd type="none" w="med" len="med"/>
                    </a:lnB>
                    <a:lnTlToBr>
                      <a:noFill/>
                    </a:lnTlToBr>
                    <a:lnBlToTr>
                      <a:noFill/>
                    </a:lnBlToTr>
                    <a:noFill/>
                  </a:tcPr>
                </a:tc>
              </a:tr>
              <a:tr h="5619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62BD19"/>
                          </a:solidFill>
                          <a:effectLst/>
                          <a:latin typeface="Arial" charset="0"/>
                          <a:cs typeface="Arial" charset="0"/>
                        </a:rPr>
                        <a:t>Office</a:t>
                      </a:r>
                      <a:r>
                        <a:rPr kumimoji="0" lang="en-US" sz="1400" b="0" i="0" u="none" strike="noStrike" cap="none" normalizeH="0" baseline="0" smtClean="0">
                          <a:ln>
                            <a:noFill/>
                          </a:ln>
                          <a:solidFill>
                            <a:srgbClr val="62BD19"/>
                          </a:solidFill>
                          <a:effectLst/>
                          <a:latin typeface="Arial" charset="0"/>
                          <a:cs typeface="Arial" charset="0"/>
                        </a:rPr>
                        <a:t> </a:t>
                      </a:r>
                      <a:endParaRPr kumimoji="0" lang="en-US" sz="1400" b="1" i="0" u="none" strike="noStrike" cap="none" normalizeH="0" baseline="0" smtClean="0">
                        <a:ln>
                          <a:noFill/>
                        </a:ln>
                        <a:solidFill>
                          <a:srgbClr val="62BD19"/>
                        </a:solidFill>
                        <a:effectLst/>
                        <a:latin typeface="Arial" charset="0"/>
                        <a:cs typeface="Arial" charset="0"/>
                      </a:endParaRPr>
                    </a:p>
                  </a:txBody>
                  <a:tcPr marL="9525" marR="9525" marT="9523" marB="0" anchor="b" horzOverflow="overflow">
                    <a:lnL>
                      <a:noFill/>
                    </a:lnL>
                    <a:lnR>
                      <a:noFill/>
                    </a:lnR>
                    <a:lnT w="190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Vacancy Rate</a:t>
                      </a:r>
                    </a:p>
                  </a:txBody>
                  <a:tcPr marL="9525" marR="9525" marT="9523" marB="0" anchor="b" horzOverflow="overflow">
                    <a:lnL>
                      <a:noFill/>
                    </a:lnL>
                    <a:lnR>
                      <a:noFill/>
                    </a:lnR>
                    <a:lnT w="190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15.7</a:t>
                      </a:r>
                    </a:p>
                  </a:txBody>
                  <a:tcPr marL="9525" marR="9525" marT="9523" marB="0" anchor="b" horzOverflow="overflow">
                    <a:lnL>
                      <a:noFill/>
                    </a:lnL>
                    <a:lnR>
                      <a:noFill/>
                    </a:lnR>
                    <a:lnT w="190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16.8 / 2010</a:t>
                      </a:r>
                    </a:p>
                  </a:txBody>
                  <a:tcPr marL="9525" marR="9525" marT="9523" marB="0" anchor="b" horzOverflow="overflow">
                    <a:lnL>
                      <a:noFill/>
                    </a:lnL>
                    <a:lnR>
                      <a:noFill/>
                    </a:lnR>
                    <a:lnT w="190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13 to 15 </a:t>
                      </a:r>
                    </a:p>
                  </a:txBody>
                  <a:tcPr marL="9525" marR="9525" marT="9523" marB="0" anchor="b" horzOverflow="overflow">
                    <a:lnL>
                      <a:noFill/>
                    </a:lnL>
                    <a:lnR>
                      <a:noFill/>
                    </a:lnR>
                    <a:lnT w="190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2013</a:t>
                      </a:r>
                    </a:p>
                  </a:txBody>
                  <a:tcPr marL="9525" marR="9525" marT="9523" marB="0" anchor="b" horzOverflow="overflow">
                    <a:lnL>
                      <a:noFill/>
                    </a:lnL>
                    <a:lnR>
                      <a:noFill/>
                    </a:lnR>
                    <a:lnT w="190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r h="5619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62BD19"/>
                          </a:solidFill>
                          <a:effectLst/>
                          <a:latin typeface="Arial" charset="0"/>
                          <a:cs typeface="Arial" charset="0"/>
                        </a:rPr>
                        <a:t>Industrial</a:t>
                      </a:r>
                      <a:r>
                        <a:rPr kumimoji="0" lang="en-US" sz="1400" b="0" i="0" u="none" strike="noStrike" cap="none" normalizeH="0" baseline="0" smtClean="0">
                          <a:ln>
                            <a:noFill/>
                          </a:ln>
                          <a:solidFill>
                            <a:srgbClr val="62BD19"/>
                          </a:solidFill>
                          <a:effectLst/>
                          <a:latin typeface="Arial" charset="0"/>
                          <a:cs typeface="Arial" charset="0"/>
                        </a:rPr>
                        <a:t> </a:t>
                      </a:r>
                      <a:endParaRPr kumimoji="0" lang="en-US" sz="1400" b="1" i="0" u="none" strike="noStrike" cap="none" normalizeH="0" baseline="0" smtClean="0">
                        <a:ln>
                          <a:noFill/>
                        </a:ln>
                        <a:solidFill>
                          <a:srgbClr val="62BD19"/>
                        </a:solidFill>
                        <a:effectLst/>
                        <a:latin typeface="Arial" charset="0"/>
                        <a:cs typeface="Arial" charset="0"/>
                      </a:endParaRP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Availability Rate</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13.2</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14.5 / 2010</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9 to 10 </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2015</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r h="5619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62BD19"/>
                          </a:solidFill>
                          <a:effectLst/>
                          <a:latin typeface="Arial" charset="0"/>
                          <a:cs typeface="Arial" charset="0"/>
                        </a:rPr>
                        <a:t>Retail</a:t>
                      </a:r>
                      <a:r>
                        <a:rPr kumimoji="0" lang="en-US" sz="1400" b="0" i="0" u="none" strike="noStrike" cap="none" normalizeH="0" baseline="0" smtClean="0">
                          <a:ln>
                            <a:noFill/>
                          </a:ln>
                          <a:solidFill>
                            <a:srgbClr val="62BD19"/>
                          </a:solidFill>
                          <a:effectLst/>
                          <a:latin typeface="Arial" charset="0"/>
                          <a:cs typeface="Arial" charset="0"/>
                        </a:rPr>
                        <a:t> </a:t>
                      </a:r>
                      <a:endParaRPr kumimoji="0" lang="en-US" sz="1400" b="1" i="0" u="none" strike="noStrike" cap="none" normalizeH="0" baseline="0" smtClean="0">
                        <a:ln>
                          <a:noFill/>
                        </a:ln>
                        <a:solidFill>
                          <a:srgbClr val="62BD19"/>
                        </a:solidFill>
                        <a:effectLst/>
                        <a:latin typeface="Arial" charset="0"/>
                        <a:cs typeface="Arial" charset="0"/>
                      </a:endParaRP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Availability Rate</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13.0</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13.2 / 2011</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9 to 10 </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2017</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r h="5619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62BD19"/>
                          </a:solidFill>
                          <a:effectLst/>
                          <a:latin typeface="Arial" charset="0"/>
                          <a:cs typeface="Arial" charset="0"/>
                        </a:rPr>
                        <a:t>Multifamily</a:t>
                      </a:r>
                      <a:r>
                        <a:rPr kumimoji="0" lang="en-US" sz="1400" b="0" i="0" u="none" strike="noStrike" cap="none" normalizeH="0" baseline="0" smtClean="0">
                          <a:ln>
                            <a:noFill/>
                          </a:ln>
                          <a:solidFill>
                            <a:srgbClr val="62BD19"/>
                          </a:solidFill>
                          <a:effectLst/>
                          <a:latin typeface="Arial" charset="0"/>
                          <a:cs typeface="Arial" charset="0"/>
                        </a:rPr>
                        <a:t> </a:t>
                      </a:r>
                      <a:endParaRPr kumimoji="0" lang="en-US" sz="1400" b="1" i="0" u="none" strike="noStrike" cap="none" normalizeH="0" baseline="0" smtClean="0">
                        <a:ln>
                          <a:noFill/>
                        </a:ln>
                        <a:solidFill>
                          <a:srgbClr val="62BD19"/>
                        </a:solidFill>
                        <a:effectLst/>
                        <a:latin typeface="Arial" charset="0"/>
                        <a:cs typeface="Arial" charset="0"/>
                      </a:endParaRP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Vacancy Rate</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4.8</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7.41 / 2009</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5 to 6 </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2010</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r h="5619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62BD19"/>
                          </a:solidFill>
                          <a:effectLst/>
                          <a:latin typeface="Arial" charset="0"/>
                          <a:cs typeface="Arial" charset="0"/>
                        </a:rPr>
                        <a:t>Full Service Hotels</a:t>
                      </a:r>
                      <a:r>
                        <a:rPr kumimoji="0" lang="en-US" sz="1400" b="0" i="0" u="none" strike="noStrike" cap="none" normalizeH="0" baseline="0" smtClean="0">
                          <a:ln>
                            <a:noFill/>
                          </a:ln>
                          <a:solidFill>
                            <a:srgbClr val="62BD19"/>
                          </a:solidFill>
                          <a:effectLst/>
                          <a:latin typeface="Arial" charset="0"/>
                          <a:cs typeface="Arial" charset="0"/>
                        </a:rPr>
                        <a:t> </a:t>
                      </a:r>
                      <a:endParaRPr kumimoji="0" lang="en-US" sz="1400" b="1" i="0" u="none" strike="noStrike" cap="none" normalizeH="0" baseline="0" smtClean="0">
                        <a:ln>
                          <a:noFill/>
                        </a:ln>
                        <a:solidFill>
                          <a:srgbClr val="62BD19"/>
                        </a:solidFill>
                        <a:effectLst/>
                        <a:latin typeface="Arial" charset="0"/>
                        <a:cs typeface="Arial" charset="0"/>
                      </a:endParaRP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Vacancy Rate</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26.2</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43 / 2009</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34 to 38 </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2010</a:t>
                      </a:r>
                    </a:p>
                  </a:txBody>
                  <a:tcPr marL="9525" marR="9525" marT="9523" marB="0" anchor="b" horzOverflow="overflow">
                    <a:lnL>
                      <a:noFill/>
                    </a:lnL>
                    <a:lnR>
                      <a:noFill/>
                    </a:lnR>
                    <a:lnT w="6350" cap="flat" cmpd="sng" algn="ctr">
                      <a:solidFill>
                        <a:srgbClr val="7F7F7F"/>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ransition spd="med">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US" smtClean="0">
                <a:latin typeface="Arial" charset="0"/>
              </a:rPr>
              <a:t>Buyer Composition</a:t>
            </a:r>
          </a:p>
        </p:txBody>
      </p:sp>
      <p:sp>
        <p:nvSpPr>
          <p:cNvPr id="7" name="Text Placeholder 4"/>
          <p:cNvSpPr>
            <a:spLocks noGrp="1"/>
          </p:cNvSpPr>
          <p:nvPr>
            <p:ph type="body" sz="quarter" idx="12"/>
          </p:nvPr>
        </p:nvSpPr>
        <p:spPr/>
        <p:txBody>
          <a:bodyPr/>
          <a:lstStyle/>
          <a:p>
            <a:pPr marL="168275" indent="-168275">
              <a:defRPr/>
            </a:pPr>
            <a:r>
              <a:rPr lang="en-US" dirty="0" smtClean="0">
                <a:latin typeface="+mj-lt"/>
              </a:rPr>
              <a:t>Source: Real Capital Analytics, Net Retail Investment (reflects sales through Q3 </a:t>
            </a:r>
            <a:r>
              <a:rPr lang="en-US" dirty="0">
                <a:latin typeface="+mj-lt"/>
              </a:rPr>
              <a:t>2</a:t>
            </a:r>
            <a:r>
              <a:rPr lang="en-US" dirty="0" smtClean="0">
                <a:latin typeface="+mj-lt"/>
              </a:rPr>
              <a:t>012)</a:t>
            </a:r>
          </a:p>
          <a:p>
            <a:pPr>
              <a:defRPr/>
            </a:pPr>
            <a:endParaRPr lang="en-US" dirty="0">
              <a:latin typeface="+mj-lt"/>
            </a:endParaRPr>
          </a:p>
        </p:txBody>
      </p:sp>
      <p:pic>
        <p:nvPicPr>
          <p:cNvPr id="182276" name="Picture 2"/>
          <p:cNvPicPr>
            <a:picLocks noChangeAspect="1" noChangeArrowheads="1"/>
          </p:cNvPicPr>
          <p:nvPr/>
        </p:nvPicPr>
        <p:blipFill>
          <a:blip r:embed="rId3" cstate="print"/>
          <a:srcRect/>
          <a:stretch>
            <a:fillRect/>
          </a:stretch>
        </p:blipFill>
        <p:spPr bwMode="auto">
          <a:xfrm>
            <a:off x="879475" y="1163638"/>
            <a:ext cx="7883525" cy="45291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r>
              <a:rPr lang="en-US" smtClean="0">
                <a:latin typeface="Arial" charset="0"/>
              </a:rPr>
              <a:t>Retail Acquisition by Capital Sector</a:t>
            </a:r>
          </a:p>
        </p:txBody>
      </p:sp>
      <p:sp>
        <p:nvSpPr>
          <p:cNvPr id="3" name="Text Placeholder 2"/>
          <p:cNvSpPr>
            <a:spLocks noGrp="1"/>
          </p:cNvSpPr>
          <p:nvPr>
            <p:ph type="body" sz="quarter" idx="10"/>
          </p:nvPr>
        </p:nvSpPr>
        <p:spPr/>
        <p:txBody>
          <a:bodyPr/>
          <a:lstStyle/>
          <a:p>
            <a:pPr>
              <a:defRPr/>
            </a:pPr>
            <a:r>
              <a:rPr lang="en-US" dirty="0" smtClean="0">
                <a:latin typeface="+mj-lt"/>
              </a:rPr>
              <a:t>$ Volume (Billions)</a:t>
            </a:r>
            <a:endParaRPr lang="en-US" dirty="0">
              <a:latin typeface="+mj-lt"/>
            </a:endParaRPr>
          </a:p>
        </p:txBody>
      </p:sp>
      <p:sp>
        <p:nvSpPr>
          <p:cNvPr id="5" name="Text Placeholder 4"/>
          <p:cNvSpPr>
            <a:spLocks noGrp="1"/>
          </p:cNvSpPr>
          <p:nvPr>
            <p:ph type="body" sz="quarter" idx="12"/>
          </p:nvPr>
        </p:nvSpPr>
        <p:spPr/>
        <p:txBody>
          <a:bodyPr/>
          <a:lstStyle/>
          <a:p>
            <a:pPr marL="168275" indent="-168275">
              <a:defRPr/>
            </a:pPr>
            <a:r>
              <a:rPr lang="en-US" dirty="0" smtClean="0">
                <a:latin typeface="+mn-lt"/>
              </a:rPr>
              <a:t>Source: Real Capital Analytics, Net Retail Investment (represents activity through Q3 2012)</a:t>
            </a:r>
          </a:p>
          <a:p>
            <a:pPr>
              <a:defRPr/>
            </a:pPr>
            <a:endParaRPr lang="en-US" dirty="0">
              <a:latin typeface="+mn-lt"/>
            </a:endParaRPr>
          </a:p>
        </p:txBody>
      </p:sp>
      <p:pic>
        <p:nvPicPr>
          <p:cNvPr id="183301" name="Picture 2"/>
          <p:cNvPicPr>
            <a:picLocks noChangeAspect="1" noChangeArrowheads="1"/>
          </p:cNvPicPr>
          <p:nvPr/>
        </p:nvPicPr>
        <p:blipFill>
          <a:blip r:embed="rId3" cstate="print"/>
          <a:srcRect/>
          <a:stretch>
            <a:fillRect/>
          </a:stretch>
        </p:blipFill>
        <p:spPr bwMode="auto">
          <a:xfrm>
            <a:off x="868363" y="1014413"/>
            <a:ext cx="8047037" cy="48291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US" smtClean="0">
                <a:latin typeface="Arial" charset="0"/>
              </a:rPr>
              <a:t>Net Retail Acquisitions by Capital Sector</a:t>
            </a:r>
          </a:p>
        </p:txBody>
      </p:sp>
      <p:sp>
        <p:nvSpPr>
          <p:cNvPr id="3" name="Text Placeholder 2"/>
          <p:cNvSpPr>
            <a:spLocks noGrp="1"/>
          </p:cNvSpPr>
          <p:nvPr>
            <p:ph type="body" sz="quarter" idx="10"/>
          </p:nvPr>
        </p:nvSpPr>
        <p:spPr/>
        <p:txBody>
          <a:bodyPr/>
          <a:lstStyle/>
          <a:p>
            <a:pPr>
              <a:defRPr/>
            </a:pPr>
            <a:r>
              <a:rPr lang="en-US" dirty="0" smtClean="0">
                <a:latin typeface="+mj-lt"/>
              </a:rPr>
              <a:t>$ Volume (Billions)</a:t>
            </a:r>
            <a:endParaRPr lang="en-US" dirty="0">
              <a:latin typeface="+mj-lt"/>
            </a:endParaRPr>
          </a:p>
        </p:txBody>
      </p:sp>
      <p:sp>
        <p:nvSpPr>
          <p:cNvPr id="5" name="Text Placeholder 4"/>
          <p:cNvSpPr>
            <a:spLocks noGrp="1"/>
          </p:cNvSpPr>
          <p:nvPr>
            <p:ph type="body" sz="quarter" idx="12"/>
          </p:nvPr>
        </p:nvSpPr>
        <p:spPr/>
        <p:txBody>
          <a:bodyPr/>
          <a:lstStyle/>
          <a:p>
            <a:pPr marL="168275" indent="-168275">
              <a:defRPr/>
            </a:pPr>
            <a:r>
              <a:rPr lang="en-US" dirty="0" smtClean="0">
                <a:latin typeface="+mj-lt"/>
              </a:rPr>
              <a:t>Source: Real Capital Analytics – Net Retail Investment (data through </a:t>
            </a:r>
            <a:r>
              <a:rPr lang="en-US" dirty="0">
                <a:latin typeface="+mj-lt"/>
              </a:rPr>
              <a:t> </a:t>
            </a:r>
            <a:r>
              <a:rPr lang="en-US" dirty="0" smtClean="0">
                <a:latin typeface="+mj-lt"/>
              </a:rPr>
              <a:t>Q3 2012)</a:t>
            </a:r>
            <a:endParaRPr lang="en-US" dirty="0">
              <a:latin typeface="+mj-lt"/>
            </a:endParaRPr>
          </a:p>
        </p:txBody>
      </p:sp>
      <p:pic>
        <p:nvPicPr>
          <p:cNvPr id="184325" name="Picture 2"/>
          <p:cNvPicPr>
            <a:picLocks noChangeAspect="1" noChangeArrowheads="1"/>
          </p:cNvPicPr>
          <p:nvPr/>
        </p:nvPicPr>
        <p:blipFill>
          <a:blip r:embed="rId3" cstate="print"/>
          <a:srcRect/>
          <a:stretch>
            <a:fillRect/>
          </a:stretch>
        </p:blipFill>
        <p:spPr bwMode="auto">
          <a:xfrm>
            <a:off x="763588" y="995363"/>
            <a:ext cx="8304212" cy="4865687"/>
          </a:xfrm>
          <a:prstGeom prst="rect">
            <a:avLst/>
          </a:prstGeom>
          <a:noFill/>
          <a:ln w="9525">
            <a:noFill/>
            <a:miter lim="800000"/>
            <a:headEnd/>
            <a:tailEnd/>
          </a:ln>
          <a:effectLst/>
        </p:spPr>
      </p:pic>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r>
              <a:rPr lang="en-US" smtClean="0">
                <a:latin typeface="Arial" charset="0"/>
              </a:rPr>
              <a:t>Cap Rate and Average Price PSF Trends</a:t>
            </a:r>
          </a:p>
        </p:txBody>
      </p:sp>
      <p:sp>
        <p:nvSpPr>
          <p:cNvPr id="3" name="Text Placeholder 2"/>
          <p:cNvSpPr>
            <a:spLocks noGrp="1"/>
          </p:cNvSpPr>
          <p:nvPr>
            <p:ph type="body" sz="quarter" idx="10"/>
          </p:nvPr>
        </p:nvSpPr>
        <p:spPr/>
        <p:txBody>
          <a:bodyPr/>
          <a:lstStyle/>
          <a:p>
            <a:pPr>
              <a:defRPr/>
            </a:pPr>
            <a:r>
              <a:rPr lang="en-US" dirty="0" smtClean="0">
                <a:latin typeface="+mj-lt"/>
              </a:rPr>
              <a:t>Non-Mall Properties</a:t>
            </a:r>
            <a:endParaRPr lang="en-US" dirty="0">
              <a:latin typeface="+mj-lt"/>
            </a:endParaRPr>
          </a:p>
        </p:txBody>
      </p:sp>
      <p:sp>
        <p:nvSpPr>
          <p:cNvPr id="5" name="Text Placeholder 4"/>
          <p:cNvSpPr>
            <a:spLocks noGrp="1"/>
          </p:cNvSpPr>
          <p:nvPr>
            <p:ph type="body" sz="quarter" idx="12"/>
          </p:nvPr>
        </p:nvSpPr>
        <p:spPr/>
        <p:txBody>
          <a:bodyPr/>
          <a:lstStyle/>
          <a:p>
            <a:pPr marL="168275" indent="-168275">
              <a:defRPr/>
            </a:pPr>
            <a:r>
              <a:rPr lang="en-US" dirty="0" smtClean="0">
                <a:latin typeface="+mj-lt"/>
              </a:rPr>
              <a:t>Source: Real Capital Analytics – US Volume/Caps/Pricing – Retail Data thru Q3 2012</a:t>
            </a:r>
          </a:p>
          <a:p>
            <a:pPr>
              <a:defRPr/>
            </a:pPr>
            <a:endParaRPr lang="en-US" dirty="0">
              <a:latin typeface="+mj-lt"/>
            </a:endParaRPr>
          </a:p>
        </p:txBody>
      </p:sp>
      <p:pic>
        <p:nvPicPr>
          <p:cNvPr id="185349" name="Picture 2"/>
          <p:cNvPicPr>
            <a:picLocks noChangeAspect="1" noChangeArrowheads="1"/>
          </p:cNvPicPr>
          <p:nvPr/>
        </p:nvPicPr>
        <p:blipFill>
          <a:blip r:embed="rId3" cstate="print"/>
          <a:srcRect/>
          <a:stretch>
            <a:fillRect/>
          </a:stretch>
        </p:blipFill>
        <p:spPr bwMode="auto">
          <a:xfrm>
            <a:off x="763588" y="838200"/>
            <a:ext cx="8304212" cy="5157788"/>
          </a:xfrm>
          <a:prstGeom prst="rect">
            <a:avLst/>
          </a:prstGeom>
          <a:noFill/>
          <a:ln w="9525">
            <a:noFill/>
            <a:miter lim="800000"/>
            <a:headEnd/>
            <a:tailEnd/>
          </a:ln>
          <a:effectLst/>
        </p:spPr>
      </p:pic>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r>
              <a:rPr lang="en-US" smtClean="0">
                <a:latin typeface="Arial" charset="0"/>
              </a:rPr>
              <a:t>Retail Activity by Region</a:t>
            </a:r>
          </a:p>
        </p:txBody>
      </p:sp>
      <p:sp>
        <p:nvSpPr>
          <p:cNvPr id="3" name="Text Placeholder 2"/>
          <p:cNvSpPr>
            <a:spLocks noGrp="1"/>
          </p:cNvSpPr>
          <p:nvPr>
            <p:ph type="body" sz="quarter" idx="10"/>
          </p:nvPr>
        </p:nvSpPr>
        <p:spPr/>
        <p:txBody>
          <a:bodyPr/>
          <a:lstStyle/>
          <a:p>
            <a:pPr>
              <a:defRPr/>
            </a:pPr>
            <a:r>
              <a:rPr lang="en-US" dirty="0" smtClean="0">
                <a:latin typeface="+mj-lt"/>
              </a:rPr>
              <a:t>Deals Closed July – September 2012</a:t>
            </a:r>
            <a:endParaRPr lang="en-US" dirty="0">
              <a:latin typeface="+mj-lt"/>
            </a:endParaRPr>
          </a:p>
        </p:txBody>
      </p:sp>
      <p:sp>
        <p:nvSpPr>
          <p:cNvPr id="5" name="Text Placeholder 4"/>
          <p:cNvSpPr>
            <a:spLocks noGrp="1"/>
          </p:cNvSpPr>
          <p:nvPr>
            <p:ph type="body" sz="quarter" idx="12"/>
          </p:nvPr>
        </p:nvSpPr>
        <p:spPr/>
        <p:txBody>
          <a:bodyPr/>
          <a:lstStyle/>
          <a:p>
            <a:pPr marL="168275" indent="-168275">
              <a:defRPr/>
            </a:pPr>
            <a:r>
              <a:rPr lang="en-US" dirty="0" smtClean="0">
                <a:latin typeface="+mj-lt"/>
              </a:rPr>
              <a:t>Source: Real Capital Analytics, Retail Historical Stats by Market – Data through Jul – Sept 2012</a:t>
            </a:r>
          </a:p>
          <a:p>
            <a:pPr>
              <a:defRPr/>
            </a:pPr>
            <a:endParaRPr lang="en-US" dirty="0">
              <a:latin typeface="+mj-lt"/>
            </a:endParaRPr>
          </a:p>
        </p:txBody>
      </p:sp>
      <p:pic>
        <p:nvPicPr>
          <p:cNvPr id="186373" name="Picture 1"/>
          <p:cNvPicPr>
            <a:picLocks noChangeAspect="1" noChangeArrowheads="1"/>
          </p:cNvPicPr>
          <p:nvPr/>
        </p:nvPicPr>
        <p:blipFill>
          <a:blip r:embed="rId3" cstate="print"/>
          <a:srcRect/>
          <a:stretch>
            <a:fillRect/>
          </a:stretch>
        </p:blipFill>
        <p:spPr bwMode="auto">
          <a:xfrm>
            <a:off x="1390650" y="1025525"/>
            <a:ext cx="7219950" cy="4841875"/>
          </a:xfrm>
          <a:prstGeom prst="rect">
            <a:avLst/>
          </a:prstGeom>
          <a:noFill/>
          <a:ln w="9525">
            <a:noFill/>
            <a:miter lim="800000"/>
            <a:headEnd/>
            <a:tailEnd/>
          </a:ln>
          <a:effectLst/>
        </p:spPr>
      </p:pic>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r>
              <a:rPr lang="en-US" smtClean="0">
                <a:latin typeface="Arial" charset="0"/>
              </a:rPr>
              <a:t>Retail Volume &amp; Pricing</a:t>
            </a:r>
          </a:p>
        </p:txBody>
      </p:sp>
      <p:sp>
        <p:nvSpPr>
          <p:cNvPr id="3" name="Text Placeholder 2"/>
          <p:cNvSpPr>
            <a:spLocks noGrp="1"/>
          </p:cNvSpPr>
          <p:nvPr>
            <p:ph type="body" sz="quarter" idx="10"/>
          </p:nvPr>
        </p:nvSpPr>
        <p:spPr/>
        <p:txBody>
          <a:bodyPr/>
          <a:lstStyle/>
          <a:p>
            <a:pPr>
              <a:defRPr/>
            </a:pPr>
            <a:r>
              <a:rPr lang="en-US" dirty="0" smtClean="0">
                <a:latin typeface="+mj-lt"/>
              </a:rPr>
              <a:t>Non-Mall: July – September 2012</a:t>
            </a:r>
            <a:endParaRPr lang="en-US" dirty="0">
              <a:latin typeface="+mj-lt"/>
            </a:endParaRPr>
          </a:p>
        </p:txBody>
      </p:sp>
      <p:sp>
        <p:nvSpPr>
          <p:cNvPr id="5" name="Text Placeholder 4"/>
          <p:cNvSpPr>
            <a:spLocks noGrp="1"/>
          </p:cNvSpPr>
          <p:nvPr>
            <p:ph type="body" sz="quarter" idx="12"/>
          </p:nvPr>
        </p:nvSpPr>
        <p:spPr/>
        <p:txBody>
          <a:bodyPr/>
          <a:lstStyle/>
          <a:p>
            <a:pPr marL="168275" indent="-168275">
              <a:defRPr/>
            </a:pPr>
            <a:r>
              <a:rPr lang="en-US" dirty="0" smtClean="0">
                <a:latin typeface="+mj-lt"/>
              </a:rPr>
              <a:t>Source: Real Capital Analytics (data through July – Sept 2012)</a:t>
            </a:r>
            <a:endParaRPr lang="en-US" dirty="0">
              <a:latin typeface="+mj-lt"/>
            </a:endParaRPr>
          </a:p>
        </p:txBody>
      </p:sp>
      <p:pic>
        <p:nvPicPr>
          <p:cNvPr id="187397" name="Picture 1"/>
          <p:cNvPicPr>
            <a:picLocks noChangeAspect="1" noChangeArrowheads="1"/>
          </p:cNvPicPr>
          <p:nvPr/>
        </p:nvPicPr>
        <p:blipFill>
          <a:blip r:embed="rId3" cstate="print"/>
          <a:srcRect/>
          <a:stretch>
            <a:fillRect/>
          </a:stretch>
        </p:blipFill>
        <p:spPr bwMode="auto">
          <a:xfrm>
            <a:off x="838200" y="1447800"/>
            <a:ext cx="8107363" cy="3886200"/>
          </a:xfrm>
          <a:prstGeom prst="rect">
            <a:avLst/>
          </a:prstGeom>
          <a:noFill/>
          <a:ln w="9525">
            <a:noFill/>
            <a:miter lim="800000"/>
            <a:headEnd/>
            <a:tailEnd/>
          </a:ln>
          <a:effectLst/>
        </p:spPr>
      </p:pic>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US" smtClean="0">
                <a:latin typeface="Arial" charset="0"/>
              </a:rPr>
              <a:t>Most Active Buyers</a:t>
            </a:r>
          </a:p>
        </p:txBody>
      </p:sp>
      <p:sp>
        <p:nvSpPr>
          <p:cNvPr id="3" name="Text Placeholder 2"/>
          <p:cNvSpPr>
            <a:spLocks noGrp="1"/>
          </p:cNvSpPr>
          <p:nvPr>
            <p:ph type="body" sz="quarter" idx="10"/>
          </p:nvPr>
        </p:nvSpPr>
        <p:spPr/>
        <p:txBody>
          <a:bodyPr/>
          <a:lstStyle/>
          <a:p>
            <a:pPr>
              <a:defRPr/>
            </a:pPr>
            <a:r>
              <a:rPr lang="en-US" dirty="0" smtClean="0">
                <a:latin typeface="+mj-lt"/>
              </a:rPr>
              <a:t>US – Retail – Past 12 Months</a:t>
            </a:r>
            <a:endParaRPr lang="en-US" dirty="0">
              <a:latin typeface="+mj-lt"/>
            </a:endParaRPr>
          </a:p>
        </p:txBody>
      </p:sp>
      <p:sp>
        <p:nvSpPr>
          <p:cNvPr id="5" name="Text Placeholder 4"/>
          <p:cNvSpPr>
            <a:spLocks noGrp="1"/>
          </p:cNvSpPr>
          <p:nvPr>
            <p:ph type="body" sz="quarter" idx="12"/>
          </p:nvPr>
        </p:nvSpPr>
        <p:spPr/>
        <p:txBody>
          <a:bodyPr/>
          <a:lstStyle/>
          <a:p>
            <a:pPr marL="168275" indent="-168275">
              <a:defRPr/>
            </a:pPr>
            <a:r>
              <a:rPr lang="en-US" dirty="0" smtClean="0">
                <a:latin typeface="+mj-lt"/>
              </a:rPr>
              <a:t>Source: Real Capital Analytics, Top Players and Markets – Data from December 12, 2012</a:t>
            </a:r>
          </a:p>
          <a:p>
            <a:pPr>
              <a:defRPr/>
            </a:pPr>
            <a:endParaRPr lang="en-US" dirty="0">
              <a:latin typeface="+mj-lt"/>
            </a:endParaRPr>
          </a:p>
        </p:txBody>
      </p:sp>
      <p:pic>
        <p:nvPicPr>
          <p:cNvPr id="188421" name="Picture 1"/>
          <p:cNvPicPr>
            <a:picLocks noChangeAspect="1" noChangeArrowheads="1"/>
          </p:cNvPicPr>
          <p:nvPr/>
        </p:nvPicPr>
        <p:blipFill>
          <a:blip r:embed="rId3" cstate="print"/>
          <a:srcRect/>
          <a:stretch>
            <a:fillRect/>
          </a:stretch>
        </p:blipFill>
        <p:spPr bwMode="auto">
          <a:xfrm>
            <a:off x="873125" y="1295400"/>
            <a:ext cx="7662863" cy="4419600"/>
          </a:xfrm>
          <a:prstGeom prst="rect">
            <a:avLst/>
          </a:prstGeom>
          <a:noFill/>
          <a:ln w="9525">
            <a:noFill/>
            <a:miter lim="800000"/>
            <a:headEnd/>
            <a:tailEnd/>
          </a:ln>
          <a:effectLst/>
        </p:spPr>
      </p:pic>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r>
              <a:rPr lang="en-US" smtClean="0">
                <a:latin typeface="Arial" charset="0"/>
              </a:rPr>
              <a:t>Most Active Sellers</a:t>
            </a:r>
          </a:p>
        </p:txBody>
      </p:sp>
      <p:sp>
        <p:nvSpPr>
          <p:cNvPr id="3" name="Text Placeholder 2"/>
          <p:cNvSpPr>
            <a:spLocks noGrp="1"/>
          </p:cNvSpPr>
          <p:nvPr>
            <p:ph type="body" sz="quarter" idx="10"/>
          </p:nvPr>
        </p:nvSpPr>
        <p:spPr/>
        <p:txBody>
          <a:bodyPr/>
          <a:lstStyle/>
          <a:p>
            <a:pPr>
              <a:defRPr/>
            </a:pPr>
            <a:r>
              <a:rPr lang="en-US" dirty="0" smtClean="0">
                <a:latin typeface="+mj-lt"/>
              </a:rPr>
              <a:t>US – Retail – Past 12 Months</a:t>
            </a:r>
            <a:endParaRPr lang="en-US" dirty="0">
              <a:latin typeface="+mj-lt"/>
            </a:endParaRPr>
          </a:p>
        </p:txBody>
      </p:sp>
      <p:sp>
        <p:nvSpPr>
          <p:cNvPr id="5" name="Text Placeholder 4"/>
          <p:cNvSpPr>
            <a:spLocks noGrp="1"/>
          </p:cNvSpPr>
          <p:nvPr>
            <p:ph type="body" sz="quarter" idx="12"/>
          </p:nvPr>
        </p:nvSpPr>
        <p:spPr/>
        <p:txBody>
          <a:bodyPr/>
          <a:lstStyle/>
          <a:p>
            <a:pPr marL="168275" indent="-168275">
              <a:defRPr/>
            </a:pPr>
            <a:r>
              <a:rPr lang="en-US" dirty="0" smtClean="0">
                <a:latin typeface="+mj-lt"/>
              </a:rPr>
              <a:t>Source: Real Capital Analytics, Top Players and - Data from December 12, 2012</a:t>
            </a:r>
          </a:p>
          <a:p>
            <a:pPr>
              <a:defRPr/>
            </a:pPr>
            <a:endParaRPr lang="en-US" dirty="0">
              <a:latin typeface="+mj-lt"/>
            </a:endParaRPr>
          </a:p>
        </p:txBody>
      </p:sp>
      <p:pic>
        <p:nvPicPr>
          <p:cNvPr id="189445" name="Picture 1"/>
          <p:cNvPicPr>
            <a:picLocks noChangeAspect="1" noChangeArrowheads="1"/>
          </p:cNvPicPr>
          <p:nvPr/>
        </p:nvPicPr>
        <p:blipFill>
          <a:blip r:embed="rId3" cstate="print"/>
          <a:srcRect/>
          <a:stretch>
            <a:fillRect/>
          </a:stretch>
        </p:blipFill>
        <p:spPr bwMode="auto">
          <a:xfrm>
            <a:off x="969963" y="1219200"/>
            <a:ext cx="7869237" cy="4538663"/>
          </a:xfrm>
          <a:prstGeom prst="rect">
            <a:avLst/>
          </a:prstGeom>
          <a:noFill/>
          <a:ln w="9525">
            <a:noFill/>
            <a:miter lim="800000"/>
            <a:headEnd/>
            <a:tailEnd/>
          </a:ln>
          <a:effectLst/>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r>
              <a:rPr lang="en-US" smtClean="0">
                <a:latin typeface="Arial" charset="0"/>
              </a:rPr>
              <a:t>Most Active Markets</a:t>
            </a:r>
          </a:p>
        </p:txBody>
      </p:sp>
      <p:sp>
        <p:nvSpPr>
          <p:cNvPr id="3" name="Text Placeholder 2"/>
          <p:cNvSpPr>
            <a:spLocks noGrp="1"/>
          </p:cNvSpPr>
          <p:nvPr>
            <p:ph type="body" sz="quarter" idx="10"/>
          </p:nvPr>
        </p:nvSpPr>
        <p:spPr/>
        <p:txBody>
          <a:bodyPr/>
          <a:lstStyle/>
          <a:p>
            <a:pPr>
              <a:defRPr/>
            </a:pPr>
            <a:r>
              <a:rPr lang="en-US" dirty="0" smtClean="0">
                <a:latin typeface="+mj-lt"/>
              </a:rPr>
              <a:t>US – Retail – Past 12 Months</a:t>
            </a:r>
            <a:endParaRPr lang="en-US" dirty="0">
              <a:latin typeface="+mj-lt"/>
            </a:endParaRPr>
          </a:p>
        </p:txBody>
      </p:sp>
      <p:sp>
        <p:nvSpPr>
          <p:cNvPr id="5" name="Text Placeholder 4"/>
          <p:cNvSpPr>
            <a:spLocks noGrp="1"/>
          </p:cNvSpPr>
          <p:nvPr>
            <p:ph type="body" sz="quarter" idx="12"/>
          </p:nvPr>
        </p:nvSpPr>
        <p:spPr/>
        <p:txBody>
          <a:bodyPr/>
          <a:lstStyle/>
          <a:p>
            <a:pPr marL="168275" indent="-168275">
              <a:defRPr/>
            </a:pPr>
            <a:r>
              <a:rPr lang="en-US" dirty="0" smtClean="0">
                <a:latin typeface="+mj-lt"/>
              </a:rPr>
              <a:t>Source: Real Capital Analytics, Top Players and Markets - Data from December 12, 2012</a:t>
            </a:r>
          </a:p>
          <a:p>
            <a:pPr>
              <a:defRPr/>
            </a:pPr>
            <a:endParaRPr lang="en-US" dirty="0">
              <a:latin typeface="+mj-lt"/>
            </a:endParaRPr>
          </a:p>
        </p:txBody>
      </p:sp>
      <p:pic>
        <p:nvPicPr>
          <p:cNvPr id="190469" name="Picture 1"/>
          <p:cNvPicPr>
            <a:picLocks noChangeAspect="1" noChangeArrowheads="1"/>
          </p:cNvPicPr>
          <p:nvPr/>
        </p:nvPicPr>
        <p:blipFill>
          <a:blip r:embed="rId3" cstate="print"/>
          <a:srcRect/>
          <a:stretch>
            <a:fillRect/>
          </a:stretch>
        </p:blipFill>
        <p:spPr bwMode="auto">
          <a:xfrm>
            <a:off x="849313" y="1143000"/>
            <a:ext cx="7913687" cy="4572000"/>
          </a:xfrm>
          <a:prstGeom prst="rect">
            <a:avLst/>
          </a:prstGeom>
          <a:noFill/>
          <a:ln w="9525">
            <a:noFill/>
            <a:miter lim="800000"/>
            <a:headEnd/>
            <a:tailEnd/>
          </a:ln>
          <a:effectLst/>
        </p:spPr>
      </p:pic>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001713" y="33338"/>
            <a:ext cx="7769225" cy="427037"/>
          </a:xfrm>
        </p:spPr>
        <p:txBody>
          <a:bodyPr/>
          <a:lstStyle/>
          <a:p>
            <a:r>
              <a:rPr lang="en-US" smtClean="0">
                <a:latin typeface="Arial" charset="0"/>
              </a:rPr>
              <a:t>Broker Rankings</a:t>
            </a:r>
          </a:p>
        </p:txBody>
      </p:sp>
      <p:sp>
        <p:nvSpPr>
          <p:cNvPr id="3" name="Text Placeholder 2"/>
          <p:cNvSpPr>
            <a:spLocks noGrp="1"/>
          </p:cNvSpPr>
          <p:nvPr>
            <p:ph type="body" sz="quarter" idx="10"/>
          </p:nvPr>
        </p:nvSpPr>
        <p:spPr/>
        <p:txBody>
          <a:bodyPr/>
          <a:lstStyle/>
          <a:p>
            <a:pPr>
              <a:defRPr/>
            </a:pPr>
            <a:r>
              <a:rPr lang="en-US" dirty="0" smtClean="0">
                <a:latin typeface="+mj-lt"/>
              </a:rPr>
              <a:t>National Data</a:t>
            </a:r>
            <a:endParaRPr lang="en-US" dirty="0">
              <a:latin typeface="+mj-lt"/>
            </a:endParaRPr>
          </a:p>
        </p:txBody>
      </p:sp>
      <p:sp>
        <p:nvSpPr>
          <p:cNvPr id="5" name="Text Placeholder 4"/>
          <p:cNvSpPr>
            <a:spLocks noGrp="1"/>
          </p:cNvSpPr>
          <p:nvPr>
            <p:ph type="body" sz="quarter" idx="12"/>
          </p:nvPr>
        </p:nvSpPr>
        <p:spPr/>
        <p:txBody>
          <a:bodyPr/>
          <a:lstStyle/>
          <a:p>
            <a:pPr marL="168275" indent="-168275">
              <a:defRPr/>
            </a:pPr>
            <a:r>
              <a:rPr lang="en-US" dirty="0" smtClean="0">
                <a:latin typeface="+mj-lt"/>
              </a:rPr>
              <a:t>Source: Real Capital Analytics, data through Q1 2012</a:t>
            </a:r>
          </a:p>
          <a:p>
            <a:pPr>
              <a:defRPr/>
            </a:pPr>
            <a:endParaRPr lang="en-US" dirty="0">
              <a:latin typeface="+mj-lt"/>
            </a:endParaRPr>
          </a:p>
        </p:txBody>
      </p:sp>
      <p:pic>
        <p:nvPicPr>
          <p:cNvPr id="191493" name="Picture 1"/>
          <p:cNvPicPr>
            <a:picLocks noChangeAspect="1" noChangeArrowheads="1"/>
          </p:cNvPicPr>
          <p:nvPr/>
        </p:nvPicPr>
        <p:blipFill>
          <a:blip r:embed="rId3" cstate="print"/>
          <a:srcRect/>
          <a:stretch>
            <a:fillRect/>
          </a:stretch>
        </p:blipFill>
        <p:spPr bwMode="auto">
          <a:xfrm>
            <a:off x="990600" y="1143000"/>
            <a:ext cx="7780338" cy="4486275"/>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r>
              <a:rPr lang="en-US" sz="2400" dirty="0" smtClean="0"/>
              <a:t>Smart Money Invests Early In Cycle</a:t>
            </a:r>
          </a:p>
        </p:txBody>
      </p:sp>
      <p:sp>
        <p:nvSpPr>
          <p:cNvPr id="7" name="TextBox 6"/>
          <p:cNvSpPr txBox="1"/>
          <p:nvPr/>
        </p:nvSpPr>
        <p:spPr>
          <a:xfrm>
            <a:off x="4381876" y="1077363"/>
            <a:ext cx="1910281" cy="369332"/>
          </a:xfrm>
          <a:prstGeom prst="rect">
            <a:avLst/>
          </a:prstGeom>
          <a:noFill/>
        </p:spPr>
        <p:txBody>
          <a:bodyPr wrap="square" rtlCol="0">
            <a:spAutoFit/>
          </a:bodyPr>
          <a:lstStyle/>
          <a:p>
            <a:pPr algn="ctr"/>
            <a:r>
              <a:rPr lang="en-US" b="1" dirty="0" smtClean="0"/>
              <a:t>Sample Wins</a:t>
            </a:r>
            <a:endParaRPr lang="en-US" b="1" dirty="0"/>
          </a:p>
        </p:txBody>
      </p:sp>
      <p:sp>
        <p:nvSpPr>
          <p:cNvPr id="8" name="TextBox 7"/>
          <p:cNvSpPr txBox="1"/>
          <p:nvPr/>
        </p:nvSpPr>
        <p:spPr>
          <a:xfrm>
            <a:off x="805758" y="2444436"/>
            <a:ext cx="3250194" cy="830997"/>
          </a:xfrm>
          <a:prstGeom prst="rect">
            <a:avLst/>
          </a:prstGeom>
          <a:noFill/>
        </p:spPr>
        <p:txBody>
          <a:bodyPr wrap="square" rtlCol="0">
            <a:spAutoFit/>
          </a:bodyPr>
          <a:lstStyle/>
          <a:p>
            <a:r>
              <a:rPr lang="en-US" sz="1600" dirty="0" smtClean="0"/>
              <a:t>Slate Creek </a:t>
            </a:r>
            <a:r>
              <a:rPr lang="en-US" sz="1600" dirty="0" err="1" smtClean="0"/>
              <a:t>Apts</a:t>
            </a:r>
            <a:r>
              <a:rPr lang="en-US" sz="1600" dirty="0" smtClean="0"/>
              <a:t> – Roseville</a:t>
            </a:r>
          </a:p>
          <a:p>
            <a:r>
              <a:rPr lang="en-US" sz="1600" dirty="0" smtClean="0"/>
              <a:t>May-2011: $76.5mm</a:t>
            </a:r>
          </a:p>
          <a:p>
            <a:r>
              <a:rPr lang="en-US" sz="1600" dirty="0" smtClean="0"/>
              <a:t>Jan-2010: $54.3mm</a:t>
            </a:r>
          </a:p>
        </p:txBody>
      </p:sp>
      <p:sp>
        <p:nvSpPr>
          <p:cNvPr id="9" name="TextBox 8"/>
          <p:cNvSpPr txBox="1"/>
          <p:nvPr/>
        </p:nvSpPr>
        <p:spPr>
          <a:xfrm>
            <a:off x="860081" y="5613149"/>
            <a:ext cx="2897108" cy="830997"/>
          </a:xfrm>
          <a:prstGeom prst="rect">
            <a:avLst/>
          </a:prstGeom>
          <a:noFill/>
        </p:spPr>
        <p:txBody>
          <a:bodyPr wrap="square" rtlCol="0">
            <a:spAutoFit/>
          </a:bodyPr>
          <a:lstStyle/>
          <a:p>
            <a:r>
              <a:rPr lang="en-US" sz="1600" dirty="0" smtClean="0"/>
              <a:t>Oak Plaza </a:t>
            </a:r>
            <a:r>
              <a:rPr lang="en-US" sz="1600" dirty="0" err="1" smtClean="0"/>
              <a:t>Apts</a:t>
            </a:r>
            <a:r>
              <a:rPr lang="en-US" sz="1600" dirty="0" smtClean="0"/>
              <a:t> – Sacramento</a:t>
            </a:r>
          </a:p>
          <a:p>
            <a:r>
              <a:rPr lang="en-US" sz="1600" dirty="0" smtClean="0"/>
              <a:t>Aug-2012: $2.1mm</a:t>
            </a:r>
          </a:p>
          <a:p>
            <a:r>
              <a:rPr lang="en-US" sz="1600" dirty="0" smtClean="0"/>
              <a:t>Apr-2010: $1.1mm</a:t>
            </a:r>
            <a:endParaRPr lang="en-US" sz="1600" dirty="0"/>
          </a:p>
        </p:txBody>
      </p:sp>
      <p:sp>
        <p:nvSpPr>
          <p:cNvPr id="10" name="TextBox 9"/>
          <p:cNvSpPr txBox="1"/>
          <p:nvPr/>
        </p:nvSpPr>
        <p:spPr>
          <a:xfrm>
            <a:off x="6346479" y="5413973"/>
            <a:ext cx="2471596" cy="830997"/>
          </a:xfrm>
          <a:prstGeom prst="rect">
            <a:avLst/>
          </a:prstGeom>
          <a:noFill/>
        </p:spPr>
        <p:txBody>
          <a:bodyPr wrap="square" rtlCol="0">
            <a:spAutoFit/>
          </a:bodyPr>
          <a:lstStyle/>
          <a:p>
            <a:r>
              <a:rPr lang="en-US" sz="1600" dirty="0" smtClean="0"/>
              <a:t>Self Storage – Roseville</a:t>
            </a:r>
          </a:p>
          <a:p>
            <a:r>
              <a:rPr lang="en-US" sz="1600" dirty="0" smtClean="0"/>
              <a:t>Sep-2012: $4.3mm</a:t>
            </a:r>
          </a:p>
          <a:p>
            <a:r>
              <a:rPr lang="en-US" sz="1600" dirty="0" smtClean="0"/>
              <a:t>Apr-2011: $3.8mm</a:t>
            </a:r>
            <a:endParaRPr lang="en-US" sz="1600" dirty="0"/>
          </a:p>
        </p:txBody>
      </p:sp>
      <p:sp>
        <p:nvSpPr>
          <p:cNvPr id="11" name="TextBox 10"/>
          <p:cNvSpPr txBox="1"/>
          <p:nvPr/>
        </p:nvSpPr>
        <p:spPr>
          <a:xfrm>
            <a:off x="6219730" y="2480650"/>
            <a:ext cx="3069125" cy="830997"/>
          </a:xfrm>
          <a:prstGeom prst="rect">
            <a:avLst/>
          </a:prstGeom>
          <a:noFill/>
        </p:spPr>
        <p:txBody>
          <a:bodyPr wrap="square" rtlCol="0">
            <a:spAutoFit/>
          </a:bodyPr>
          <a:lstStyle/>
          <a:p>
            <a:r>
              <a:rPr lang="en-US" sz="1600" dirty="0" smtClean="0"/>
              <a:t>Yuba Street Office – Marysville</a:t>
            </a:r>
          </a:p>
          <a:p>
            <a:r>
              <a:rPr lang="en-US" sz="1600" dirty="0" smtClean="0"/>
              <a:t>Jan-2011: $4.7mm</a:t>
            </a:r>
          </a:p>
          <a:p>
            <a:r>
              <a:rPr lang="en-US" sz="1600" dirty="0" smtClean="0"/>
              <a:t>Sep-2009: $2.3mm</a:t>
            </a:r>
            <a:endParaRPr lang="en-US" sz="1600" dirty="0"/>
          </a:p>
        </p:txBody>
      </p:sp>
      <p:sp>
        <p:nvSpPr>
          <p:cNvPr id="12" name="TextBox 11"/>
          <p:cNvSpPr txBox="1"/>
          <p:nvPr/>
        </p:nvSpPr>
        <p:spPr>
          <a:xfrm>
            <a:off x="3422209" y="4698749"/>
            <a:ext cx="2824681" cy="830997"/>
          </a:xfrm>
          <a:prstGeom prst="rect">
            <a:avLst/>
          </a:prstGeom>
          <a:noFill/>
        </p:spPr>
        <p:txBody>
          <a:bodyPr wrap="square" rtlCol="0">
            <a:spAutoFit/>
          </a:bodyPr>
          <a:lstStyle/>
          <a:p>
            <a:r>
              <a:rPr lang="en-US" sz="1600" dirty="0" smtClean="0"/>
              <a:t>Portofino </a:t>
            </a:r>
            <a:r>
              <a:rPr lang="en-US" sz="1600" dirty="0" err="1" smtClean="0"/>
              <a:t>Apts</a:t>
            </a:r>
            <a:r>
              <a:rPr lang="en-US" sz="1600" dirty="0" smtClean="0"/>
              <a:t> – Sacramento</a:t>
            </a:r>
          </a:p>
          <a:p>
            <a:r>
              <a:rPr lang="en-US" sz="1600" dirty="0" smtClean="0"/>
              <a:t>Sep-2012: $1.6mm</a:t>
            </a:r>
          </a:p>
          <a:p>
            <a:r>
              <a:rPr lang="en-US" sz="1600" dirty="0" smtClean="0"/>
              <a:t>Jun-2011: $1.2mm</a:t>
            </a:r>
            <a:endParaRPr lang="en-US" sz="1600" dirty="0"/>
          </a:p>
        </p:txBody>
      </p:sp>
      <p:pic>
        <p:nvPicPr>
          <p:cNvPr id="13" name="Picture 12" descr="720 Yuba Street"/>
          <p:cNvPicPr>
            <a:picLocks noChangeAspect="1"/>
          </p:cNvPicPr>
          <p:nvPr/>
        </p:nvPicPr>
        <p:blipFill>
          <a:blip r:embed="rId3" cstate="print"/>
          <a:stretch>
            <a:fillRect/>
          </a:stretch>
        </p:blipFill>
        <p:spPr>
          <a:xfrm>
            <a:off x="6165222" y="628179"/>
            <a:ext cx="2734322" cy="1828800"/>
          </a:xfrm>
          <a:prstGeom prst="rect">
            <a:avLst/>
          </a:prstGeom>
        </p:spPr>
      </p:pic>
      <p:pic>
        <p:nvPicPr>
          <p:cNvPr id="14" name="Picture 13" descr="1299 Baseline Road"/>
          <p:cNvPicPr>
            <a:picLocks noChangeAspect="1"/>
          </p:cNvPicPr>
          <p:nvPr/>
        </p:nvPicPr>
        <p:blipFill>
          <a:blip r:embed="rId4" cstate="print"/>
          <a:stretch>
            <a:fillRect/>
          </a:stretch>
        </p:blipFill>
        <p:spPr>
          <a:xfrm>
            <a:off x="6255944" y="3597713"/>
            <a:ext cx="2743200" cy="1828800"/>
          </a:xfrm>
          <a:prstGeom prst="rect">
            <a:avLst/>
          </a:prstGeom>
        </p:spPr>
      </p:pic>
      <p:pic>
        <p:nvPicPr>
          <p:cNvPr id="15" name="Picture 14" descr="2512 Edison Ave"/>
          <p:cNvPicPr>
            <a:picLocks noChangeAspect="1"/>
          </p:cNvPicPr>
          <p:nvPr/>
        </p:nvPicPr>
        <p:blipFill>
          <a:blip r:embed="rId5" cstate="print"/>
          <a:stretch>
            <a:fillRect/>
          </a:stretch>
        </p:blipFill>
        <p:spPr>
          <a:xfrm>
            <a:off x="850790" y="3806982"/>
            <a:ext cx="2565647" cy="1828800"/>
          </a:xfrm>
          <a:prstGeom prst="rect">
            <a:avLst/>
          </a:prstGeom>
        </p:spPr>
      </p:pic>
      <p:pic>
        <p:nvPicPr>
          <p:cNvPr id="16" name="Picture 15" descr="3060 Bell"/>
          <p:cNvPicPr>
            <a:picLocks noChangeAspect="1"/>
          </p:cNvPicPr>
          <p:nvPr/>
        </p:nvPicPr>
        <p:blipFill>
          <a:blip r:embed="rId6" cstate="print"/>
          <a:stretch>
            <a:fillRect/>
          </a:stretch>
        </p:blipFill>
        <p:spPr>
          <a:xfrm>
            <a:off x="3236184" y="2807278"/>
            <a:ext cx="3051019" cy="1828800"/>
          </a:xfrm>
          <a:prstGeom prst="rect">
            <a:avLst/>
          </a:prstGeom>
        </p:spPr>
      </p:pic>
      <p:pic>
        <p:nvPicPr>
          <p:cNvPr id="397314" name="Picture 2"/>
          <p:cNvPicPr>
            <a:picLocks noChangeAspect="1" noChangeArrowheads="1"/>
          </p:cNvPicPr>
          <p:nvPr/>
        </p:nvPicPr>
        <p:blipFill>
          <a:blip r:embed="rId7" cstate="print"/>
          <a:srcRect/>
          <a:stretch>
            <a:fillRect/>
          </a:stretch>
        </p:blipFill>
        <p:spPr bwMode="auto">
          <a:xfrm>
            <a:off x="800996" y="660527"/>
            <a:ext cx="3740287" cy="1828800"/>
          </a:xfrm>
          <a:prstGeom prst="rect">
            <a:avLst/>
          </a:prstGeom>
          <a:noFill/>
          <a:ln w="9525">
            <a:noFill/>
            <a:miter lim="800000"/>
            <a:headEnd/>
            <a:tailEnd/>
          </a:ln>
        </p:spPr>
      </p:pic>
    </p:spTree>
  </p:cSld>
  <p:clrMapOvr>
    <a:masterClrMapping/>
  </p:clrMapOvr>
  <p:transition spd="med">
    <p:wipe dir="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US" smtClean="0">
                <a:latin typeface="Arial" charset="0"/>
              </a:rPr>
              <a:t>Cap Rates by Market</a:t>
            </a:r>
          </a:p>
        </p:txBody>
      </p:sp>
      <p:sp>
        <p:nvSpPr>
          <p:cNvPr id="3" name="Text Placeholder 2"/>
          <p:cNvSpPr>
            <a:spLocks noGrp="1"/>
          </p:cNvSpPr>
          <p:nvPr>
            <p:ph type="body" sz="quarter" idx="10"/>
          </p:nvPr>
        </p:nvSpPr>
        <p:spPr/>
        <p:txBody>
          <a:bodyPr/>
          <a:lstStyle/>
          <a:p>
            <a:pPr>
              <a:defRPr/>
            </a:pPr>
            <a:r>
              <a:rPr lang="en-US" dirty="0" smtClean="0">
                <a:latin typeface="+mj-lt"/>
              </a:rPr>
              <a:t>Non-Mall Properties</a:t>
            </a:r>
            <a:endParaRPr lang="en-US" dirty="0">
              <a:latin typeface="+mj-lt"/>
            </a:endParaRPr>
          </a:p>
        </p:txBody>
      </p:sp>
      <p:sp>
        <p:nvSpPr>
          <p:cNvPr id="5" name="Text Placeholder 4"/>
          <p:cNvSpPr>
            <a:spLocks noGrp="1"/>
          </p:cNvSpPr>
          <p:nvPr>
            <p:ph type="body" sz="quarter" idx="12"/>
          </p:nvPr>
        </p:nvSpPr>
        <p:spPr/>
        <p:txBody>
          <a:bodyPr/>
          <a:lstStyle/>
          <a:p>
            <a:pPr marL="168275" indent="-168275">
              <a:defRPr/>
            </a:pPr>
            <a:r>
              <a:rPr lang="en-US" dirty="0" smtClean="0">
                <a:latin typeface="+mj-lt"/>
              </a:rPr>
              <a:t>Source: Real Capital Analytics. Data through Q3 2012</a:t>
            </a:r>
          </a:p>
          <a:p>
            <a:pPr>
              <a:defRPr/>
            </a:pPr>
            <a:endParaRPr lang="en-US" dirty="0">
              <a:latin typeface="+mj-lt"/>
            </a:endParaRPr>
          </a:p>
        </p:txBody>
      </p:sp>
      <p:pic>
        <p:nvPicPr>
          <p:cNvPr id="192517" name="Picture 2"/>
          <p:cNvPicPr>
            <a:picLocks noChangeAspect="1" noChangeArrowheads="1"/>
          </p:cNvPicPr>
          <p:nvPr/>
        </p:nvPicPr>
        <p:blipFill>
          <a:blip r:embed="rId3" cstate="print"/>
          <a:srcRect/>
          <a:stretch>
            <a:fillRect/>
          </a:stretch>
        </p:blipFill>
        <p:spPr bwMode="auto">
          <a:xfrm>
            <a:off x="928688" y="1143000"/>
            <a:ext cx="7910512" cy="4694238"/>
          </a:xfrm>
          <a:prstGeom prst="rect">
            <a:avLst/>
          </a:prstGeom>
          <a:noFill/>
          <a:ln w="9525">
            <a:noFill/>
            <a:miter lim="800000"/>
            <a:headEnd/>
            <a:tailEnd/>
          </a:ln>
          <a:effectLst/>
        </p:spPr>
      </p:pic>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r>
              <a:rPr lang="en-US" smtClean="0">
                <a:latin typeface="Arial" charset="0"/>
              </a:rPr>
              <a:t>Average Annual Revenue Growth - Retail</a:t>
            </a:r>
          </a:p>
        </p:txBody>
      </p:sp>
      <p:sp>
        <p:nvSpPr>
          <p:cNvPr id="5" name="Text Placeholder 4"/>
          <p:cNvSpPr>
            <a:spLocks noGrp="1"/>
          </p:cNvSpPr>
          <p:nvPr>
            <p:ph type="body" sz="quarter" idx="12"/>
          </p:nvPr>
        </p:nvSpPr>
        <p:spPr/>
        <p:txBody>
          <a:bodyPr/>
          <a:lstStyle/>
          <a:p>
            <a:pPr>
              <a:defRPr/>
            </a:pPr>
            <a:r>
              <a:rPr lang="en-US" dirty="0" smtClean="0">
                <a:latin typeface="+mj-lt"/>
              </a:rPr>
              <a:t>Source: CBRE Econometric Advisors, Q3 2012</a:t>
            </a:r>
            <a:endParaRPr lang="en-US" dirty="0">
              <a:latin typeface="+mj-lt"/>
            </a:endParaRPr>
          </a:p>
        </p:txBody>
      </p:sp>
      <p:pic>
        <p:nvPicPr>
          <p:cNvPr id="194564" name="Picture 2"/>
          <p:cNvPicPr>
            <a:picLocks noChangeAspect="1" noChangeArrowheads="1"/>
          </p:cNvPicPr>
          <p:nvPr/>
        </p:nvPicPr>
        <p:blipFill>
          <a:blip r:embed="rId3" cstate="print"/>
          <a:srcRect/>
          <a:stretch>
            <a:fillRect/>
          </a:stretch>
        </p:blipFill>
        <p:spPr bwMode="auto">
          <a:xfrm>
            <a:off x="1528763" y="566738"/>
            <a:ext cx="6929437" cy="5430837"/>
          </a:xfrm>
          <a:prstGeom prst="rect">
            <a:avLst/>
          </a:prstGeom>
          <a:noFill/>
          <a:ln w="9525">
            <a:noFill/>
            <a:miter lim="800000"/>
            <a:headEnd/>
            <a:tailEnd/>
          </a:ln>
          <a:effectLst/>
        </p:spPr>
      </p:pic>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r>
              <a:rPr lang="en-US" sz="2600" smtClean="0">
                <a:latin typeface="Arial" charset="0"/>
              </a:rPr>
              <a:t>Core Growth Trending Slightly Below LT Average</a:t>
            </a:r>
          </a:p>
        </p:txBody>
      </p:sp>
      <p:sp>
        <p:nvSpPr>
          <p:cNvPr id="195587" name="Text Placeholder 4"/>
          <p:cNvSpPr>
            <a:spLocks noGrp="1"/>
          </p:cNvSpPr>
          <p:nvPr>
            <p:ph type="body" sz="quarter" idx="12"/>
          </p:nvPr>
        </p:nvSpPr>
        <p:spPr/>
        <p:txBody>
          <a:bodyPr/>
          <a:lstStyle/>
          <a:p>
            <a:r>
              <a:rPr lang="en-US" smtClean="0">
                <a:latin typeface="Arial" charset="0"/>
              </a:rPr>
              <a:t>Source: Census Bureau</a:t>
            </a:r>
          </a:p>
        </p:txBody>
      </p:sp>
      <p:pic>
        <p:nvPicPr>
          <p:cNvPr id="195588" name="Picture 2"/>
          <p:cNvPicPr>
            <a:picLocks noChangeAspect="1" noChangeArrowheads="1"/>
          </p:cNvPicPr>
          <p:nvPr/>
        </p:nvPicPr>
        <p:blipFill>
          <a:blip r:embed="rId3" cstate="print"/>
          <a:srcRect/>
          <a:stretch>
            <a:fillRect/>
          </a:stretch>
        </p:blipFill>
        <p:spPr bwMode="auto">
          <a:xfrm>
            <a:off x="874713" y="801688"/>
            <a:ext cx="7927975" cy="5065712"/>
          </a:xfrm>
          <a:prstGeom prst="rect">
            <a:avLst/>
          </a:prstGeom>
          <a:noFill/>
          <a:ln w="9525">
            <a:noFill/>
            <a:miter lim="800000"/>
            <a:headEnd/>
            <a:tailEnd/>
          </a:ln>
          <a:effectLst/>
        </p:spPr>
      </p:pic>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r>
              <a:rPr lang="en-US" sz="2600" smtClean="0">
                <a:latin typeface="Arial" charset="0"/>
              </a:rPr>
              <a:t>Taking a Bite Out of Brick and Mortar Sales</a:t>
            </a:r>
          </a:p>
        </p:txBody>
      </p:sp>
      <p:sp>
        <p:nvSpPr>
          <p:cNvPr id="196611" name="Text Placeholder 4"/>
          <p:cNvSpPr>
            <a:spLocks noGrp="1"/>
          </p:cNvSpPr>
          <p:nvPr>
            <p:ph type="body" sz="quarter" idx="12"/>
          </p:nvPr>
        </p:nvSpPr>
        <p:spPr/>
        <p:txBody>
          <a:bodyPr/>
          <a:lstStyle/>
          <a:p>
            <a:r>
              <a:rPr lang="en-US" smtClean="0">
                <a:latin typeface="Arial" charset="0"/>
              </a:rPr>
              <a:t>Source: Census Bureau</a:t>
            </a:r>
          </a:p>
        </p:txBody>
      </p:sp>
      <p:pic>
        <p:nvPicPr>
          <p:cNvPr id="196612" name="Picture 2"/>
          <p:cNvPicPr>
            <a:picLocks noChangeAspect="1" noChangeArrowheads="1"/>
          </p:cNvPicPr>
          <p:nvPr/>
        </p:nvPicPr>
        <p:blipFill>
          <a:blip r:embed="rId3" cstate="print"/>
          <a:srcRect/>
          <a:stretch>
            <a:fillRect/>
          </a:stretch>
        </p:blipFill>
        <p:spPr bwMode="auto">
          <a:xfrm>
            <a:off x="990600" y="722313"/>
            <a:ext cx="7812088" cy="4997450"/>
          </a:xfrm>
          <a:prstGeom prst="rect">
            <a:avLst/>
          </a:prstGeom>
          <a:noFill/>
          <a:ln w="9525">
            <a:noFill/>
            <a:miter lim="800000"/>
            <a:headEnd/>
            <a:tailEnd/>
          </a:ln>
          <a:effectLst/>
        </p:spPr>
      </p:pic>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r>
              <a:rPr lang="en-US" sz="2600" smtClean="0">
                <a:latin typeface="Arial" charset="0"/>
              </a:rPr>
              <a:t>Low Completions in the Forecast</a:t>
            </a:r>
          </a:p>
        </p:txBody>
      </p:sp>
      <p:sp>
        <p:nvSpPr>
          <p:cNvPr id="197635" name="Text Placeholder 4"/>
          <p:cNvSpPr>
            <a:spLocks noGrp="1"/>
          </p:cNvSpPr>
          <p:nvPr>
            <p:ph type="body" sz="quarter" idx="12"/>
          </p:nvPr>
        </p:nvSpPr>
        <p:spPr/>
        <p:txBody>
          <a:bodyPr/>
          <a:lstStyle/>
          <a:p>
            <a:r>
              <a:rPr lang="en-US" smtClean="0">
                <a:latin typeface="Arial" charset="0"/>
              </a:rPr>
              <a:t>Source: CBRE Economic Advisors</a:t>
            </a:r>
          </a:p>
          <a:p>
            <a:endParaRPr lang="en-US" smtClean="0">
              <a:latin typeface="Arial" charset="0"/>
            </a:endParaRPr>
          </a:p>
        </p:txBody>
      </p:sp>
      <p:pic>
        <p:nvPicPr>
          <p:cNvPr id="197636" name="Picture 2"/>
          <p:cNvPicPr>
            <a:picLocks noChangeAspect="1" noChangeArrowheads="1"/>
          </p:cNvPicPr>
          <p:nvPr/>
        </p:nvPicPr>
        <p:blipFill>
          <a:blip r:embed="rId3" cstate="print"/>
          <a:srcRect/>
          <a:stretch>
            <a:fillRect/>
          </a:stretch>
        </p:blipFill>
        <p:spPr bwMode="auto">
          <a:xfrm>
            <a:off x="923925" y="688975"/>
            <a:ext cx="7878763" cy="5102225"/>
          </a:xfrm>
          <a:prstGeom prst="rect">
            <a:avLst/>
          </a:prstGeom>
          <a:noFill/>
          <a:ln w="9525">
            <a:noFill/>
            <a:miter lim="800000"/>
            <a:headEnd/>
            <a:tailEnd/>
          </a:ln>
          <a:effectLst/>
        </p:spPr>
      </p:pic>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r>
              <a:rPr lang="en-US" sz="2400" smtClean="0">
                <a:latin typeface="Arial" charset="0"/>
              </a:rPr>
              <a:t>Availability Rates: Still Elevated but on the Right Path</a:t>
            </a:r>
          </a:p>
        </p:txBody>
      </p:sp>
      <p:sp>
        <p:nvSpPr>
          <p:cNvPr id="198659" name="Text Placeholder 4"/>
          <p:cNvSpPr>
            <a:spLocks noGrp="1"/>
          </p:cNvSpPr>
          <p:nvPr>
            <p:ph type="body" sz="quarter" idx="12"/>
          </p:nvPr>
        </p:nvSpPr>
        <p:spPr/>
        <p:txBody>
          <a:bodyPr/>
          <a:lstStyle/>
          <a:p>
            <a:r>
              <a:rPr lang="en-US" smtClean="0">
                <a:latin typeface="Arial" charset="0"/>
              </a:rPr>
              <a:t>Source: CBRE Economic Advisors</a:t>
            </a:r>
          </a:p>
          <a:p>
            <a:endParaRPr lang="en-US" smtClean="0">
              <a:latin typeface="Arial" charset="0"/>
            </a:endParaRPr>
          </a:p>
        </p:txBody>
      </p:sp>
      <p:pic>
        <p:nvPicPr>
          <p:cNvPr id="198660" name="Picture 2"/>
          <p:cNvPicPr>
            <a:picLocks noChangeAspect="1" noChangeArrowheads="1"/>
          </p:cNvPicPr>
          <p:nvPr/>
        </p:nvPicPr>
        <p:blipFill>
          <a:blip r:embed="rId3" cstate="print"/>
          <a:srcRect/>
          <a:stretch>
            <a:fillRect/>
          </a:stretch>
        </p:blipFill>
        <p:spPr bwMode="auto">
          <a:xfrm>
            <a:off x="700088" y="765175"/>
            <a:ext cx="8099425" cy="5102225"/>
          </a:xfrm>
          <a:prstGeom prst="rect">
            <a:avLst/>
          </a:prstGeom>
          <a:noFill/>
          <a:ln w="9525">
            <a:noFill/>
            <a:miter lim="800000"/>
            <a:headEnd/>
            <a:tailEnd/>
          </a:ln>
          <a:effectLst/>
        </p:spPr>
      </p:pic>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r>
              <a:rPr lang="en-US" sz="2400" smtClean="0">
                <a:latin typeface="Arial" charset="0"/>
              </a:rPr>
              <a:t>Most Large Markets Still Have High Availability Rates</a:t>
            </a:r>
          </a:p>
        </p:txBody>
      </p:sp>
      <p:sp>
        <p:nvSpPr>
          <p:cNvPr id="199683" name="Text Placeholder 4"/>
          <p:cNvSpPr>
            <a:spLocks noGrp="1"/>
          </p:cNvSpPr>
          <p:nvPr>
            <p:ph type="body" sz="quarter" idx="12"/>
          </p:nvPr>
        </p:nvSpPr>
        <p:spPr/>
        <p:txBody>
          <a:bodyPr/>
          <a:lstStyle/>
          <a:p>
            <a:r>
              <a:rPr lang="en-US" smtClean="0">
                <a:latin typeface="Arial" charset="0"/>
              </a:rPr>
              <a:t>Source: CBRE Economic Advisors</a:t>
            </a:r>
          </a:p>
          <a:p>
            <a:endParaRPr lang="en-US" smtClean="0">
              <a:latin typeface="Arial" charset="0"/>
            </a:endParaRPr>
          </a:p>
        </p:txBody>
      </p:sp>
      <p:pic>
        <p:nvPicPr>
          <p:cNvPr id="199684" name="Picture 2"/>
          <p:cNvPicPr>
            <a:picLocks noChangeAspect="1" noChangeArrowheads="1"/>
          </p:cNvPicPr>
          <p:nvPr/>
        </p:nvPicPr>
        <p:blipFill>
          <a:blip r:embed="rId3" cstate="print"/>
          <a:srcRect/>
          <a:stretch>
            <a:fillRect/>
          </a:stretch>
        </p:blipFill>
        <p:spPr bwMode="auto">
          <a:xfrm>
            <a:off x="687388" y="685800"/>
            <a:ext cx="8456612" cy="5334000"/>
          </a:xfrm>
          <a:prstGeom prst="rect">
            <a:avLst/>
          </a:prstGeom>
          <a:noFill/>
          <a:ln w="9525">
            <a:noFill/>
            <a:miter lim="800000"/>
            <a:headEnd/>
            <a:tailEnd/>
          </a:ln>
          <a:effectLst/>
        </p:spPr>
      </p:pic>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ctrTitle"/>
          </p:nvPr>
        </p:nvSpPr>
        <p:spPr>
          <a:ln/>
        </p:spPr>
        <p:txBody>
          <a:bodyPr/>
          <a:lstStyle/>
          <a:p>
            <a:pPr eaLnBrk="1" hangingPunct="1"/>
            <a:r>
              <a:rPr lang="en-US" smtClean="0"/>
              <a:t>Multi-Housing Property Overview</a:t>
            </a:r>
          </a:p>
        </p:txBody>
      </p:sp>
    </p:spTree>
  </p:cSld>
  <p:clrMapOvr>
    <a:masterClrMapping/>
  </p:clrMapOvr>
  <p:transition spd="med">
    <p:wipe dir="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a:xfrm>
            <a:off x="457200" y="152400"/>
            <a:ext cx="8483600" cy="336550"/>
          </a:xfrm>
        </p:spPr>
        <p:txBody>
          <a:bodyPr/>
          <a:lstStyle/>
          <a:p>
            <a:pPr eaLnBrk="1" hangingPunct="1"/>
            <a:r>
              <a:rPr lang="en-US" smtClean="0"/>
              <a:t>Average Annual Revenue Growth</a:t>
            </a:r>
          </a:p>
        </p:txBody>
      </p:sp>
      <p:sp>
        <p:nvSpPr>
          <p:cNvPr id="201731"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graphicFrame>
        <p:nvGraphicFramePr>
          <p:cNvPr id="6" name="Chart 5"/>
          <p:cNvGraphicFramePr/>
          <p:nvPr/>
        </p:nvGraphicFramePr>
        <p:xfrm>
          <a:off x="1119116" y="681037"/>
          <a:ext cx="7315199" cy="549592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152400"/>
            <a:ext cx="8483600" cy="336550"/>
          </a:xfrm>
          <a:prstGeom prst="rect">
            <a:avLst/>
          </a:prstGeom>
          <a:noFill/>
          <a:ln w="9525">
            <a:noFill/>
            <a:miter lim="800000"/>
            <a:headEnd/>
            <a:tailEnd/>
          </a:ln>
        </p:spPr>
        <p:txBody>
          <a:bodyPr lIns="0" tIns="0" rIns="0" bIns="0" anchor="b"/>
          <a:lstStyle/>
          <a:p>
            <a:pPr algn="r">
              <a:defRPr/>
            </a:pPr>
            <a:r>
              <a:rPr lang="en-US" sz="2000" b="1" kern="0" dirty="0">
                <a:latin typeface="+mj-lt"/>
                <a:ea typeface="+mj-ea"/>
                <a:cs typeface="+mj-cs"/>
              </a:rPr>
              <a:t>Average Annual Top Line Revenue Growth per Unit 5-Yr Forecast</a:t>
            </a:r>
          </a:p>
        </p:txBody>
      </p:sp>
      <p:sp>
        <p:nvSpPr>
          <p:cNvPr id="202755"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graphicFrame>
        <p:nvGraphicFramePr>
          <p:cNvPr id="6" name="Chart 5"/>
          <p:cNvGraphicFramePr>
            <a:graphicFrameLocks/>
          </p:cNvGraphicFramePr>
          <p:nvPr/>
        </p:nvGraphicFramePr>
        <p:xfrm>
          <a:off x="1038225" y="914400"/>
          <a:ext cx="7614456" cy="47005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r>
              <a:rPr lang="en-US" sz="2400" dirty="0" smtClean="0"/>
              <a:t>Smart Money Invests Early In Cycle</a:t>
            </a:r>
            <a:endParaRPr lang="en-US" sz="2400" dirty="0" smtClean="0">
              <a:latin typeface="Arial" charset="0"/>
            </a:endParaRPr>
          </a:p>
        </p:txBody>
      </p:sp>
      <p:sp>
        <p:nvSpPr>
          <p:cNvPr id="5" name="Text Placeholder 4"/>
          <p:cNvSpPr>
            <a:spLocks noGrp="1"/>
          </p:cNvSpPr>
          <p:nvPr>
            <p:ph type="body" sz="quarter" idx="12"/>
          </p:nvPr>
        </p:nvSpPr>
        <p:spPr/>
        <p:txBody>
          <a:bodyPr/>
          <a:lstStyle/>
          <a:p>
            <a:pPr marL="168275" indent="-168275">
              <a:defRPr/>
            </a:pPr>
            <a:r>
              <a:rPr lang="en-US" dirty="0" smtClean="0">
                <a:latin typeface="+mj-lt"/>
              </a:rPr>
              <a:t>Source: Real Capital Analytics, US Caps &amp; Spreads (Data through </a:t>
            </a:r>
            <a:r>
              <a:rPr lang="en-US" dirty="0">
                <a:latin typeface="+mj-lt"/>
              </a:rPr>
              <a:t> </a:t>
            </a:r>
            <a:r>
              <a:rPr lang="en-US" dirty="0" smtClean="0">
                <a:latin typeface="+mj-lt"/>
              </a:rPr>
              <a:t>Q3 2012)</a:t>
            </a:r>
          </a:p>
          <a:p>
            <a:pPr>
              <a:defRPr/>
            </a:pPr>
            <a:endParaRPr lang="en-US" dirty="0">
              <a:latin typeface="+mj-lt"/>
            </a:endParaRPr>
          </a:p>
        </p:txBody>
      </p:sp>
      <p:pic>
        <p:nvPicPr>
          <p:cNvPr id="193541" name="Picture 2"/>
          <p:cNvPicPr>
            <a:picLocks noChangeAspect="1" noChangeArrowheads="1"/>
          </p:cNvPicPr>
          <p:nvPr/>
        </p:nvPicPr>
        <p:blipFill>
          <a:blip r:embed="rId3" cstate="print"/>
          <a:srcRect/>
          <a:stretch>
            <a:fillRect/>
          </a:stretch>
        </p:blipFill>
        <p:spPr bwMode="auto">
          <a:xfrm>
            <a:off x="788988" y="1087438"/>
            <a:ext cx="7566025" cy="4681537"/>
          </a:xfrm>
          <a:prstGeom prst="rect">
            <a:avLst/>
          </a:prstGeom>
          <a:noFill/>
          <a:ln w="9525">
            <a:noFill/>
            <a:miter lim="800000"/>
            <a:headEnd/>
            <a:tailEnd/>
          </a:ln>
          <a:effectLst/>
        </p:spPr>
      </p:pic>
      <p:sp>
        <p:nvSpPr>
          <p:cNvPr id="6" name="TextBox 5"/>
          <p:cNvSpPr txBox="1"/>
          <p:nvPr/>
        </p:nvSpPr>
        <p:spPr>
          <a:xfrm>
            <a:off x="1231272" y="5595042"/>
            <a:ext cx="7423842" cy="369332"/>
          </a:xfrm>
          <a:prstGeom prst="rect">
            <a:avLst/>
          </a:prstGeom>
          <a:noFill/>
        </p:spPr>
        <p:txBody>
          <a:bodyPr wrap="square" rtlCol="0">
            <a:spAutoFit/>
          </a:bodyPr>
          <a:lstStyle/>
          <a:p>
            <a:pPr algn="ctr"/>
            <a:r>
              <a:rPr lang="en-US" b="1" dirty="0" smtClean="0"/>
              <a:t>Interest Rates Have Room To Rise Without Hurting Cap Rates</a:t>
            </a:r>
            <a:endParaRPr lang="en-US" b="1" dirty="0"/>
          </a:p>
        </p:txBody>
      </p:sp>
      <p:sp>
        <p:nvSpPr>
          <p:cNvPr id="7" name="Text Placeholder 6"/>
          <p:cNvSpPr>
            <a:spLocks noGrp="1"/>
          </p:cNvSpPr>
          <p:nvPr>
            <p:ph type="body" sz="quarter" idx="10"/>
          </p:nvPr>
        </p:nvSpPr>
        <p:spPr/>
        <p:txBody>
          <a:bodyPr/>
          <a:lstStyle/>
          <a:p>
            <a:r>
              <a:rPr lang="en-US" dirty="0" smtClean="0"/>
              <a:t>Cap Rates &amp; UST Yields : Risk Return Spread</a:t>
            </a:r>
            <a:endParaRPr lang="en-US" dirty="0"/>
          </a:p>
        </p:txBody>
      </p:sp>
      <p:sp>
        <p:nvSpPr>
          <p:cNvPr id="8" name="TextBox 7"/>
          <p:cNvSpPr txBox="1"/>
          <p:nvPr/>
        </p:nvSpPr>
        <p:spPr>
          <a:xfrm>
            <a:off x="4046898" y="2915217"/>
            <a:ext cx="4472413" cy="369332"/>
          </a:xfrm>
          <a:prstGeom prst="rect">
            <a:avLst/>
          </a:prstGeom>
          <a:noFill/>
        </p:spPr>
        <p:txBody>
          <a:bodyPr wrap="square" rtlCol="0">
            <a:spAutoFit/>
          </a:bodyPr>
          <a:lstStyle/>
          <a:p>
            <a:pPr algn="ctr"/>
            <a:r>
              <a:rPr lang="en-US" b="1" dirty="0" smtClean="0">
                <a:solidFill>
                  <a:schemeClr val="accent3">
                    <a:lumMod val="50000"/>
                  </a:schemeClr>
                </a:solidFill>
              </a:rPr>
              <a:t>500 BP Spread – 3X Historical!</a:t>
            </a:r>
            <a:endParaRPr lang="en-US" b="1" dirty="0">
              <a:solidFill>
                <a:schemeClr val="accent3">
                  <a:lumMod val="50000"/>
                </a:schemeClr>
              </a:solidFill>
            </a:endParaRP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4"/>
          <p:cNvSpPr>
            <a:spLocks noGrp="1" noChangeArrowheads="1"/>
          </p:cNvSpPr>
          <p:nvPr>
            <p:ph type="title"/>
          </p:nvPr>
        </p:nvSpPr>
        <p:spPr/>
        <p:txBody>
          <a:bodyPr/>
          <a:lstStyle/>
          <a:p>
            <a:pPr eaLnBrk="1" hangingPunct="1"/>
            <a:r>
              <a:rPr lang="en-US" sz="2400" smtClean="0"/>
              <a:t>Cap Rate Contribution to Value – Multi-Housing</a:t>
            </a:r>
          </a:p>
        </p:txBody>
      </p:sp>
      <p:sp>
        <p:nvSpPr>
          <p:cNvPr id="203779" name="Rectangle 9"/>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graphicFrame>
        <p:nvGraphicFramePr>
          <p:cNvPr id="6" name="Chart 5"/>
          <p:cNvGraphicFramePr/>
          <p:nvPr/>
        </p:nvGraphicFramePr>
        <p:xfrm>
          <a:off x="996287" y="777922"/>
          <a:ext cx="7506268" cy="49541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0" y="0"/>
            <a:ext cx="8872538" cy="428625"/>
          </a:xfrm>
        </p:spPr>
        <p:txBody>
          <a:bodyPr/>
          <a:lstStyle/>
          <a:p>
            <a:r>
              <a:rPr lang="en-US" sz="2000" smtClean="0"/>
              <a:t>Vacancy Rate Expected to Remain Near Lows Through 2016</a:t>
            </a:r>
            <a:endParaRPr lang="en-US" sz="2000" smtClean="0">
              <a:solidFill>
                <a:srgbClr val="FF0000"/>
              </a:solidFill>
            </a:endParaRPr>
          </a:p>
        </p:txBody>
      </p:sp>
      <p:sp>
        <p:nvSpPr>
          <p:cNvPr id="204803" name="Rectangle 11"/>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graphicFrame>
        <p:nvGraphicFramePr>
          <p:cNvPr id="5" name="Chart 4"/>
          <p:cNvGraphicFramePr/>
          <p:nvPr/>
        </p:nvGraphicFramePr>
        <p:xfrm>
          <a:off x="1095374" y="928048"/>
          <a:ext cx="7584601" cy="49541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US" smtClean="0"/>
              <a:t>National Trends</a:t>
            </a:r>
          </a:p>
        </p:txBody>
      </p:sp>
      <p:sp>
        <p:nvSpPr>
          <p:cNvPr id="205827" name="Rectangle 11"/>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graphicFrame>
        <p:nvGraphicFramePr>
          <p:cNvPr id="6" name="Chart 5"/>
          <p:cNvGraphicFramePr/>
          <p:nvPr/>
        </p:nvGraphicFramePr>
        <p:xfrm>
          <a:off x="1146412" y="982639"/>
          <a:ext cx="7533564" cy="491319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r>
              <a:rPr lang="en-US" smtClean="0"/>
              <a:t>Cap Rate Forecast</a:t>
            </a:r>
          </a:p>
        </p:txBody>
      </p:sp>
      <p:sp>
        <p:nvSpPr>
          <p:cNvPr id="206851" name="Rectangle 11"/>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graphicFrame>
        <p:nvGraphicFramePr>
          <p:cNvPr id="6" name="Content Placeholder 5"/>
          <p:cNvGraphicFramePr>
            <a:graphicFrameLocks noGrp="1"/>
          </p:cNvGraphicFramePr>
          <p:nvPr>
            <p:ph idx="1"/>
          </p:nvPr>
        </p:nvGraphicFramePr>
        <p:xfrm>
          <a:off x="1022350" y="928688"/>
          <a:ext cx="7769225" cy="4851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p:txBody>
          <a:bodyPr/>
          <a:lstStyle/>
          <a:p>
            <a:r>
              <a:rPr lang="en-US" smtClean="0"/>
              <a:t>BPS Spread to Ten Year Treasury</a:t>
            </a:r>
          </a:p>
        </p:txBody>
      </p:sp>
      <p:graphicFrame>
        <p:nvGraphicFramePr>
          <p:cNvPr id="4" name="Content Placeholder 3"/>
          <p:cNvGraphicFramePr>
            <a:graphicFrameLocks noGrp="1"/>
          </p:cNvGraphicFramePr>
          <p:nvPr>
            <p:ph idx="1"/>
          </p:nvPr>
        </p:nvGraphicFramePr>
        <p:xfrm>
          <a:off x="1022350" y="928688"/>
          <a:ext cx="7769225" cy="4851400"/>
        </p:xfrm>
        <a:graphic>
          <a:graphicData uri="http://schemas.openxmlformats.org/drawingml/2006/chart">
            <c:chart xmlns:c="http://schemas.openxmlformats.org/drawingml/2006/chart" xmlns:r="http://schemas.openxmlformats.org/officeDocument/2006/relationships" r:id="rId3"/>
          </a:graphicData>
        </a:graphic>
      </p:graphicFrame>
      <p:sp>
        <p:nvSpPr>
          <p:cNvPr id="207876" name="Rectangle 11"/>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Q2 2012</a:t>
            </a:r>
          </a:p>
        </p:txBody>
      </p:sp>
    </p:spTree>
  </p:cSld>
  <p:clrMapOvr>
    <a:masterClrMapping/>
  </p:clrMapOvr>
  <p:transition spd="med">
    <p:wipe dir="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p:txBody>
          <a:bodyPr/>
          <a:lstStyle/>
          <a:p>
            <a:r>
              <a:rPr lang="en-US" smtClean="0"/>
              <a:t>Cap Rate Trends</a:t>
            </a:r>
          </a:p>
        </p:txBody>
      </p:sp>
      <p:graphicFrame>
        <p:nvGraphicFramePr>
          <p:cNvPr id="4" name="Content Placeholder 3"/>
          <p:cNvGraphicFramePr>
            <a:graphicFrameLocks noGrp="1"/>
          </p:cNvGraphicFramePr>
          <p:nvPr>
            <p:ph idx="1"/>
          </p:nvPr>
        </p:nvGraphicFramePr>
        <p:xfrm>
          <a:off x="1022350" y="928688"/>
          <a:ext cx="7769225" cy="4851400"/>
        </p:xfrm>
        <a:graphic>
          <a:graphicData uri="http://schemas.openxmlformats.org/drawingml/2006/chart">
            <c:chart xmlns:c="http://schemas.openxmlformats.org/drawingml/2006/chart" xmlns:r="http://schemas.openxmlformats.org/officeDocument/2006/relationships" r:id="rId3"/>
          </a:graphicData>
        </a:graphic>
      </p:graphicFrame>
      <p:sp>
        <p:nvSpPr>
          <p:cNvPr id="208900" name="Rectangle 11"/>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Real Capital Analytics, CBRE-EA</a:t>
            </a:r>
          </a:p>
        </p:txBody>
      </p:sp>
    </p:spTree>
  </p:cSld>
  <p:clrMapOvr>
    <a:masterClrMapping/>
  </p:clrMapOvr>
  <p:transition spd="med">
    <p:wipe dir="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5"/>
          <p:cNvSpPr txBox="1">
            <a:spLocks noChangeArrowheads="1"/>
          </p:cNvSpPr>
          <p:nvPr/>
        </p:nvSpPr>
        <p:spPr bwMode="auto">
          <a:xfrm>
            <a:off x="1022350" y="53975"/>
            <a:ext cx="7769225" cy="427038"/>
          </a:xfrm>
          <a:prstGeom prst="rect">
            <a:avLst/>
          </a:prstGeom>
          <a:noFill/>
          <a:ln w="9525">
            <a:noFill/>
            <a:miter lim="800000"/>
            <a:headEnd/>
            <a:tailEnd/>
          </a:ln>
        </p:spPr>
        <p:txBody>
          <a:bodyPr lIns="0" tIns="0" rIns="0" bIns="0" anchor="b"/>
          <a:lstStyle/>
          <a:p>
            <a:pPr algn="r"/>
            <a:r>
              <a:rPr lang="en-US" sz="2100" b="1"/>
              <a:t>Real Capital Analytics 2012 Multi-Housing Broker Rankings</a:t>
            </a:r>
          </a:p>
        </p:txBody>
      </p:sp>
      <p:sp>
        <p:nvSpPr>
          <p:cNvPr id="210947" name="Rectangle 4"/>
          <p:cNvSpPr>
            <a:spLocks noChangeArrowheads="1"/>
          </p:cNvSpPr>
          <p:nvPr/>
        </p:nvSpPr>
        <p:spPr bwMode="auto">
          <a:xfrm>
            <a:off x="914400" y="6248400"/>
            <a:ext cx="4756150" cy="244475"/>
          </a:xfrm>
          <a:prstGeom prst="rect">
            <a:avLst/>
          </a:prstGeom>
          <a:noFill/>
          <a:ln w="9525">
            <a:noFill/>
            <a:miter lim="800000"/>
            <a:headEnd/>
            <a:tailEnd/>
          </a:ln>
        </p:spPr>
        <p:txBody>
          <a:bodyPr>
            <a:spAutoFit/>
          </a:bodyPr>
          <a:lstStyle/>
          <a:p>
            <a:pPr eaLnBrk="0" hangingPunct="0"/>
            <a:r>
              <a:rPr lang="en-US" sz="1000"/>
              <a:t>Source: Real Capital Analytics</a:t>
            </a:r>
          </a:p>
        </p:txBody>
      </p:sp>
      <p:sp>
        <p:nvSpPr>
          <p:cNvPr id="210948" name="Rectangle 31"/>
          <p:cNvSpPr>
            <a:spLocks noChangeArrowheads="1"/>
          </p:cNvSpPr>
          <p:nvPr/>
        </p:nvSpPr>
        <p:spPr bwMode="auto">
          <a:xfrm>
            <a:off x="750888" y="576263"/>
            <a:ext cx="8178800" cy="296862"/>
          </a:xfrm>
          <a:prstGeom prst="rect">
            <a:avLst/>
          </a:prstGeom>
          <a:noFill/>
          <a:ln w="9525" algn="ctr">
            <a:noFill/>
            <a:miter lim="800000"/>
            <a:headEnd/>
            <a:tailEnd/>
          </a:ln>
        </p:spPr>
        <p:txBody>
          <a:bodyPr lIns="0" tIns="0" rIns="0" bIns="0" anchor="b"/>
          <a:lstStyle/>
          <a:p>
            <a:pPr algn="r"/>
            <a:r>
              <a:rPr lang="en-US" sz="1600" b="1">
                <a:solidFill>
                  <a:srgbClr val="B2B2B2"/>
                </a:solidFill>
              </a:rPr>
              <a:t>Through 3Q12; Includes Transactions over $2.5 million</a:t>
            </a:r>
          </a:p>
        </p:txBody>
      </p:sp>
      <p:graphicFrame>
        <p:nvGraphicFramePr>
          <p:cNvPr id="7" name="Chart 6"/>
          <p:cNvGraphicFramePr>
            <a:graphicFrameLocks/>
          </p:cNvGraphicFramePr>
          <p:nvPr/>
        </p:nvGraphicFramePr>
        <p:xfrm>
          <a:off x="1160060" y="1064525"/>
          <a:ext cx="7465325" cy="483130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r>
              <a:rPr lang="en-US" sz="2400" dirty="0" smtClean="0"/>
              <a:t>Improving Balance Sheets</a:t>
            </a:r>
          </a:p>
        </p:txBody>
      </p:sp>
      <p:sp>
        <p:nvSpPr>
          <p:cNvPr id="48131" name="Text Box 3"/>
          <p:cNvSpPr txBox="1">
            <a:spLocks noChangeArrowheads="1"/>
          </p:cNvSpPr>
          <p:nvPr/>
        </p:nvSpPr>
        <p:spPr bwMode="auto">
          <a:xfrm>
            <a:off x="838200" y="6248400"/>
            <a:ext cx="5889625" cy="198438"/>
          </a:xfrm>
          <a:prstGeom prst="rect">
            <a:avLst/>
          </a:prstGeom>
          <a:noFill/>
          <a:ln w="9525">
            <a:noFill/>
            <a:miter lim="800000"/>
            <a:headEnd/>
            <a:tailEnd/>
          </a:ln>
        </p:spPr>
        <p:txBody>
          <a:bodyPr lIns="0" tIns="0" rIns="0">
            <a:spAutoFit/>
          </a:bodyPr>
          <a:lstStyle/>
          <a:p>
            <a:r>
              <a:rPr lang="en-US" sz="1000" dirty="0"/>
              <a:t>Source: </a:t>
            </a:r>
            <a:r>
              <a:rPr lang="en-US" sz="1000" dirty="0" smtClean="0"/>
              <a:t>Monringstar.com</a:t>
            </a:r>
            <a:endParaRPr lang="en-US" sz="1000" dirty="0"/>
          </a:p>
        </p:txBody>
      </p:sp>
      <p:sp>
        <p:nvSpPr>
          <p:cNvPr id="5" name="TextBox 4"/>
          <p:cNvSpPr txBox="1"/>
          <p:nvPr/>
        </p:nvSpPr>
        <p:spPr>
          <a:xfrm>
            <a:off x="1303701" y="2000814"/>
            <a:ext cx="3232086" cy="646331"/>
          </a:xfrm>
          <a:prstGeom prst="rect">
            <a:avLst/>
          </a:prstGeom>
          <a:noFill/>
        </p:spPr>
        <p:txBody>
          <a:bodyPr wrap="square" rtlCol="0">
            <a:spAutoFit/>
          </a:bodyPr>
          <a:lstStyle/>
          <a:p>
            <a:r>
              <a:rPr lang="en-US" dirty="0" smtClean="0"/>
              <a:t>Net Income:$5 Billion 2012 (Up 10X PY)</a:t>
            </a:r>
          </a:p>
        </p:txBody>
      </p:sp>
      <p:sp>
        <p:nvSpPr>
          <p:cNvPr id="7" name="TextBox 6"/>
          <p:cNvSpPr txBox="1"/>
          <p:nvPr/>
        </p:nvSpPr>
        <p:spPr>
          <a:xfrm>
            <a:off x="5549774" y="2770360"/>
            <a:ext cx="3286409" cy="646331"/>
          </a:xfrm>
          <a:prstGeom prst="rect">
            <a:avLst/>
          </a:prstGeom>
          <a:noFill/>
        </p:spPr>
        <p:txBody>
          <a:bodyPr wrap="square" rtlCol="0">
            <a:spAutoFit/>
          </a:bodyPr>
          <a:lstStyle/>
          <a:p>
            <a:r>
              <a:rPr lang="en-US" dirty="0" smtClean="0"/>
              <a:t>Net Income:$4.2 Billion 2012 (Up 4X PY)</a:t>
            </a:r>
          </a:p>
        </p:txBody>
      </p:sp>
      <p:sp>
        <p:nvSpPr>
          <p:cNvPr id="8" name="TextBox 7"/>
          <p:cNvSpPr txBox="1"/>
          <p:nvPr/>
        </p:nvSpPr>
        <p:spPr>
          <a:xfrm>
            <a:off x="1195057" y="3384487"/>
            <a:ext cx="2770361" cy="369332"/>
          </a:xfrm>
          <a:prstGeom prst="rect">
            <a:avLst/>
          </a:prstGeom>
          <a:noFill/>
        </p:spPr>
        <p:txBody>
          <a:bodyPr wrap="square" rtlCol="0">
            <a:spAutoFit/>
          </a:bodyPr>
          <a:lstStyle/>
          <a:p>
            <a:pPr algn="r"/>
            <a:r>
              <a:rPr lang="en-US" dirty="0" smtClean="0"/>
              <a:t>Net Income:$19 Billion</a:t>
            </a:r>
          </a:p>
        </p:txBody>
      </p:sp>
      <p:sp>
        <p:nvSpPr>
          <p:cNvPr id="9" name="TextBox 8"/>
          <p:cNvSpPr txBox="1"/>
          <p:nvPr/>
        </p:nvSpPr>
        <p:spPr>
          <a:xfrm>
            <a:off x="5631254" y="3954855"/>
            <a:ext cx="2797521" cy="369332"/>
          </a:xfrm>
          <a:prstGeom prst="rect">
            <a:avLst/>
          </a:prstGeom>
          <a:noFill/>
        </p:spPr>
        <p:txBody>
          <a:bodyPr wrap="square" rtlCol="0">
            <a:spAutoFit/>
          </a:bodyPr>
          <a:lstStyle/>
          <a:p>
            <a:pPr algn="r"/>
            <a:r>
              <a:rPr lang="en-US" dirty="0" smtClean="0"/>
              <a:t>Net Income:$3 Billion</a:t>
            </a:r>
          </a:p>
        </p:txBody>
      </p:sp>
      <p:sp>
        <p:nvSpPr>
          <p:cNvPr id="10" name="TextBox 9"/>
          <p:cNvSpPr txBox="1"/>
          <p:nvPr/>
        </p:nvSpPr>
        <p:spPr>
          <a:xfrm>
            <a:off x="1059255" y="5359651"/>
            <a:ext cx="3585173" cy="369332"/>
          </a:xfrm>
          <a:prstGeom prst="rect">
            <a:avLst/>
          </a:prstGeom>
          <a:noFill/>
        </p:spPr>
        <p:txBody>
          <a:bodyPr wrap="square" rtlCol="0">
            <a:spAutoFit/>
          </a:bodyPr>
          <a:lstStyle/>
          <a:p>
            <a:pPr algn="r"/>
            <a:r>
              <a:rPr lang="en-US" dirty="0" smtClean="0"/>
              <a:t>Net Income:$600 Million (Up 3X)</a:t>
            </a:r>
            <a:endParaRPr lang="en-US" dirty="0"/>
          </a:p>
        </p:txBody>
      </p:sp>
      <p:sp>
        <p:nvSpPr>
          <p:cNvPr id="11" name="TextBox 10"/>
          <p:cNvSpPr txBox="1"/>
          <p:nvPr/>
        </p:nvSpPr>
        <p:spPr>
          <a:xfrm>
            <a:off x="5531669" y="5187636"/>
            <a:ext cx="3449370" cy="369332"/>
          </a:xfrm>
          <a:prstGeom prst="rect">
            <a:avLst/>
          </a:prstGeom>
          <a:noFill/>
        </p:spPr>
        <p:txBody>
          <a:bodyPr wrap="square" rtlCol="0">
            <a:spAutoFit/>
          </a:bodyPr>
          <a:lstStyle/>
          <a:p>
            <a:r>
              <a:rPr lang="en-US" dirty="0" smtClean="0"/>
              <a:t>Net Income:$2 Billion (Up 1.5X)</a:t>
            </a:r>
            <a:endParaRPr lang="en-US" dirty="0"/>
          </a:p>
        </p:txBody>
      </p:sp>
      <p:pic>
        <p:nvPicPr>
          <p:cNvPr id="384002" name="Picture 2"/>
          <p:cNvPicPr>
            <a:picLocks noChangeAspect="1" noChangeArrowheads="1"/>
          </p:cNvPicPr>
          <p:nvPr/>
        </p:nvPicPr>
        <p:blipFill>
          <a:blip r:embed="rId3" cstate="print"/>
          <a:srcRect/>
          <a:stretch>
            <a:fillRect/>
          </a:stretch>
        </p:blipFill>
        <p:spPr bwMode="auto">
          <a:xfrm>
            <a:off x="1350429" y="1442614"/>
            <a:ext cx="1952625" cy="514350"/>
          </a:xfrm>
          <a:prstGeom prst="rect">
            <a:avLst/>
          </a:prstGeom>
          <a:noFill/>
          <a:ln w="9525">
            <a:noFill/>
            <a:miter lim="800000"/>
            <a:headEnd/>
            <a:tailEnd/>
          </a:ln>
        </p:spPr>
      </p:pic>
      <p:pic>
        <p:nvPicPr>
          <p:cNvPr id="384003" name="Picture 3"/>
          <p:cNvPicPr>
            <a:picLocks noChangeAspect="1" noChangeArrowheads="1"/>
          </p:cNvPicPr>
          <p:nvPr/>
        </p:nvPicPr>
        <p:blipFill>
          <a:blip r:embed="rId4" cstate="print"/>
          <a:srcRect/>
          <a:stretch>
            <a:fillRect/>
          </a:stretch>
        </p:blipFill>
        <p:spPr bwMode="auto">
          <a:xfrm>
            <a:off x="5635640" y="2424160"/>
            <a:ext cx="2200275" cy="361950"/>
          </a:xfrm>
          <a:prstGeom prst="rect">
            <a:avLst/>
          </a:prstGeom>
          <a:noFill/>
          <a:ln w="9525">
            <a:noFill/>
            <a:miter lim="800000"/>
            <a:headEnd/>
            <a:tailEnd/>
          </a:ln>
        </p:spPr>
      </p:pic>
      <p:pic>
        <p:nvPicPr>
          <p:cNvPr id="384004" name="Picture 4"/>
          <p:cNvPicPr>
            <a:picLocks noChangeAspect="1" noChangeArrowheads="1"/>
          </p:cNvPicPr>
          <p:nvPr/>
        </p:nvPicPr>
        <p:blipFill>
          <a:blip r:embed="rId5" cstate="print"/>
          <a:srcRect/>
          <a:stretch>
            <a:fillRect/>
          </a:stretch>
        </p:blipFill>
        <p:spPr bwMode="auto">
          <a:xfrm>
            <a:off x="1545130" y="2769428"/>
            <a:ext cx="695325" cy="647700"/>
          </a:xfrm>
          <a:prstGeom prst="rect">
            <a:avLst/>
          </a:prstGeom>
          <a:noFill/>
          <a:ln w="9525">
            <a:noFill/>
            <a:miter lim="800000"/>
            <a:headEnd/>
            <a:tailEnd/>
          </a:ln>
        </p:spPr>
      </p:pic>
      <p:pic>
        <p:nvPicPr>
          <p:cNvPr id="384005" name="Picture 5"/>
          <p:cNvPicPr>
            <a:picLocks noChangeAspect="1" noChangeArrowheads="1"/>
          </p:cNvPicPr>
          <p:nvPr/>
        </p:nvPicPr>
        <p:blipFill>
          <a:blip r:embed="rId6" cstate="print"/>
          <a:srcRect/>
          <a:stretch>
            <a:fillRect/>
          </a:stretch>
        </p:blipFill>
        <p:spPr bwMode="auto">
          <a:xfrm>
            <a:off x="6085949" y="3608353"/>
            <a:ext cx="1228725" cy="447675"/>
          </a:xfrm>
          <a:prstGeom prst="rect">
            <a:avLst/>
          </a:prstGeom>
          <a:noFill/>
          <a:ln w="9525">
            <a:noFill/>
            <a:miter lim="800000"/>
            <a:headEnd/>
            <a:tailEnd/>
          </a:ln>
        </p:spPr>
      </p:pic>
      <p:sp>
        <p:nvSpPr>
          <p:cNvPr id="15" name="TextBox 14"/>
          <p:cNvSpPr txBox="1"/>
          <p:nvPr/>
        </p:nvSpPr>
        <p:spPr>
          <a:xfrm>
            <a:off x="5441130" y="1729211"/>
            <a:ext cx="2978591" cy="369332"/>
          </a:xfrm>
          <a:prstGeom prst="rect">
            <a:avLst/>
          </a:prstGeom>
          <a:noFill/>
        </p:spPr>
        <p:txBody>
          <a:bodyPr wrap="square" rtlCol="0">
            <a:spAutoFit/>
          </a:bodyPr>
          <a:lstStyle/>
          <a:p>
            <a:r>
              <a:rPr lang="en-US" dirty="0" smtClean="0"/>
              <a:t>Net Income: $21 Billion</a:t>
            </a:r>
            <a:endParaRPr lang="en-US" dirty="0"/>
          </a:p>
        </p:txBody>
      </p:sp>
      <p:pic>
        <p:nvPicPr>
          <p:cNvPr id="384006" name="Picture 6"/>
          <p:cNvPicPr>
            <a:picLocks noChangeAspect="1" noChangeArrowheads="1"/>
          </p:cNvPicPr>
          <p:nvPr/>
        </p:nvPicPr>
        <p:blipFill>
          <a:blip r:embed="rId7" cstate="print"/>
          <a:srcRect/>
          <a:stretch>
            <a:fillRect/>
          </a:stretch>
        </p:blipFill>
        <p:spPr bwMode="auto">
          <a:xfrm>
            <a:off x="5453723" y="1438275"/>
            <a:ext cx="2600325" cy="323850"/>
          </a:xfrm>
          <a:prstGeom prst="rect">
            <a:avLst/>
          </a:prstGeom>
          <a:noFill/>
          <a:ln w="9525">
            <a:noFill/>
            <a:miter lim="800000"/>
            <a:headEnd/>
            <a:tailEnd/>
          </a:ln>
        </p:spPr>
      </p:pic>
      <p:pic>
        <p:nvPicPr>
          <p:cNvPr id="384007" name="Picture 7"/>
          <p:cNvPicPr>
            <a:picLocks noChangeAspect="1" noChangeArrowheads="1"/>
          </p:cNvPicPr>
          <p:nvPr/>
        </p:nvPicPr>
        <p:blipFill>
          <a:blip r:embed="rId8" cstate="print"/>
          <a:srcRect/>
          <a:stretch>
            <a:fillRect/>
          </a:stretch>
        </p:blipFill>
        <p:spPr bwMode="auto">
          <a:xfrm>
            <a:off x="1298898" y="4612018"/>
            <a:ext cx="1228725" cy="809625"/>
          </a:xfrm>
          <a:prstGeom prst="rect">
            <a:avLst/>
          </a:prstGeom>
          <a:noFill/>
          <a:ln w="9525">
            <a:noFill/>
            <a:miter lim="800000"/>
            <a:headEnd/>
            <a:tailEnd/>
          </a:ln>
        </p:spPr>
      </p:pic>
      <p:pic>
        <p:nvPicPr>
          <p:cNvPr id="384008" name="Picture 8"/>
          <p:cNvPicPr>
            <a:picLocks noChangeAspect="1" noChangeArrowheads="1"/>
          </p:cNvPicPr>
          <p:nvPr/>
        </p:nvPicPr>
        <p:blipFill>
          <a:blip r:embed="rId9" cstate="print"/>
          <a:srcRect/>
          <a:stretch>
            <a:fillRect/>
          </a:stretch>
        </p:blipFill>
        <p:spPr bwMode="auto">
          <a:xfrm>
            <a:off x="5579008" y="4531306"/>
            <a:ext cx="647700" cy="638175"/>
          </a:xfrm>
          <a:prstGeom prst="rect">
            <a:avLst/>
          </a:prstGeom>
          <a:noFill/>
          <a:ln w="9525">
            <a:noFill/>
            <a:miter lim="800000"/>
            <a:headEnd/>
            <a:tailEnd/>
          </a:ln>
        </p:spPr>
      </p:pic>
      <p:sp>
        <p:nvSpPr>
          <p:cNvPr id="18" name="TextBox 17"/>
          <p:cNvSpPr txBox="1"/>
          <p:nvPr/>
        </p:nvSpPr>
        <p:spPr>
          <a:xfrm>
            <a:off x="2987643" y="878186"/>
            <a:ext cx="3567065" cy="369332"/>
          </a:xfrm>
          <a:prstGeom prst="rect">
            <a:avLst/>
          </a:prstGeom>
          <a:noFill/>
        </p:spPr>
        <p:txBody>
          <a:bodyPr wrap="square" rtlCol="0">
            <a:spAutoFit/>
          </a:bodyPr>
          <a:lstStyle/>
          <a:p>
            <a:pPr algn="ctr"/>
            <a:r>
              <a:rPr lang="en-US" b="1" dirty="0" smtClean="0"/>
              <a:t>Domestic Bank Profits Up</a:t>
            </a:r>
            <a:endParaRPr lang="en-US" b="1" dirty="0"/>
          </a:p>
        </p:txBody>
      </p:sp>
      <p:pic>
        <p:nvPicPr>
          <p:cNvPr id="79873" name="Picture 1"/>
          <p:cNvPicPr>
            <a:picLocks noChangeAspect="1" noChangeArrowheads="1"/>
          </p:cNvPicPr>
          <p:nvPr/>
        </p:nvPicPr>
        <p:blipFill>
          <a:blip r:embed="rId10" cstate="print"/>
          <a:srcRect/>
          <a:stretch>
            <a:fillRect/>
          </a:stretch>
        </p:blipFill>
        <p:spPr bwMode="auto">
          <a:xfrm>
            <a:off x="1535412" y="4028556"/>
            <a:ext cx="514350" cy="466725"/>
          </a:xfrm>
          <a:prstGeom prst="rect">
            <a:avLst/>
          </a:prstGeom>
          <a:noFill/>
          <a:ln w="9525">
            <a:noFill/>
            <a:miter lim="800000"/>
            <a:headEnd/>
            <a:tailEnd/>
          </a:ln>
        </p:spPr>
      </p:pic>
      <p:sp>
        <p:nvSpPr>
          <p:cNvPr id="20" name="TextBox 19"/>
          <p:cNvSpPr txBox="1"/>
          <p:nvPr/>
        </p:nvSpPr>
        <p:spPr>
          <a:xfrm>
            <a:off x="2107948" y="4107254"/>
            <a:ext cx="2770361" cy="369332"/>
          </a:xfrm>
          <a:prstGeom prst="rect">
            <a:avLst/>
          </a:prstGeom>
          <a:noFill/>
        </p:spPr>
        <p:txBody>
          <a:bodyPr wrap="square" rtlCol="0">
            <a:spAutoFit/>
          </a:bodyPr>
          <a:lstStyle/>
          <a:p>
            <a:r>
              <a:rPr lang="en-US" dirty="0" smtClean="0"/>
              <a:t>Net Income:$7.5 Billion</a:t>
            </a: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r>
              <a:rPr lang="en-US" sz="2400" dirty="0" smtClean="0"/>
              <a:t>Improving Balance Sheets</a:t>
            </a:r>
          </a:p>
        </p:txBody>
      </p:sp>
      <p:sp>
        <p:nvSpPr>
          <p:cNvPr id="48131" name="Text Box 3"/>
          <p:cNvSpPr txBox="1">
            <a:spLocks noChangeArrowheads="1"/>
          </p:cNvSpPr>
          <p:nvPr/>
        </p:nvSpPr>
        <p:spPr bwMode="auto">
          <a:xfrm>
            <a:off x="838200" y="6248400"/>
            <a:ext cx="5889625" cy="198438"/>
          </a:xfrm>
          <a:prstGeom prst="rect">
            <a:avLst/>
          </a:prstGeom>
          <a:noFill/>
          <a:ln w="9525">
            <a:noFill/>
            <a:miter lim="800000"/>
            <a:headEnd/>
            <a:tailEnd/>
          </a:ln>
        </p:spPr>
        <p:txBody>
          <a:bodyPr lIns="0" tIns="0" rIns="0">
            <a:spAutoFit/>
          </a:bodyPr>
          <a:lstStyle/>
          <a:p>
            <a:r>
              <a:rPr lang="en-US" sz="1000" dirty="0"/>
              <a:t>Source: </a:t>
            </a:r>
            <a:r>
              <a:rPr lang="en-US" sz="1000" dirty="0" smtClean="0"/>
              <a:t>Morningstar.com</a:t>
            </a:r>
            <a:endParaRPr lang="en-US" sz="1000" dirty="0"/>
          </a:p>
        </p:txBody>
      </p:sp>
      <p:pic>
        <p:nvPicPr>
          <p:cNvPr id="382978" name="Picture 2"/>
          <p:cNvPicPr>
            <a:picLocks noChangeAspect="1" noChangeArrowheads="1"/>
          </p:cNvPicPr>
          <p:nvPr/>
        </p:nvPicPr>
        <p:blipFill>
          <a:blip r:embed="rId3" cstate="print"/>
          <a:srcRect/>
          <a:stretch>
            <a:fillRect/>
          </a:stretch>
        </p:blipFill>
        <p:spPr bwMode="auto">
          <a:xfrm>
            <a:off x="1126544" y="1050533"/>
            <a:ext cx="7705725" cy="4467225"/>
          </a:xfrm>
          <a:prstGeom prst="rect">
            <a:avLst/>
          </a:prstGeom>
          <a:noFill/>
          <a:ln w="9525">
            <a:noFill/>
            <a:miter lim="800000"/>
            <a:headEnd/>
            <a:tailEnd/>
          </a:ln>
        </p:spPr>
      </p:pic>
      <p:sp>
        <p:nvSpPr>
          <p:cNvPr id="5" name="TextBox 4"/>
          <p:cNvSpPr txBox="1"/>
          <p:nvPr/>
        </p:nvSpPr>
        <p:spPr>
          <a:xfrm>
            <a:off x="1892173" y="4780228"/>
            <a:ext cx="1883122" cy="369332"/>
          </a:xfrm>
          <a:prstGeom prst="rect">
            <a:avLst/>
          </a:prstGeom>
          <a:noFill/>
        </p:spPr>
        <p:txBody>
          <a:bodyPr wrap="square" rtlCol="0">
            <a:spAutoFit/>
          </a:bodyPr>
          <a:lstStyle/>
          <a:p>
            <a:pPr algn="ctr"/>
            <a:r>
              <a:rPr lang="en-US" dirty="0" smtClean="0"/>
              <a:t>Mar-2009: 6,800</a:t>
            </a:r>
            <a:endParaRPr lang="en-US" dirty="0"/>
          </a:p>
        </p:txBody>
      </p:sp>
      <p:sp>
        <p:nvSpPr>
          <p:cNvPr id="6" name="TextBox 5"/>
          <p:cNvSpPr txBox="1"/>
          <p:nvPr/>
        </p:nvSpPr>
        <p:spPr>
          <a:xfrm>
            <a:off x="6998329" y="2263367"/>
            <a:ext cx="2145671" cy="369332"/>
          </a:xfrm>
          <a:prstGeom prst="rect">
            <a:avLst/>
          </a:prstGeom>
          <a:noFill/>
        </p:spPr>
        <p:txBody>
          <a:bodyPr wrap="square" rtlCol="0">
            <a:spAutoFit/>
          </a:bodyPr>
          <a:lstStyle/>
          <a:p>
            <a:pPr algn="ctr"/>
            <a:r>
              <a:rPr lang="en-US" dirty="0" smtClean="0"/>
              <a:t>Jan-2013: 13,600</a:t>
            </a:r>
            <a:endParaRPr lang="en-US" dirty="0"/>
          </a:p>
        </p:txBody>
      </p:sp>
      <p:sp>
        <p:nvSpPr>
          <p:cNvPr id="7" name="TextBox 6"/>
          <p:cNvSpPr txBox="1"/>
          <p:nvPr/>
        </p:nvSpPr>
        <p:spPr>
          <a:xfrm>
            <a:off x="3340729" y="706170"/>
            <a:ext cx="2679825" cy="369332"/>
          </a:xfrm>
          <a:prstGeom prst="rect">
            <a:avLst/>
          </a:prstGeom>
          <a:noFill/>
        </p:spPr>
        <p:txBody>
          <a:bodyPr wrap="square" rtlCol="0">
            <a:spAutoFit/>
          </a:bodyPr>
          <a:lstStyle/>
          <a:p>
            <a:pPr algn="ctr"/>
            <a:r>
              <a:rPr lang="en-US" b="1" dirty="0" smtClean="0"/>
              <a:t>DJIA Recovers</a:t>
            </a:r>
            <a:endParaRPr lang="en-US" b="1" dirty="0"/>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3198813" y="3130550"/>
            <a:ext cx="5345112" cy="457200"/>
          </a:xfrm>
          <a:ln/>
        </p:spPr>
        <p:txBody>
          <a:bodyPr/>
          <a:lstStyle/>
          <a:p>
            <a:pPr eaLnBrk="1" hangingPunct="1"/>
            <a:r>
              <a:rPr lang="en-US" smtClean="0"/>
              <a:t>Debt Market Overview</a:t>
            </a: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p:txBody>
          <a:bodyPr/>
          <a:lstStyle/>
          <a:p>
            <a:r>
              <a:rPr lang="en-US" dirty="0" smtClean="0"/>
              <a:t>Debt Capital Markets Update</a:t>
            </a:r>
          </a:p>
        </p:txBody>
      </p:sp>
      <p:sp>
        <p:nvSpPr>
          <p:cNvPr id="52227" name="Content Placeholder 2"/>
          <p:cNvSpPr>
            <a:spLocks noGrp="1"/>
          </p:cNvSpPr>
          <p:nvPr>
            <p:ph idx="4294967295"/>
          </p:nvPr>
        </p:nvSpPr>
        <p:spPr>
          <a:xfrm>
            <a:off x="922338" y="814388"/>
            <a:ext cx="8121650" cy="4819650"/>
          </a:xfrm>
        </p:spPr>
        <p:txBody>
          <a:bodyPr/>
          <a:lstStyle/>
          <a:p>
            <a:pPr marL="509587" indent="-285750">
              <a:spcBef>
                <a:spcPts val="1200"/>
              </a:spcBef>
            </a:pPr>
            <a:r>
              <a:rPr lang="en-US" sz="1800" dirty="0" smtClean="0"/>
              <a:t>Historically low rates great for borrowers</a:t>
            </a:r>
          </a:p>
          <a:p>
            <a:pPr marL="509587" indent="-285750">
              <a:spcBef>
                <a:spcPts val="1200"/>
              </a:spcBef>
            </a:pPr>
            <a:r>
              <a:rPr lang="en-US" sz="1800" dirty="0" smtClean="0"/>
              <a:t>Risk adjusted spreads attractive for lenders verses </a:t>
            </a:r>
            <a:r>
              <a:rPr lang="en-US" sz="1800" dirty="0" err="1" smtClean="0"/>
              <a:t>corporate’s</a:t>
            </a:r>
            <a:endParaRPr lang="en-US" sz="1800" dirty="0" smtClean="0"/>
          </a:p>
          <a:p>
            <a:pPr marL="509587" indent="-285750">
              <a:spcBef>
                <a:spcPts val="1200"/>
              </a:spcBef>
            </a:pPr>
            <a:r>
              <a:rPr lang="en-US" sz="1800" dirty="0" smtClean="0"/>
              <a:t>Returns for savers (pension funds and retirees) poor</a:t>
            </a:r>
          </a:p>
          <a:p>
            <a:pPr marL="509587" indent="-285750">
              <a:spcBef>
                <a:spcPts val="1200"/>
              </a:spcBef>
            </a:pPr>
            <a:r>
              <a:rPr lang="en-US" sz="1800" dirty="0" smtClean="0"/>
              <a:t>Monetary Policy (QE-III “Infinity”) supports prolonged period of low rates</a:t>
            </a:r>
          </a:p>
          <a:p>
            <a:pPr marL="509587" indent="-285750">
              <a:spcBef>
                <a:spcPts val="1200"/>
              </a:spcBef>
            </a:pPr>
            <a:r>
              <a:rPr lang="en-US" sz="1800" dirty="0" smtClean="0"/>
              <a:t>Many New Lenders formed to move up risk curve for higher rates    (Structured Bridge, </a:t>
            </a:r>
            <a:r>
              <a:rPr lang="en-US" sz="1800" dirty="0" err="1" smtClean="0"/>
              <a:t>Mezz</a:t>
            </a:r>
            <a:r>
              <a:rPr lang="en-US" sz="1800" dirty="0" smtClean="0"/>
              <a:t>, Preferred Equity, JV Equity)</a:t>
            </a:r>
          </a:p>
          <a:p>
            <a:pPr marL="509587" indent="-285750">
              <a:spcBef>
                <a:spcPts val="1200"/>
              </a:spcBef>
            </a:pPr>
            <a:r>
              <a:rPr lang="en-US" sz="1800" dirty="0" smtClean="0"/>
              <a:t>Relationship Lending</a:t>
            </a:r>
          </a:p>
          <a:p>
            <a:pPr marL="509587" indent="-285750">
              <a:spcBef>
                <a:spcPts val="1200"/>
              </a:spcBef>
            </a:pPr>
            <a:r>
              <a:rPr lang="en-US" sz="1800" dirty="0" smtClean="0"/>
              <a:t>Large loans and portfolio loans are in demand</a:t>
            </a:r>
          </a:p>
          <a:p>
            <a:pPr marL="509587" indent="-285750">
              <a:spcBef>
                <a:spcPts val="1200"/>
              </a:spcBef>
            </a:pPr>
            <a:r>
              <a:rPr lang="en-US" sz="1800" dirty="0" smtClean="0"/>
              <a:t>Flight to quality for best pricing / proceeds (3.5% 10 Yr Floor)</a:t>
            </a:r>
          </a:p>
          <a:p>
            <a:pPr marL="509587" indent="-285750">
              <a:spcBef>
                <a:spcPts val="1200"/>
              </a:spcBef>
            </a:pPr>
            <a:r>
              <a:rPr lang="en-US" sz="1800" dirty="0" smtClean="0"/>
              <a:t>Less efficient market – Need to find “Sweet Spot” for lenders – wide variation of quotes for any given deal</a:t>
            </a:r>
          </a:p>
          <a:p>
            <a:pPr marL="509587" indent="-285750">
              <a:spcBef>
                <a:spcPts val="1200"/>
              </a:spcBef>
            </a:pPr>
            <a:r>
              <a:rPr lang="en-US" sz="1800" dirty="0" smtClean="0"/>
              <a:t>Pundits Split: Half forecast low rates while Others forecast rise in rates</a:t>
            </a:r>
          </a:p>
          <a:p>
            <a:pPr marL="742950" lvl="1" indent="-285750">
              <a:buFontTx/>
              <a:buNone/>
            </a:pPr>
            <a:endParaRPr lang="en-US" sz="1800" dirty="0" smtClean="0"/>
          </a:p>
          <a:p>
            <a:pPr marL="742950" lvl="1" indent="-285750"/>
            <a:endParaRPr lang="en-US" sz="1800" dirty="0" smtClean="0"/>
          </a:p>
          <a:p>
            <a:pPr marL="742950" lvl="1" indent="-285750"/>
            <a:endParaRPr lang="en-US" dirty="0" smtClean="0"/>
          </a:p>
          <a:p>
            <a:endParaRPr lang="en-US" dirty="0" smtClean="0">
              <a:solidFill>
                <a:schemeClr val="tx1"/>
              </a:solidFill>
            </a:endParaRPr>
          </a:p>
          <a:p>
            <a:pPr>
              <a:buFont typeface="Wingdings" pitchFamily="2" charset="2"/>
              <a:buNone/>
            </a:pPr>
            <a:endParaRPr lang="en-US" sz="1800" dirty="0" smtClean="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p:txBody>
          <a:bodyPr/>
          <a:lstStyle/>
          <a:p>
            <a:r>
              <a:rPr lang="en-US" smtClean="0"/>
              <a:t>1H 2012 Lender Composition</a:t>
            </a:r>
          </a:p>
        </p:txBody>
      </p:sp>
      <p:sp>
        <p:nvSpPr>
          <p:cNvPr id="51203" name="Content Placeholder 2"/>
          <p:cNvSpPr>
            <a:spLocks noGrp="1"/>
          </p:cNvSpPr>
          <p:nvPr>
            <p:ph idx="4294967295"/>
          </p:nvPr>
        </p:nvSpPr>
        <p:spPr>
          <a:xfrm>
            <a:off x="1022350" y="700088"/>
            <a:ext cx="8121650" cy="1939925"/>
          </a:xfrm>
        </p:spPr>
        <p:txBody>
          <a:bodyPr/>
          <a:lstStyle/>
          <a:p>
            <a:r>
              <a:rPr lang="en-US" sz="1800" dirty="0" smtClean="0"/>
              <a:t>Improvements made in availability and cost of commercial mortgages</a:t>
            </a:r>
          </a:p>
          <a:p>
            <a:pPr>
              <a:buFont typeface="Wingdings" pitchFamily="2" charset="2"/>
              <a:buNone/>
            </a:pPr>
            <a:endParaRPr lang="en-US" sz="500" dirty="0" smtClean="0"/>
          </a:p>
          <a:p>
            <a:r>
              <a:rPr lang="en-US" sz="1800" dirty="0" smtClean="0"/>
              <a:t>Issuance of agency, private label CMBS, and REIT unsecured notes exceeded full-year 2011 levels</a:t>
            </a:r>
          </a:p>
          <a:p>
            <a:pPr>
              <a:buFont typeface="Wingdings" pitchFamily="2" charset="2"/>
              <a:buNone/>
            </a:pPr>
            <a:endParaRPr lang="en-US" sz="500" dirty="0" smtClean="0"/>
          </a:p>
          <a:p>
            <a:r>
              <a:rPr lang="en-US" sz="1800" dirty="0" smtClean="0"/>
              <a:t>Composition of lenders varied greatly between property types</a:t>
            </a:r>
          </a:p>
        </p:txBody>
      </p:sp>
      <p:sp>
        <p:nvSpPr>
          <p:cNvPr id="51204" name="Rectangle 4"/>
          <p:cNvSpPr>
            <a:spLocks noChangeArrowheads="1"/>
          </p:cNvSpPr>
          <p:nvPr/>
        </p:nvSpPr>
        <p:spPr bwMode="auto">
          <a:xfrm>
            <a:off x="936625" y="6329363"/>
            <a:ext cx="1884363" cy="244475"/>
          </a:xfrm>
          <a:prstGeom prst="rect">
            <a:avLst/>
          </a:prstGeom>
          <a:noFill/>
          <a:ln w="9525">
            <a:noFill/>
            <a:miter lim="800000"/>
            <a:headEnd/>
            <a:tailEnd/>
          </a:ln>
        </p:spPr>
        <p:txBody>
          <a:bodyPr wrap="none">
            <a:spAutoFit/>
          </a:bodyPr>
          <a:lstStyle/>
          <a:p>
            <a:r>
              <a:rPr lang="en-US" sz="1000"/>
              <a:t>Source: Real Capital Analytics</a:t>
            </a:r>
          </a:p>
        </p:txBody>
      </p:sp>
      <p:pic>
        <p:nvPicPr>
          <p:cNvPr id="51205" name="Picture 7"/>
          <p:cNvPicPr>
            <a:picLocks noChangeAspect="1" noChangeArrowheads="1"/>
          </p:cNvPicPr>
          <p:nvPr/>
        </p:nvPicPr>
        <p:blipFill>
          <a:blip r:embed="rId3" cstate="print"/>
          <a:srcRect/>
          <a:stretch>
            <a:fillRect/>
          </a:stretch>
        </p:blipFill>
        <p:spPr bwMode="auto">
          <a:xfrm>
            <a:off x="1293813" y="2554288"/>
            <a:ext cx="6294437" cy="2582862"/>
          </a:xfrm>
          <a:prstGeom prst="rect">
            <a:avLst/>
          </a:prstGeom>
          <a:noFill/>
          <a:ln w="9525">
            <a:noFill/>
            <a:miter lim="800000"/>
            <a:headEnd/>
            <a:tailEnd/>
          </a:ln>
        </p:spPr>
      </p:pic>
      <p:pic>
        <p:nvPicPr>
          <p:cNvPr id="51206" name="Picture 8"/>
          <p:cNvPicPr>
            <a:picLocks noChangeAspect="1" noChangeArrowheads="1"/>
          </p:cNvPicPr>
          <p:nvPr/>
        </p:nvPicPr>
        <p:blipFill>
          <a:blip r:embed="rId4" cstate="print"/>
          <a:srcRect/>
          <a:stretch>
            <a:fillRect/>
          </a:stretch>
        </p:blipFill>
        <p:spPr bwMode="auto">
          <a:xfrm>
            <a:off x="3525838" y="5137150"/>
            <a:ext cx="3021012" cy="7175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r>
              <a:rPr lang="en-US" smtClean="0"/>
              <a:t>Debt Capital Markets Update</a:t>
            </a:r>
          </a:p>
        </p:txBody>
      </p:sp>
      <p:sp>
        <p:nvSpPr>
          <p:cNvPr id="53251" name="Content Placeholder 2"/>
          <p:cNvSpPr>
            <a:spLocks noGrp="1"/>
          </p:cNvSpPr>
          <p:nvPr>
            <p:ph idx="4294967295"/>
          </p:nvPr>
        </p:nvSpPr>
        <p:spPr>
          <a:xfrm>
            <a:off x="922338" y="771525"/>
            <a:ext cx="8121650" cy="5624513"/>
          </a:xfrm>
        </p:spPr>
        <p:txBody>
          <a:bodyPr/>
          <a:lstStyle/>
          <a:p>
            <a:r>
              <a:rPr lang="en-US" sz="1500" b="1" dirty="0" smtClean="0">
                <a:solidFill>
                  <a:schemeClr val="tx1"/>
                </a:solidFill>
              </a:rPr>
              <a:t>Life Companies</a:t>
            </a:r>
          </a:p>
          <a:p>
            <a:pPr marL="742950" lvl="1" indent="-285750"/>
            <a:r>
              <a:rPr lang="en-US" sz="1500" dirty="0" smtClean="0"/>
              <a:t>Life Co. volume  +/-$45 Billion in 2012 – expect similar allocations in 2013</a:t>
            </a:r>
          </a:p>
          <a:p>
            <a:pPr marL="742950" lvl="1" indent="-285750"/>
            <a:r>
              <a:rPr lang="en-US" sz="1500" dirty="0" smtClean="0"/>
              <a:t>Large loans and portfolio loans are in demand</a:t>
            </a:r>
          </a:p>
          <a:p>
            <a:pPr marL="742950" lvl="1" indent="-285750"/>
            <a:r>
              <a:rPr lang="en-US" sz="1500" dirty="0" smtClean="0"/>
              <a:t>More conservative, but great execution</a:t>
            </a:r>
          </a:p>
          <a:p>
            <a:pPr marL="742950" lvl="1" indent="-285750"/>
            <a:r>
              <a:rPr lang="en-US" sz="1500" dirty="0" smtClean="0"/>
              <a:t>Forwards returning and some offering higher yielding mezzanine</a:t>
            </a:r>
          </a:p>
          <a:p>
            <a:pPr marL="1143000" lvl="2" indent="-228600"/>
            <a:endParaRPr lang="en-US" sz="1500" dirty="0" smtClean="0"/>
          </a:p>
          <a:p>
            <a:r>
              <a:rPr lang="en-US" sz="1500" b="1" dirty="0" smtClean="0">
                <a:solidFill>
                  <a:schemeClr val="tx1"/>
                </a:solidFill>
              </a:rPr>
              <a:t>CMBS</a:t>
            </a:r>
          </a:p>
          <a:p>
            <a:pPr marL="742950" lvl="1" indent="-285750"/>
            <a:r>
              <a:rPr lang="en-US" sz="1500" dirty="0" smtClean="0"/>
              <a:t>CMBS is stepping up again (secondary markets / B assets) +/-$ 45 Billion in 2012</a:t>
            </a:r>
          </a:p>
          <a:p>
            <a:pPr marL="742950" lvl="1" indent="-285750"/>
            <a:r>
              <a:rPr lang="en-US" sz="1500" dirty="0" smtClean="0"/>
              <a:t>CMBS spreads and rates have moved in – Rates at 4% (10 year term)</a:t>
            </a:r>
          </a:p>
          <a:p>
            <a:pPr marL="742950" lvl="1" indent="-285750"/>
            <a:r>
              <a:rPr lang="en-US" sz="1500" dirty="0" smtClean="0"/>
              <a:t>Higher LTV’s, but for a price</a:t>
            </a:r>
          </a:p>
          <a:p>
            <a:pPr marL="742950" lvl="1" indent="-285750"/>
            <a:r>
              <a:rPr lang="en-US" sz="1500" dirty="0" smtClean="0"/>
              <a:t>Dozen active lenders in the market</a:t>
            </a:r>
          </a:p>
          <a:p>
            <a:pPr marL="742950" lvl="1" indent="-285750"/>
            <a:endParaRPr lang="en-US" sz="1500" dirty="0" smtClean="0"/>
          </a:p>
          <a:p>
            <a:r>
              <a:rPr lang="en-US" sz="1500" b="1" dirty="0" smtClean="0">
                <a:solidFill>
                  <a:schemeClr val="tx1"/>
                </a:solidFill>
              </a:rPr>
              <a:t>Banks</a:t>
            </a:r>
          </a:p>
          <a:p>
            <a:pPr marL="742950" lvl="1" indent="-285750"/>
            <a:r>
              <a:rPr lang="en-US" sz="1500" dirty="0" smtClean="0"/>
              <a:t>Using the  balance sheet again</a:t>
            </a:r>
          </a:p>
          <a:p>
            <a:pPr marL="742950" lvl="1" indent="-285750"/>
            <a:r>
              <a:rPr lang="en-US" sz="1500" dirty="0" smtClean="0"/>
              <a:t>Likely investing $150 Billion (50% of total commercial mortgage market)</a:t>
            </a:r>
          </a:p>
          <a:p>
            <a:pPr marL="742950" lvl="1" indent="-285750"/>
            <a:r>
              <a:rPr lang="en-US" sz="1500" dirty="0" smtClean="0"/>
              <a:t>May offer longer term loans with some non-recourse availability</a:t>
            </a:r>
          </a:p>
          <a:p>
            <a:pPr marL="742950" lvl="1" indent="-285750"/>
            <a:r>
              <a:rPr lang="en-US" sz="1500" dirty="0" smtClean="0"/>
              <a:t>Most active at 5 year term</a:t>
            </a:r>
          </a:p>
          <a:p>
            <a:pPr marL="742950" lvl="1" indent="-285750"/>
            <a:endParaRPr lang="en-US" sz="1500" dirty="0" smtClean="0"/>
          </a:p>
          <a:p>
            <a:r>
              <a:rPr lang="en-US" sz="1500" b="1" dirty="0" smtClean="0">
                <a:solidFill>
                  <a:schemeClr val="tx1"/>
                </a:solidFill>
              </a:rPr>
              <a:t>GSE’s (Freddie and Fannie)</a:t>
            </a:r>
          </a:p>
          <a:p>
            <a:pPr marL="742950" lvl="1" indent="-285750"/>
            <a:r>
              <a:rPr lang="en-US" sz="1500" dirty="0" smtClean="0"/>
              <a:t>$50B plus volume in 2012, pressure from FHFA to be more conservative (i.e. less interest only and cash out refinances)</a:t>
            </a:r>
          </a:p>
          <a:p>
            <a:pPr marL="742950" lvl="1" indent="-285750"/>
            <a:r>
              <a:rPr lang="en-US" sz="1500" dirty="0" smtClean="0"/>
              <a:t>Great execution in primary and some secondary cities</a:t>
            </a:r>
          </a:p>
          <a:p>
            <a:pPr marL="742950" lvl="1" indent="-285750"/>
            <a:r>
              <a:rPr lang="en-US" sz="1500" dirty="0" smtClean="0"/>
              <a:t>Market share declining with competition</a:t>
            </a:r>
          </a:p>
          <a:p>
            <a:pPr marL="742950" lvl="1" indent="-285750"/>
            <a:r>
              <a:rPr lang="en-US" sz="1500" dirty="0" smtClean="0"/>
              <a:t>Uncertain future; Most all loans are securitized (MBS)</a:t>
            </a:r>
          </a:p>
          <a:p>
            <a:pPr marL="742950" lvl="1" indent="-285750"/>
            <a:endParaRPr lang="en-US" sz="1500" dirty="0" smtClean="0"/>
          </a:p>
          <a:p>
            <a:pPr marL="742950" lvl="1" indent="-285750"/>
            <a:endParaRPr lang="en-US" sz="1500" dirty="0" smtClean="0"/>
          </a:p>
          <a:p>
            <a:endParaRPr lang="en-US" sz="1500" dirty="0" smtClean="0">
              <a:solidFill>
                <a:schemeClr val="tx1"/>
              </a:solidFill>
            </a:endParaRPr>
          </a:p>
          <a:p>
            <a:pPr>
              <a:buFont typeface="Wingdings" pitchFamily="2" charset="2"/>
              <a:buNone/>
            </a:pPr>
            <a:endParaRPr lang="en-US" sz="1500" dirty="0" smtClean="0"/>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r>
              <a:rPr lang="en-US" sz="2400" dirty="0" smtClean="0"/>
              <a:t>Lender Survey: More of Same Plus More Risk</a:t>
            </a:r>
          </a:p>
        </p:txBody>
      </p:sp>
      <p:pic>
        <p:nvPicPr>
          <p:cNvPr id="396290" name="Picture 2"/>
          <p:cNvPicPr>
            <a:picLocks noChangeAspect="1" noChangeArrowheads="1"/>
          </p:cNvPicPr>
          <p:nvPr/>
        </p:nvPicPr>
        <p:blipFill>
          <a:blip r:embed="rId3" cstate="print"/>
          <a:srcRect/>
          <a:stretch>
            <a:fillRect/>
          </a:stretch>
        </p:blipFill>
        <p:spPr bwMode="auto">
          <a:xfrm>
            <a:off x="5017177" y="3593989"/>
            <a:ext cx="485775" cy="466725"/>
          </a:xfrm>
          <a:prstGeom prst="rect">
            <a:avLst/>
          </a:prstGeom>
          <a:noFill/>
          <a:ln w="9525">
            <a:noFill/>
            <a:miter lim="800000"/>
            <a:headEnd/>
            <a:tailEnd/>
          </a:ln>
        </p:spPr>
      </p:pic>
      <p:pic>
        <p:nvPicPr>
          <p:cNvPr id="396291" name="Picture 3"/>
          <p:cNvPicPr>
            <a:picLocks noChangeAspect="1" noChangeArrowheads="1"/>
          </p:cNvPicPr>
          <p:nvPr/>
        </p:nvPicPr>
        <p:blipFill>
          <a:blip r:embed="rId4" cstate="print"/>
          <a:srcRect/>
          <a:stretch>
            <a:fillRect/>
          </a:stretch>
        </p:blipFill>
        <p:spPr bwMode="auto">
          <a:xfrm>
            <a:off x="1042046" y="775015"/>
            <a:ext cx="1609725" cy="419100"/>
          </a:xfrm>
          <a:prstGeom prst="rect">
            <a:avLst/>
          </a:prstGeom>
          <a:noFill/>
          <a:ln w="9525">
            <a:noFill/>
            <a:miter lim="800000"/>
            <a:headEnd/>
            <a:tailEnd/>
          </a:ln>
        </p:spPr>
      </p:pic>
      <p:pic>
        <p:nvPicPr>
          <p:cNvPr id="396292" name="Picture 4"/>
          <p:cNvPicPr>
            <a:picLocks noChangeAspect="1" noChangeArrowheads="1"/>
          </p:cNvPicPr>
          <p:nvPr/>
        </p:nvPicPr>
        <p:blipFill>
          <a:blip r:embed="rId5" cstate="print"/>
          <a:srcRect/>
          <a:stretch>
            <a:fillRect/>
          </a:stretch>
        </p:blipFill>
        <p:spPr bwMode="auto">
          <a:xfrm>
            <a:off x="948493" y="2000628"/>
            <a:ext cx="1000125" cy="647700"/>
          </a:xfrm>
          <a:prstGeom prst="rect">
            <a:avLst/>
          </a:prstGeom>
          <a:noFill/>
          <a:ln w="9525">
            <a:noFill/>
            <a:miter lim="800000"/>
            <a:headEnd/>
            <a:tailEnd/>
          </a:ln>
        </p:spPr>
      </p:pic>
      <p:pic>
        <p:nvPicPr>
          <p:cNvPr id="396293" name="Picture 5"/>
          <p:cNvPicPr>
            <a:picLocks noChangeAspect="1" noChangeArrowheads="1"/>
          </p:cNvPicPr>
          <p:nvPr/>
        </p:nvPicPr>
        <p:blipFill>
          <a:blip r:embed="rId6" cstate="print"/>
          <a:srcRect/>
          <a:stretch>
            <a:fillRect/>
          </a:stretch>
        </p:blipFill>
        <p:spPr bwMode="auto">
          <a:xfrm>
            <a:off x="1017149" y="2757912"/>
            <a:ext cx="1152525" cy="1143000"/>
          </a:xfrm>
          <a:prstGeom prst="rect">
            <a:avLst/>
          </a:prstGeom>
          <a:noFill/>
          <a:ln w="9525">
            <a:noFill/>
            <a:miter lim="800000"/>
            <a:headEnd/>
            <a:tailEnd/>
          </a:ln>
        </p:spPr>
      </p:pic>
      <p:pic>
        <p:nvPicPr>
          <p:cNvPr id="396294" name="Picture 6"/>
          <p:cNvPicPr>
            <a:picLocks noChangeAspect="1" noChangeArrowheads="1"/>
          </p:cNvPicPr>
          <p:nvPr/>
        </p:nvPicPr>
        <p:blipFill>
          <a:blip r:embed="rId7" cstate="print"/>
          <a:srcRect/>
          <a:stretch>
            <a:fillRect/>
          </a:stretch>
        </p:blipFill>
        <p:spPr bwMode="auto">
          <a:xfrm>
            <a:off x="828108" y="1266309"/>
            <a:ext cx="1657350" cy="504825"/>
          </a:xfrm>
          <a:prstGeom prst="rect">
            <a:avLst/>
          </a:prstGeom>
          <a:noFill/>
          <a:ln w="9525">
            <a:noFill/>
            <a:miter lim="800000"/>
            <a:headEnd/>
            <a:tailEnd/>
          </a:ln>
        </p:spPr>
      </p:pic>
      <p:pic>
        <p:nvPicPr>
          <p:cNvPr id="396295" name="Picture 7"/>
          <p:cNvPicPr>
            <a:picLocks noChangeAspect="1" noChangeArrowheads="1"/>
          </p:cNvPicPr>
          <p:nvPr/>
        </p:nvPicPr>
        <p:blipFill>
          <a:blip r:embed="rId8" cstate="print"/>
          <a:srcRect/>
          <a:stretch>
            <a:fillRect/>
          </a:stretch>
        </p:blipFill>
        <p:spPr bwMode="auto">
          <a:xfrm>
            <a:off x="2379649" y="1610997"/>
            <a:ext cx="1885950" cy="1209675"/>
          </a:xfrm>
          <a:prstGeom prst="rect">
            <a:avLst/>
          </a:prstGeom>
          <a:noFill/>
          <a:ln w="9525">
            <a:noFill/>
            <a:miter lim="800000"/>
            <a:headEnd/>
            <a:tailEnd/>
          </a:ln>
        </p:spPr>
      </p:pic>
      <p:pic>
        <p:nvPicPr>
          <p:cNvPr id="396296" name="Picture 8"/>
          <p:cNvPicPr>
            <a:picLocks noChangeAspect="1" noChangeArrowheads="1"/>
          </p:cNvPicPr>
          <p:nvPr/>
        </p:nvPicPr>
        <p:blipFill>
          <a:blip r:embed="rId9" cstate="print"/>
          <a:srcRect/>
          <a:stretch>
            <a:fillRect/>
          </a:stretch>
        </p:blipFill>
        <p:spPr bwMode="auto">
          <a:xfrm>
            <a:off x="3157350" y="789348"/>
            <a:ext cx="2105025" cy="571500"/>
          </a:xfrm>
          <a:prstGeom prst="rect">
            <a:avLst/>
          </a:prstGeom>
          <a:noFill/>
          <a:ln w="9525">
            <a:noFill/>
            <a:miter lim="800000"/>
            <a:headEnd/>
            <a:tailEnd/>
          </a:ln>
        </p:spPr>
      </p:pic>
      <p:pic>
        <p:nvPicPr>
          <p:cNvPr id="396297" name="Picture 9"/>
          <p:cNvPicPr>
            <a:picLocks noChangeAspect="1" noChangeArrowheads="1"/>
          </p:cNvPicPr>
          <p:nvPr/>
        </p:nvPicPr>
        <p:blipFill>
          <a:blip r:embed="rId10" cstate="print"/>
          <a:srcRect/>
          <a:stretch>
            <a:fillRect/>
          </a:stretch>
        </p:blipFill>
        <p:spPr bwMode="auto">
          <a:xfrm>
            <a:off x="2828972" y="2881831"/>
            <a:ext cx="1412251" cy="965892"/>
          </a:xfrm>
          <a:prstGeom prst="rect">
            <a:avLst/>
          </a:prstGeom>
          <a:noFill/>
          <a:ln w="9525">
            <a:noFill/>
            <a:miter lim="800000"/>
            <a:headEnd/>
            <a:tailEnd/>
          </a:ln>
        </p:spPr>
      </p:pic>
      <p:pic>
        <p:nvPicPr>
          <p:cNvPr id="396298" name="Picture 10"/>
          <p:cNvPicPr>
            <a:picLocks noChangeAspect="1" noChangeArrowheads="1"/>
          </p:cNvPicPr>
          <p:nvPr/>
        </p:nvPicPr>
        <p:blipFill>
          <a:blip r:embed="rId11" cstate="print"/>
          <a:srcRect/>
          <a:stretch>
            <a:fillRect/>
          </a:stretch>
        </p:blipFill>
        <p:spPr bwMode="auto">
          <a:xfrm>
            <a:off x="2996696" y="4566578"/>
            <a:ext cx="1828800" cy="676275"/>
          </a:xfrm>
          <a:prstGeom prst="rect">
            <a:avLst/>
          </a:prstGeom>
          <a:noFill/>
          <a:ln w="9525">
            <a:noFill/>
            <a:miter lim="800000"/>
            <a:headEnd/>
            <a:tailEnd/>
          </a:ln>
        </p:spPr>
      </p:pic>
      <p:pic>
        <p:nvPicPr>
          <p:cNvPr id="396299" name="Picture 11"/>
          <p:cNvPicPr>
            <a:picLocks noChangeAspect="1" noChangeArrowheads="1"/>
          </p:cNvPicPr>
          <p:nvPr/>
        </p:nvPicPr>
        <p:blipFill>
          <a:blip r:embed="rId12" cstate="print"/>
          <a:srcRect/>
          <a:stretch>
            <a:fillRect/>
          </a:stretch>
        </p:blipFill>
        <p:spPr bwMode="auto">
          <a:xfrm>
            <a:off x="882431" y="5027361"/>
            <a:ext cx="1657350" cy="714375"/>
          </a:xfrm>
          <a:prstGeom prst="rect">
            <a:avLst/>
          </a:prstGeom>
          <a:noFill/>
          <a:ln w="9525">
            <a:noFill/>
            <a:miter lim="800000"/>
            <a:headEnd/>
            <a:tailEnd/>
          </a:ln>
        </p:spPr>
      </p:pic>
      <p:pic>
        <p:nvPicPr>
          <p:cNvPr id="396300" name="Picture 12"/>
          <p:cNvPicPr>
            <a:picLocks noChangeAspect="1" noChangeArrowheads="1"/>
          </p:cNvPicPr>
          <p:nvPr/>
        </p:nvPicPr>
        <p:blipFill>
          <a:blip r:embed="rId13" cstate="print"/>
          <a:srcRect/>
          <a:stretch>
            <a:fillRect/>
          </a:stretch>
        </p:blipFill>
        <p:spPr bwMode="auto">
          <a:xfrm>
            <a:off x="918597" y="3984232"/>
            <a:ext cx="1476375" cy="428625"/>
          </a:xfrm>
          <a:prstGeom prst="rect">
            <a:avLst/>
          </a:prstGeom>
          <a:noFill/>
          <a:ln w="9525">
            <a:noFill/>
            <a:miter lim="800000"/>
            <a:headEnd/>
            <a:tailEnd/>
          </a:ln>
        </p:spPr>
      </p:pic>
      <p:pic>
        <p:nvPicPr>
          <p:cNvPr id="396301" name="Picture 13"/>
          <p:cNvPicPr>
            <a:picLocks noChangeAspect="1" noChangeArrowheads="1"/>
          </p:cNvPicPr>
          <p:nvPr/>
        </p:nvPicPr>
        <p:blipFill>
          <a:blip r:embed="rId14" cstate="print"/>
          <a:srcRect/>
          <a:stretch>
            <a:fillRect/>
          </a:stretch>
        </p:blipFill>
        <p:spPr bwMode="auto">
          <a:xfrm>
            <a:off x="2693971" y="5400393"/>
            <a:ext cx="3086100" cy="457200"/>
          </a:xfrm>
          <a:prstGeom prst="rect">
            <a:avLst/>
          </a:prstGeom>
          <a:noFill/>
          <a:ln w="9525">
            <a:noFill/>
            <a:miter lim="800000"/>
            <a:headEnd/>
            <a:tailEnd/>
          </a:ln>
        </p:spPr>
      </p:pic>
      <p:pic>
        <p:nvPicPr>
          <p:cNvPr id="396302" name="Picture 14"/>
          <p:cNvPicPr>
            <a:picLocks noChangeAspect="1" noChangeArrowheads="1"/>
          </p:cNvPicPr>
          <p:nvPr/>
        </p:nvPicPr>
        <p:blipFill>
          <a:blip r:embed="rId15" cstate="print"/>
          <a:srcRect/>
          <a:stretch>
            <a:fillRect/>
          </a:stretch>
        </p:blipFill>
        <p:spPr bwMode="auto">
          <a:xfrm>
            <a:off x="868708" y="4490283"/>
            <a:ext cx="2028825" cy="466725"/>
          </a:xfrm>
          <a:prstGeom prst="rect">
            <a:avLst/>
          </a:prstGeom>
          <a:noFill/>
          <a:ln w="9525">
            <a:noFill/>
            <a:miter lim="800000"/>
            <a:headEnd/>
            <a:tailEnd/>
          </a:ln>
        </p:spPr>
      </p:pic>
      <p:pic>
        <p:nvPicPr>
          <p:cNvPr id="396303" name="Picture 15"/>
          <p:cNvPicPr>
            <a:picLocks noChangeAspect="1" noChangeArrowheads="1"/>
          </p:cNvPicPr>
          <p:nvPr/>
        </p:nvPicPr>
        <p:blipFill>
          <a:blip r:embed="rId16" cstate="print"/>
          <a:srcRect/>
          <a:stretch>
            <a:fillRect/>
          </a:stretch>
        </p:blipFill>
        <p:spPr bwMode="auto">
          <a:xfrm>
            <a:off x="2626968" y="4007574"/>
            <a:ext cx="1952625" cy="400050"/>
          </a:xfrm>
          <a:prstGeom prst="rect">
            <a:avLst/>
          </a:prstGeom>
          <a:noFill/>
          <a:ln w="9525">
            <a:noFill/>
            <a:miter lim="800000"/>
            <a:headEnd/>
            <a:tailEnd/>
          </a:ln>
        </p:spPr>
      </p:pic>
      <p:pic>
        <p:nvPicPr>
          <p:cNvPr id="396304" name="Picture 16"/>
          <p:cNvPicPr>
            <a:picLocks noChangeAspect="1" noChangeArrowheads="1"/>
          </p:cNvPicPr>
          <p:nvPr/>
        </p:nvPicPr>
        <p:blipFill>
          <a:blip r:embed="rId17" cstate="print"/>
          <a:srcRect/>
          <a:stretch>
            <a:fillRect/>
          </a:stretch>
        </p:blipFill>
        <p:spPr bwMode="auto">
          <a:xfrm>
            <a:off x="4934799" y="4332603"/>
            <a:ext cx="704850" cy="619125"/>
          </a:xfrm>
          <a:prstGeom prst="rect">
            <a:avLst/>
          </a:prstGeom>
          <a:noFill/>
          <a:ln w="9525">
            <a:noFill/>
            <a:miter lim="800000"/>
            <a:headEnd/>
            <a:tailEnd/>
          </a:ln>
        </p:spPr>
      </p:pic>
      <p:sp>
        <p:nvSpPr>
          <p:cNvPr id="18" name="TextBox 17"/>
          <p:cNvSpPr txBox="1"/>
          <p:nvPr/>
        </p:nvSpPr>
        <p:spPr>
          <a:xfrm>
            <a:off x="5893806" y="814812"/>
            <a:ext cx="3032911" cy="5386090"/>
          </a:xfrm>
          <a:prstGeom prst="rect">
            <a:avLst/>
          </a:prstGeom>
          <a:noFill/>
        </p:spPr>
        <p:txBody>
          <a:bodyPr wrap="square" rtlCol="0">
            <a:spAutoFit/>
          </a:bodyPr>
          <a:lstStyle/>
          <a:p>
            <a:r>
              <a:rPr lang="en-US" b="1" dirty="0" smtClean="0"/>
              <a:t>2012: $45 Billion Invested in Mortgage Loans &amp; Delinquency Rate </a:t>
            </a:r>
            <a:r>
              <a:rPr lang="en-US" b="1" u="sng" dirty="0" smtClean="0"/>
              <a:t>&lt;</a:t>
            </a:r>
            <a:r>
              <a:rPr lang="en-US" b="1" dirty="0" smtClean="0"/>
              <a:t>0.1%</a:t>
            </a:r>
          </a:p>
          <a:p>
            <a:r>
              <a:rPr lang="en-US" sz="1000" b="1" dirty="0" smtClean="0">
                <a:solidFill>
                  <a:srgbClr val="FF0000"/>
                </a:solidFill>
              </a:rPr>
              <a:t>(About 15% Retained; Balance New; Poor to CMBS or Bank)</a:t>
            </a:r>
          </a:p>
          <a:p>
            <a:r>
              <a:rPr lang="en-US" b="1" u="sng" dirty="0" smtClean="0"/>
              <a:t>2013: </a:t>
            </a:r>
          </a:p>
          <a:p>
            <a:r>
              <a:rPr lang="en-US" b="1" dirty="0" smtClean="0"/>
              <a:t>1) Small Growth of 3% in Allocations</a:t>
            </a:r>
          </a:p>
          <a:p>
            <a:endParaRPr lang="en-US" b="1" dirty="0" smtClean="0"/>
          </a:p>
          <a:p>
            <a:r>
              <a:rPr lang="en-US" b="1" dirty="0" smtClean="0"/>
              <a:t>2) New Hires Relegated to Replacing Retirees</a:t>
            </a:r>
          </a:p>
          <a:p>
            <a:endParaRPr lang="en-US" b="1" dirty="0" smtClean="0"/>
          </a:p>
          <a:p>
            <a:r>
              <a:rPr lang="en-US" b="1" dirty="0" smtClean="0"/>
              <a:t>3) Concerns: a) Too Much Capital, b) Declining Life &amp; Annuity Sales</a:t>
            </a:r>
          </a:p>
          <a:p>
            <a:endParaRPr lang="en-US" b="1" dirty="0" smtClean="0"/>
          </a:p>
          <a:p>
            <a:r>
              <a:rPr lang="en-US" b="1" dirty="0" smtClean="0"/>
              <a:t>4) Expect To Be Forced To Take On More Risk</a:t>
            </a:r>
          </a:p>
          <a:p>
            <a:endParaRPr lang="en-US" b="1" dirty="0" smtClean="0"/>
          </a:p>
          <a:p>
            <a:r>
              <a:rPr lang="en-US" b="1" dirty="0" smtClean="0"/>
              <a:t>5) 10-Yr Floor Rate: 3.5%</a:t>
            </a:r>
            <a:endParaRPr lang="en-US" b="1" dirty="0"/>
          </a:p>
        </p:txBody>
      </p:sp>
      <p:pic>
        <p:nvPicPr>
          <p:cNvPr id="396305" name="Picture 17"/>
          <p:cNvPicPr>
            <a:picLocks noChangeAspect="1" noChangeArrowheads="1"/>
          </p:cNvPicPr>
          <p:nvPr/>
        </p:nvPicPr>
        <p:blipFill>
          <a:blip r:embed="rId18" cstate="print"/>
          <a:srcRect/>
          <a:stretch>
            <a:fillRect/>
          </a:stretch>
        </p:blipFill>
        <p:spPr bwMode="auto">
          <a:xfrm>
            <a:off x="4899056" y="2605795"/>
            <a:ext cx="685800" cy="704850"/>
          </a:xfrm>
          <a:prstGeom prst="rect">
            <a:avLst/>
          </a:prstGeom>
          <a:noFill/>
          <a:ln w="9525">
            <a:noFill/>
            <a:miter lim="800000"/>
            <a:headEnd/>
            <a:tailEnd/>
          </a:ln>
        </p:spPr>
      </p:pic>
      <p:pic>
        <p:nvPicPr>
          <p:cNvPr id="396306" name="Picture 18"/>
          <p:cNvPicPr>
            <a:picLocks noChangeAspect="1" noChangeArrowheads="1"/>
          </p:cNvPicPr>
          <p:nvPr/>
        </p:nvPicPr>
        <p:blipFill>
          <a:blip r:embed="rId19" cstate="print"/>
          <a:srcRect/>
          <a:stretch>
            <a:fillRect/>
          </a:stretch>
        </p:blipFill>
        <p:spPr bwMode="auto">
          <a:xfrm>
            <a:off x="4230751" y="1475103"/>
            <a:ext cx="1533525" cy="847725"/>
          </a:xfrm>
          <a:prstGeom prst="rect">
            <a:avLst/>
          </a:prstGeom>
          <a:noFill/>
          <a:ln w="9525">
            <a:noFill/>
            <a:miter lim="800000"/>
            <a:headEnd/>
            <a:tailEnd/>
          </a:ln>
        </p:spPr>
      </p:pic>
      <p:pic>
        <p:nvPicPr>
          <p:cNvPr id="396307" name="Picture 19"/>
          <p:cNvPicPr>
            <a:picLocks noChangeAspect="1" noChangeArrowheads="1"/>
          </p:cNvPicPr>
          <p:nvPr/>
        </p:nvPicPr>
        <p:blipFill>
          <a:blip r:embed="rId20" cstate="print"/>
          <a:srcRect/>
          <a:stretch>
            <a:fillRect/>
          </a:stretch>
        </p:blipFill>
        <p:spPr bwMode="auto">
          <a:xfrm>
            <a:off x="1123856" y="5755411"/>
            <a:ext cx="1047750" cy="561975"/>
          </a:xfrm>
          <a:prstGeom prst="rect">
            <a:avLst/>
          </a:prstGeom>
          <a:noFill/>
          <a:ln w="9525">
            <a:noFill/>
            <a:miter lim="800000"/>
            <a:headEnd/>
            <a:tailEnd/>
          </a:ln>
        </p:spPr>
      </p:pic>
      <p:pic>
        <p:nvPicPr>
          <p:cNvPr id="396308" name="Picture 20"/>
          <p:cNvPicPr>
            <a:picLocks noChangeAspect="1" noChangeArrowheads="1"/>
          </p:cNvPicPr>
          <p:nvPr/>
        </p:nvPicPr>
        <p:blipFill>
          <a:blip r:embed="rId21" cstate="print"/>
          <a:srcRect/>
          <a:stretch>
            <a:fillRect/>
          </a:stretch>
        </p:blipFill>
        <p:spPr bwMode="auto">
          <a:xfrm>
            <a:off x="2394784" y="5910734"/>
            <a:ext cx="1457325" cy="504825"/>
          </a:xfrm>
          <a:prstGeom prst="rect">
            <a:avLst/>
          </a:prstGeom>
          <a:noFill/>
          <a:ln w="9525">
            <a:noFill/>
            <a:miter lim="800000"/>
            <a:headEnd/>
            <a:tailEnd/>
          </a:ln>
        </p:spPr>
      </p:pic>
      <p:pic>
        <p:nvPicPr>
          <p:cNvPr id="396309" name="Picture 21"/>
          <p:cNvPicPr>
            <a:picLocks noChangeAspect="1" noChangeArrowheads="1"/>
          </p:cNvPicPr>
          <p:nvPr/>
        </p:nvPicPr>
        <p:blipFill>
          <a:blip r:embed="rId22" cstate="print"/>
          <a:srcRect/>
          <a:stretch>
            <a:fillRect/>
          </a:stretch>
        </p:blipFill>
        <p:spPr bwMode="auto">
          <a:xfrm>
            <a:off x="4002574" y="5971703"/>
            <a:ext cx="1790700" cy="419100"/>
          </a:xfrm>
          <a:prstGeom prst="rect">
            <a:avLst/>
          </a:prstGeom>
          <a:noFill/>
          <a:ln w="9525">
            <a:noFill/>
            <a:miter lim="800000"/>
            <a:headEnd/>
            <a:tailEnd/>
          </a:ln>
        </p:spPr>
      </p:pic>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2400" dirty="0" smtClean="0"/>
              <a:t>Table of Contents</a:t>
            </a:r>
          </a:p>
        </p:txBody>
      </p:sp>
      <p:sp>
        <p:nvSpPr>
          <p:cNvPr id="34819" name="Rectangle 3"/>
          <p:cNvSpPr>
            <a:spLocks noGrp="1" noChangeArrowheads="1"/>
          </p:cNvSpPr>
          <p:nvPr>
            <p:ph type="body" idx="1"/>
          </p:nvPr>
        </p:nvSpPr>
        <p:spPr/>
        <p:txBody>
          <a:bodyPr/>
          <a:lstStyle/>
          <a:p>
            <a:pPr marL="577850" indent="-577850" eaLnBrk="1" hangingPunct="1"/>
            <a:r>
              <a:rPr lang="en-US" b="1" dirty="0" smtClean="0">
                <a:solidFill>
                  <a:schemeClr val="accent3">
                    <a:lumMod val="50000"/>
                  </a:schemeClr>
                </a:solidFill>
              </a:rPr>
              <a:t>Economic Factors Affecting Capital Flows</a:t>
            </a:r>
          </a:p>
          <a:p>
            <a:pPr marL="811213" lvl="1" indent="-577850" eaLnBrk="1" hangingPunct="1"/>
            <a:r>
              <a:rPr lang="en-US" sz="2000" b="1" dirty="0" smtClean="0">
                <a:solidFill>
                  <a:srgbClr val="00B050"/>
                </a:solidFill>
              </a:rPr>
              <a:t>Observations</a:t>
            </a:r>
          </a:p>
          <a:p>
            <a:pPr marL="811213" lvl="1" indent="-577850" eaLnBrk="1" hangingPunct="1"/>
            <a:endParaRPr lang="en-US" sz="2000" b="1" dirty="0" smtClean="0"/>
          </a:p>
          <a:p>
            <a:pPr marL="577850" indent="-577850" eaLnBrk="1" hangingPunct="1"/>
            <a:r>
              <a:rPr lang="en-US" b="1" dirty="0" smtClean="0">
                <a:solidFill>
                  <a:schemeClr val="accent3">
                    <a:lumMod val="50000"/>
                  </a:schemeClr>
                </a:solidFill>
              </a:rPr>
              <a:t>Debt Market Overview</a:t>
            </a:r>
          </a:p>
          <a:p>
            <a:pPr marL="811213" lvl="1" indent="-577850" eaLnBrk="1" hangingPunct="1"/>
            <a:r>
              <a:rPr lang="en-US" sz="2000" b="1" dirty="0" smtClean="0">
                <a:solidFill>
                  <a:srgbClr val="00B050"/>
                </a:solidFill>
              </a:rPr>
              <a:t>Recent Lender Survey</a:t>
            </a:r>
          </a:p>
          <a:p>
            <a:pPr marL="811213" lvl="1" indent="-577850" eaLnBrk="1" hangingPunct="1"/>
            <a:r>
              <a:rPr lang="en-US" sz="2000" b="1" dirty="0" smtClean="0">
                <a:solidFill>
                  <a:srgbClr val="00B050"/>
                </a:solidFill>
              </a:rPr>
              <a:t>Current Mortgage Rates</a:t>
            </a:r>
          </a:p>
          <a:p>
            <a:pPr marL="811213" lvl="1" indent="-577850" eaLnBrk="1" hangingPunct="1"/>
            <a:r>
              <a:rPr lang="en-US" sz="2000" b="1" dirty="0" smtClean="0">
                <a:solidFill>
                  <a:srgbClr val="00B050"/>
                </a:solidFill>
              </a:rPr>
              <a:t>Various Data</a:t>
            </a:r>
          </a:p>
          <a:p>
            <a:pPr marL="811213" lvl="1" indent="-577850" eaLnBrk="1" hangingPunct="1"/>
            <a:endParaRPr lang="en-US" sz="2000" b="1" dirty="0" smtClean="0"/>
          </a:p>
          <a:p>
            <a:pPr marL="577850" indent="-577850" eaLnBrk="1" hangingPunct="1"/>
            <a:r>
              <a:rPr lang="en-US" b="1" dirty="0" smtClean="0">
                <a:solidFill>
                  <a:schemeClr val="accent3">
                    <a:lumMod val="50000"/>
                  </a:schemeClr>
                </a:solidFill>
              </a:rPr>
              <a:t>Equity Market Overview</a:t>
            </a:r>
          </a:p>
          <a:p>
            <a:pPr marL="811213" lvl="1" indent="-577850" eaLnBrk="1" hangingPunct="1"/>
            <a:r>
              <a:rPr lang="en-US" sz="2000" b="1" dirty="0" smtClean="0">
                <a:solidFill>
                  <a:srgbClr val="00B050"/>
                </a:solidFill>
              </a:rPr>
              <a:t>Various Data</a:t>
            </a:r>
          </a:p>
          <a:p>
            <a:pPr marL="577850" indent="-577850" eaLnBrk="1" hangingPunct="1"/>
            <a:endParaRPr lang="en-US" b="1" dirty="0" smtClean="0">
              <a:solidFill>
                <a:schemeClr val="accent3">
                  <a:lumMod val="50000"/>
                </a:schemeClr>
              </a:solidFill>
            </a:endParaRP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r>
              <a:rPr lang="en-US" sz="2400" dirty="0" smtClean="0"/>
              <a:t>CBRE Loan Originations : 3Q2012</a:t>
            </a:r>
          </a:p>
        </p:txBody>
      </p:sp>
      <p:graphicFrame>
        <p:nvGraphicFramePr>
          <p:cNvPr id="8" name="Group 56"/>
          <p:cNvGraphicFramePr>
            <a:graphicFrameLocks noGrp="1"/>
          </p:cNvGraphicFramePr>
          <p:nvPr/>
        </p:nvGraphicFramePr>
        <p:xfrm>
          <a:off x="1095469" y="600437"/>
          <a:ext cx="7934071" cy="5574632"/>
        </p:xfrm>
        <a:graphic>
          <a:graphicData uri="http://schemas.openxmlformats.org/drawingml/2006/table">
            <a:tbl>
              <a:tblPr/>
              <a:tblGrid>
                <a:gridCol w="3565395"/>
                <a:gridCol w="1579440"/>
                <a:gridCol w="1741635"/>
                <a:gridCol w="1047601"/>
              </a:tblGrid>
              <a:tr h="623428">
                <a:tc>
                  <a:txBody>
                    <a:bodyPr/>
                    <a:lstStyle/>
                    <a:p>
                      <a:pPr marL="231775" marR="0" lvl="0" indent="-231775"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chemeClr val="tx1"/>
                        </a:solidFill>
                        <a:effectLst/>
                        <a:latin typeface="Futura Bk BT" pitchFamily="34" charset="0"/>
                        <a:cs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Futura Bk BT" pitchFamily="34" charset="0"/>
                          <a:cs typeface="Arial" pitchFamily="34" charset="0"/>
                        </a:rPr>
                        <a:t>3Q 2012 YTD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Futura Bk BT" pitchFamily="34" charset="0"/>
                          <a:cs typeface="Arial" pitchFamily="34" charset="0"/>
                        </a:rPr>
                        <a:t>3Q 2011 YTD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Futura Bk BT" pitchFamily="34" charset="0"/>
                          <a:cs typeface="Arial" pitchFamily="34" charset="0"/>
                        </a:rPr>
                        <a:t>% </a:t>
                      </a:r>
                      <a:r>
                        <a:rPr kumimoji="0" lang="en-US" sz="1800" b="1" i="0" u="none" strike="noStrike" cap="none" normalizeH="0" baseline="0" dirty="0" err="1" smtClean="0">
                          <a:ln>
                            <a:noFill/>
                          </a:ln>
                          <a:solidFill>
                            <a:schemeClr val="tx1"/>
                          </a:solidFill>
                          <a:effectLst/>
                          <a:latin typeface="Futura Bk BT" pitchFamily="34" charset="0"/>
                          <a:cs typeface="Arial" pitchFamily="34" charset="0"/>
                        </a:rPr>
                        <a:t>chg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noFill/>
                  </a:tcPr>
                </a:tc>
              </a:tr>
              <a:tr h="409744">
                <a:tc>
                  <a:txBody>
                    <a:bodyPr/>
                    <a:lstStyle/>
                    <a:p>
                      <a:pPr marL="231775" marR="0" lvl="0" indent="-231775" algn="l"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Office</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$2.85B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$1.96B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Futura Bk BT" pitchFamily="34" charset="0"/>
                          <a:cs typeface="Arial" pitchFamily="34" charset="0"/>
                        </a:rPr>
                        <a:t>45%</a:t>
                      </a:r>
                    </a:p>
                  </a:txBody>
                  <a:tcPr anchor="b" horzOverflow="overflow">
                    <a:lnL>
                      <a:noFill/>
                    </a:lnL>
                    <a:lnR>
                      <a:noFill/>
                    </a:lnR>
                    <a:lnT>
                      <a:noFill/>
                    </a:lnT>
                    <a:lnB>
                      <a:noFill/>
                    </a:lnB>
                    <a:lnTlToBr>
                      <a:noFill/>
                    </a:lnTlToBr>
                    <a:lnBlToTr>
                      <a:noFill/>
                    </a:lnBlToTr>
                    <a:noFill/>
                  </a:tcPr>
                </a:tc>
              </a:tr>
              <a:tr h="409744">
                <a:tc>
                  <a:txBody>
                    <a:bodyPr/>
                    <a:lstStyle/>
                    <a:p>
                      <a:pPr marL="231775" marR="0" lvl="0" indent="-231775" algn="l"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Retail</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$0.83B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$1.29B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Futura Bk BT" pitchFamily="34" charset="0"/>
                          <a:cs typeface="Arial" pitchFamily="34" charset="0"/>
                        </a:rPr>
                        <a:t>-36%</a:t>
                      </a:r>
                    </a:p>
                  </a:txBody>
                  <a:tcPr anchor="b" horzOverflow="overflow">
                    <a:lnL>
                      <a:noFill/>
                    </a:lnL>
                    <a:lnR>
                      <a:noFill/>
                    </a:lnR>
                    <a:lnT>
                      <a:noFill/>
                    </a:lnT>
                    <a:lnB>
                      <a:noFill/>
                    </a:lnB>
                    <a:lnTlToBr>
                      <a:noFill/>
                    </a:lnTlToBr>
                    <a:lnBlToTr>
                      <a:noFill/>
                    </a:lnBlToTr>
                    <a:noFill/>
                  </a:tcPr>
                </a:tc>
              </a:tr>
              <a:tr h="409744">
                <a:tc>
                  <a:txBody>
                    <a:bodyPr/>
                    <a:lstStyle/>
                    <a:p>
                      <a:pPr marL="231775" marR="0" lvl="0" indent="-231775" algn="l"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Industrial</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$0.78B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$1.05B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Futura Bk BT" pitchFamily="34" charset="0"/>
                          <a:cs typeface="Arial" pitchFamily="34" charset="0"/>
                        </a:rPr>
                        <a:t>-26%</a:t>
                      </a:r>
                    </a:p>
                  </a:txBody>
                  <a:tcPr anchor="b" horzOverflow="overflow">
                    <a:lnL>
                      <a:noFill/>
                    </a:lnL>
                    <a:lnR>
                      <a:noFill/>
                    </a:lnR>
                    <a:lnT>
                      <a:noFill/>
                    </a:lnT>
                    <a:lnB>
                      <a:noFill/>
                    </a:lnB>
                    <a:lnTlToBr>
                      <a:noFill/>
                    </a:lnTlToBr>
                    <a:lnBlToTr>
                      <a:noFill/>
                    </a:lnBlToTr>
                    <a:noFill/>
                  </a:tcPr>
                </a:tc>
              </a:tr>
              <a:tr h="409744">
                <a:tc>
                  <a:txBody>
                    <a:bodyPr/>
                    <a:lstStyle/>
                    <a:p>
                      <a:pPr marL="231775" marR="0" lvl="0" indent="-231775" algn="l"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Multi-Housing</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$7.75B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$5.69B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Futura Bk BT" pitchFamily="34" charset="0"/>
                          <a:cs typeface="Arial" pitchFamily="34" charset="0"/>
                        </a:rPr>
                        <a:t>36%</a:t>
                      </a:r>
                    </a:p>
                  </a:txBody>
                  <a:tcPr anchor="b" horzOverflow="overflow">
                    <a:lnL>
                      <a:noFill/>
                    </a:lnL>
                    <a:lnR>
                      <a:noFill/>
                    </a:lnR>
                    <a:lnT>
                      <a:noFill/>
                    </a:lnT>
                    <a:lnB>
                      <a:noFill/>
                    </a:lnB>
                    <a:lnTlToBr>
                      <a:noFill/>
                    </a:lnTlToBr>
                    <a:lnBlToTr>
                      <a:noFill/>
                    </a:lnBlToTr>
                    <a:noFill/>
                  </a:tcPr>
                </a:tc>
              </a:tr>
              <a:tr h="409744">
                <a:tc>
                  <a:txBody>
                    <a:bodyPr/>
                    <a:lstStyle/>
                    <a:p>
                      <a:pPr marL="231775" marR="0" lvl="0" indent="-231775" algn="l"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Hotels</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$0.28B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$0.26B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Futura Bk BT" pitchFamily="34" charset="0"/>
                          <a:cs typeface="Arial" pitchFamily="34" charset="0"/>
                        </a:rPr>
                        <a:t>8%</a:t>
                      </a:r>
                    </a:p>
                  </a:txBody>
                  <a:tcPr anchor="b" horzOverflow="overflow">
                    <a:lnL>
                      <a:noFill/>
                    </a:lnL>
                    <a:lnR>
                      <a:noFill/>
                    </a:lnR>
                    <a:lnT>
                      <a:noFill/>
                    </a:lnT>
                    <a:lnB>
                      <a:noFill/>
                    </a:lnB>
                    <a:lnTlToBr>
                      <a:noFill/>
                    </a:lnTlToBr>
                    <a:lnBlToTr>
                      <a:noFill/>
                    </a:lnBlToTr>
                    <a:noFill/>
                  </a:tcPr>
                </a:tc>
              </a:tr>
              <a:tr h="409744">
                <a:tc>
                  <a:txBody>
                    <a:bodyPr/>
                    <a:lstStyle/>
                    <a:p>
                      <a:pPr marL="231775" marR="0" lvl="0" indent="-231775" algn="l"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Special Purpose</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$0.60B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$1.15B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Futura Bk BT" pitchFamily="34" charset="0"/>
                          <a:cs typeface="Arial" pitchFamily="34" charset="0"/>
                        </a:rPr>
                        <a:t>-48%</a:t>
                      </a:r>
                    </a:p>
                  </a:txBody>
                  <a:tcPr anchor="b" horzOverflow="overflow">
                    <a:lnL>
                      <a:noFill/>
                    </a:lnL>
                    <a:lnR>
                      <a:noFill/>
                    </a:lnR>
                    <a:lnT>
                      <a:noFill/>
                    </a:lnT>
                    <a:lnB>
                      <a:noFill/>
                    </a:lnB>
                    <a:lnTlToBr>
                      <a:noFill/>
                    </a:lnTlToBr>
                    <a:lnBlToTr>
                      <a:noFill/>
                    </a:lnBlToTr>
                    <a:noFill/>
                  </a:tcPr>
                </a:tc>
              </a:tr>
              <a:tr h="409744">
                <a:tc>
                  <a:txBody>
                    <a:bodyPr/>
                    <a:lstStyle/>
                    <a:p>
                      <a:pPr marL="231775" marR="0" lvl="0" indent="-231775" algn="l"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US Loan Origination Volume</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$13.09B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$11.40B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Futura Bk BT" pitchFamily="34" charset="0"/>
                          <a:cs typeface="Arial" pitchFamily="34" charset="0"/>
                        </a:rPr>
                        <a:t>15%</a:t>
                      </a:r>
                    </a:p>
                  </a:txBody>
                  <a:tcPr anchor="b" horzOverflow="overflow">
                    <a:lnL>
                      <a:noFill/>
                    </a:lnL>
                    <a:lnR>
                      <a:noFill/>
                    </a:lnR>
                    <a:lnT>
                      <a:noFill/>
                    </a:lnT>
                    <a:lnB>
                      <a:noFill/>
                    </a:lnB>
                    <a:lnTlToBr>
                      <a:noFill/>
                    </a:lnTlToBr>
                    <a:lnBlToTr>
                      <a:noFill/>
                    </a:lnBlToTr>
                    <a:noFill/>
                  </a:tcPr>
                </a:tc>
              </a:tr>
              <a:tr h="409744">
                <a:tc>
                  <a:txBody>
                    <a:bodyPr/>
                    <a:lstStyle/>
                    <a:p>
                      <a:pPr marL="231775" marR="0" lvl="0" indent="-231775" algn="l"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US Loan Sales Volume</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$1.39B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Futura Bk BT" pitchFamily="34" charset="0"/>
                          <a:ea typeface="+mn-ea"/>
                          <a:cs typeface="Arial" pitchFamily="34" charset="0"/>
                        </a:rPr>
                        <a:t>$1.55B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Futura Bk BT" pitchFamily="34" charset="0"/>
                          <a:cs typeface="Arial" pitchFamily="34" charset="0"/>
                        </a:rPr>
                        <a:t>-10%</a:t>
                      </a:r>
                    </a:p>
                  </a:txBody>
                  <a:tcPr anchor="b" horzOverflow="overflow">
                    <a:lnL>
                      <a:noFill/>
                    </a:lnL>
                    <a:lnR>
                      <a:noFill/>
                    </a:lnR>
                    <a:lnT>
                      <a:noFill/>
                    </a:lnT>
                    <a:lnB>
                      <a:noFill/>
                    </a:lnB>
                    <a:lnTlToBr>
                      <a:noFill/>
                    </a:lnTlToBr>
                    <a:lnBlToTr>
                      <a:noFill/>
                    </a:lnBlToTr>
                    <a:noFill/>
                  </a:tcPr>
                </a:tc>
              </a:tr>
              <a:tr h="409744">
                <a:tc>
                  <a:txBody>
                    <a:bodyPr/>
                    <a:lstStyle/>
                    <a:p>
                      <a:pPr marL="231775" marR="0" lvl="0" indent="-231775" algn="l" defTabSz="914400" rtl="0" eaLnBrk="1" fontAlgn="b"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Futura Bk BT" pitchFamily="34" charset="0"/>
                          <a:cs typeface="Arial" pitchFamily="34" charset="0"/>
                        </a:rPr>
                        <a:t>Total Loan Activity Volume</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Futura Bk BT" pitchFamily="34" charset="0"/>
                          <a:ea typeface="+mn-ea"/>
                          <a:cs typeface="Arial" pitchFamily="34" charset="0"/>
                        </a:rPr>
                        <a:t>$14.48B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Futura Bk BT" pitchFamily="34" charset="0"/>
                          <a:ea typeface="+mn-ea"/>
                          <a:cs typeface="Arial" pitchFamily="34" charset="0"/>
                        </a:rPr>
                        <a:t>$12.95B</a:t>
                      </a:r>
                    </a:p>
                  </a:txBody>
                  <a:tcPr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Futura Bk BT" pitchFamily="34" charset="0"/>
                          <a:ea typeface="+mn-ea"/>
                          <a:cs typeface="Arial" pitchFamily="34" charset="0"/>
                        </a:rPr>
                        <a:t>12%</a:t>
                      </a:r>
                    </a:p>
                  </a:txBody>
                  <a:tcPr anchor="b" horzOverflow="overflow">
                    <a:lnL>
                      <a:noFill/>
                    </a:lnL>
                    <a:lnR>
                      <a:noFill/>
                    </a:lnR>
                    <a:lnT>
                      <a:noFill/>
                    </a:lnT>
                    <a:lnB>
                      <a:noFill/>
                    </a:lnB>
                    <a:lnTlToBr>
                      <a:noFill/>
                    </a:lnTlToBr>
                    <a:lnBlToTr>
                      <a:noFill/>
                    </a:lnBlToTr>
                    <a:noFill/>
                  </a:tcPr>
                </a:tc>
              </a:tr>
              <a:tr h="623428">
                <a:tc>
                  <a:txBody>
                    <a:bodyPr/>
                    <a:lstStyle/>
                    <a:p>
                      <a:pPr marL="231775" marR="0" lvl="0" indent="-231775" algn="l" defTabSz="914400" rtl="0" eaLnBrk="1" fontAlgn="b"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Futura Bk BT" pitchFamily="34" charset="0"/>
                          <a:cs typeface="Arial" pitchFamily="34" charset="0"/>
                        </a:rPr>
                        <a:t>Total Investment Sales Volume*</a:t>
                      </a:r>
                    </a:p>
                  </a:txBody>
                  <a:tcPr anchor="b" horzOverflow="overflow">
                    <a:lnL>
                      <a:noFill/>
                    </a:lnL>
                    <a:lnR>
                      <a:noFill/>
                    </a:lnR>
                    <a:lnT>
                      <a:noFill/>
                    </a:lnT>
                    <a:lnB>
                      <a:noFill/>
                    </a:lnB>
                    <a:lnTlToBr>
                      <a:noFill/>
                    </a:lnTlToBr>
                    <a:lnBlToTr>
                      <a:noFill/>
                    </a:lnBlToTr>
                    <a:noFill/>
                  </a:tcPr>
                </a:tc>
                <a:tc>
                  <a:txBody>
                    <a:bodyPr/>
                    <a:lstStyle/>
                    <a:p>
                      <a:pPr algn="r"/>
                      <a:r>
                        <a:rPr lang="en-US" sz="1800" dirty="0" smtClean="0">
                          <a:latin typeface="Futura Bk BT" pitchFamily="34" charset="0"/>
                        </a:rPr>
                        <a:t>$25.81B</a:t>
                      </a:r>
                      <a:endParaRPr lang="en-US" sz="1800" dirty="0">
                        <a:latin typeface="Futura Bk BT" pitchFamily="34" charset="0"/>
                      </a:endParaRPr>
                    </a:p>
                  </a:txBody>
                  <a:tcPr marT="45721" marB="45721" anchor="b" horzOverflow="overflow">
                    <a:lnL>
                      <a:noFill/>
                    </a:lnL>
                    <a:lnR>
                      <a:noFill/>
                    </a:lnR>
                    <a:lnT>
                      <a:noFill/>
                    </a:lnT>
                    <a:lnB>
                      <a:noFill/>
                    </a:lnB>
                    <a:lnTlToBr>
                      <a:noFill/>
                    </a:lnTlToBr>
                    <a:lnBlToTr>
                      <a:noFill/>
                    </a:lnBlToTr>
                    <a:noFill/>
                  </a:tcPr>
                </a:tc>
                <a:tc>
                  <a:txBody>
                    <a:bodyPr/>
                    <a:lstStyle/>
                    <a:p>
                      <a:pPr algn="r"/>
                      <a:r>
                        <a:rPr lang="en-US" sz="1800" dirty="0" smtClean="0">
                          <a:latin typeface="Futura Bk BT" pitchFamily="34" charset="0"/>
                        </a:rPr>
                        <a:t>$23.29B</a:t>
                      </a:r>
                    </a:p>
                  </a:txBody>
                  <a:tcPr marT="45721" marB="45721" anchor="b" horzOverflow="overflow">
                    <a:lnL>
                      <a:noFill/>
                    </a:lnL>
                    <a:lnR>
                      <a:noFill/>
                    </a:lnR>
                    <a:lnT>
                      <a:noFill/>
                    </a:lnT>
                    <a:lnB>
                      <a:noFill/>
                    </a:lnB>
                    <a:lnTlToBr>
                      <a:noFill/>
                    </a:lnTlToBr>
                    <a:lnBlToTr>
                      <a:noFill/>
                    </a:lnBlToTr>
                    <a:noFill/>
                  </a:tcPr>
                </a:tc>
                <a:tc>
                  <a:txBody>
                    <a:bodyPr/>
                    <a:lstStyle/>
                    <a:p>
                      <a:pPr algn="r"/>
                      <a:r>
                        <a:rPr lang="en-US" sz="1800" dirty="0" smtClean="0">
                          <a:latin typeface="Futura Bk BT" pitchFamily="34" charset="0"/>
                        </a:rPr>
                        <a:t>11%</a:t>
                      </a:r>
                      <a:endParaRPr lang="en-US" sz="1800" dirty="0">
                        <a:latin typeface="Futura Bk BT" pitchFamily="34" charset="0"/>
                      </a:endParaRPr>
                    </a:p>
                  </a:txBody>
                  <a:tcPr marL="9525" marR="9525" marT="9525" marB="0" anchor="b">
                    <a:lnL>
                      <a:noFill/>
                    </a:lnL>
                    <a:lnR>
                      <a:noFill/>
                    </a:lnR>
                    <a:lnT>
                      <a:noFill/>
                    </a:lnT>
                    <a:lnB>
                      <a:noFill/>
                    </a:lnB>
                    <a:lnTlToBr>
                      <a:noFill/>
                    </a:lnTlToBr>
                    <a:lnBlToTr>
                      <a:noFill/>
                    </a:lnBlToTr>
                    <a:noFill/>
                  </a:tcPr>
                </a:tc>
              </a:tr>
              <a:tr h="623428">
                <a:tc>
                  <a:txBody>
                    <a:bodyPr/>
                    <a:lstStyle/>
                    <a:p>
                      <a:pPr marL="231775" marR="0" lvl="0" indent="-231775" algn="l" defTabSz="914400" rtl="0" eaLnBrk="1" fontAlgn="b"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Futura Bk BT" pitchFamily="34" charset="0"/>
                          <a:cs typeface="Arial" pitchFamily="34" charset="0"/>
                        </a:rPr>
                        <a:t>Total US Capital Markets Activity</a:t>
                      </a:r>
                      <a:endParaRPr kumimoji="0" lang="en-US" sz="1800" b="0" i="0" u="none" strike="noStrike" cap="none" normalizeH="0" baseline="0" dirty="0" smtClean="0">
                        <a:ln>
                          <a:noFill/>
                        </a:ln>
                        <a:solidFill>
                          <a:schemeClr val="tx1"/>
                        </a:solidFill>
                        <a:effectLst/>
                        <a:latin typeface="Futura Bk BT" pitchFamily="34" charset="0"/>
                        <a:cs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algn="r"/>
                      <a:r>
                        <a:rPr lang="en-US" sz="1800" dirty="0" smtClean="0">
                          <a:latin typeface="Futura Bk BT" pitchFamily="34" charset="0"/>
                        </a:rPr>
                        <a:t>$40.29B</a:t>
                      </a:r>
                    </a:p>
                  </a:txBody>
                  <a:tcPr marT="45721" marB="45721" anchor="b" horzOverflow="overflow">
                    <a:lnL>
                      <a:noFill/>
                    </a:lnL>
                    <a:lnR>
                      <a:noFill/>
                    </a:lnR>
                    <a:lnT>
                      <a:noFill/>
                    </a:lnT>
                    <a:lnB>
                      <a:noFill/>
                    </a:lnB>
                    <a:lnTlToBr>
                      <a:noFill/>
                    </a:lnTlToBr>
                    <a:lnBlToTr>
                      <a:noFill/>
                    </a:lnBlToTr>
                    <a:noFill/>
                  </a:tcPr>
                </a:tc>
                <a:tc>
                  <a:txBody>
                    <a:bodyPr/>
                    <a:lstStyle/>
                    <a:p>
                      <a:pPr algn="r"/>
                      <a:r>
                        <a:rPr lang="en-US" sz="1800" dirty="0" smtClean="0">
                          <a:latin typeface="Futura Bk BT" pitchFamily="34" charset="0"/>
                        </a:rPr>
                        <a:t>$36.24B</a:t>
                      </a:r>
                      <a:endParaRPr lang="en-US" sz="1800" dirty="0">
                        <a:latin typeface="Futura Bk BT" pitchFamily="34" charset="0"/>
                      </a:endParaRPr>
                    </a:p>
                  </a:txBody>
                  <a:tcPr marT="45718" marB="45718" anchor="b" horzOverflow="overflow">
                    <a:lnL>
                      <a:noFill/>
                    </a:lnL>
                    <a:lnR>
                      <a:noFill/>
                    </a:lnR>
                    <a:lnT>
                      <a:noFill/>
                    </a:lnT>
                    <a:lnB>
                      <a:noFill/>
                    </a:lnB>
                    <a:lnTlToBr>
                      <a:noFill/>
                    </a:lnTlToBr>
                    <a:lnBlToTr>
                      <a:noFill/>
                    </a:lnBlToTr>
                    <a:noFill/>
                  </a:tcPr>
                </a:tc>
                <a:tc>
                  <a:txBody>
                    <a:bodyPr/>
                    <a:lstStyle/>
                    <a:p>
                      <a:pPr algn="r"/>
                      <a:r>
                        <a:rPr lang="en-US" sz="1800" dirty="0" smtClean="0">
                          <a:latin typeface="Futura Bk BT" pitchFamily="34" charset="0"/>
                        </a:rPr>
                        <a:t>11%</a:t>
                      </a:r>
                      <a:endParaRPr lang="en-US" sz="1800" dirty="0">
                        <a:latin typeface="Futura Bk BT" pitchFamily="34" charset="0"/>
                      </a:endParaRPr>
                    </a:p>
                  </a:txBody>
                  <a:tcPr marL="9525" marR="9525" marT="9525" marB="0" anchor="b">
                    <a:lnL>
                      <a:noFill/>
                    </a:lnL>
                    <a:lnR>
                      <a:noFill/>
                    </a:lnR>
                    <a:lnT>
                      <a:noFill/>
                    </a:lnT>
                    <a:lnB>
                      <a:noFill/>
                    </a:lnB>
                    <a:lnTlToBr>
                      <a:noFill/>
                    </a:lnTlToBr>
                    <a:lnBlToTr>
                      <a:noFill/>
                    </a:lnBlToTr>
                    <a:noFill/>
                  </a:tcPr>
                </a:tc>
              </a:tr>
            </a:tbl>
          </a:graphicData>
        </a:graphic>
      </p:graphicFrame>
      <p:sp>
        <p:nvSpPr>
          <p:cNvPr id="9" name="Text Box 49"/>
          <p:cNvSpPr txBox="1">
            <a:spLocks noChangeArrowheads="1"/>
          </p:cNvSpPr>
          <p:nvPr/>
        </p:nvSpPr>
        <p:spPr bwMode="auto">
          <a:xfrm>
            <a:off x="940365" y="740153"/>
            <a:ext cx="3213100" cy="396875"/>
          </a:xfrm>
          <a:prstGeom prst="rect">
            <a:avLst/>
          </a:prstGeom>
          <a:noFill/>
          <a:ln w="9525">
            <a:noFill/>
            <a:miter lim="800000"/>
            <a:headEnd/>
            <a:tailEnd/>
          </a:ln>
        </p:spPr>
        <p:txBody>
          <a:bodyPr>
            <a:spAutoFit/>
          </a:bodyPr>
          <a:lstStyle/>
          <a:p>
            <a:pPr algn="r">
              <a:spcBef>
                <a:spcPct val="50000"/>
              </a:spcBef>
            </a:pPr>
            <a:r>
              <a:rPr lang="en-US" sz="2000" b="1" dirty="0">
                <a:solidFill>
                  <a:srgbClr val="00B050"/>
                </a:solidFill>
              </a:rPr>
              <a:t>Debt &amp; Equity Finance</a:t>
            </a:r>
          </a:p>
        </p:txBody>
      </p:sp>
      <p:sp>
        <p:nvSpPr>
          <p:cNvPr id="5" name="TextBox 4"/>
          <p:cNvSpPr txBox="1"/>
          <p:nvPr/>
        </p:nvSpPr>
        <p:spPr>
          <a:xfrm>
            <a:off x="3186819" y="4798336"/>
            <a:ext cx="3367890" cy="307777"/>
          </a:xfrm>
          <a:prstGeom prst="rect">
            <a:avLst/>
          </a:prstGeom>
          <a:noFill/>
        </p:spPr>
        <p:txBody>
          <a:bodyPr wrap="square" rtlCol="0">
            <a:spAutoFit/>
          </a:bodyPr>
          <a:lstStyle/>
          <a:p>
            <a:pPr algn="r"/>
            <a:r>
              <a:rPr lang="en-US" sz="1400" b="1" dirty="0" smtClean="0">
                <a:solidFill>
                  <a:schemeClr val="tx2"/>
                </a:solidFill>
              </a:rPr>
              <a:t>12% Share of All Non-Bank Loans</a:t>
            </a:r>
            <a:endParaRPr lang="en-US" sz="1400" b="1" dirty="0">
              <a:solidFill>
                <a:schemeClr val="tx2"/>
              </a:solidFill>
            </a:endParaRPr>
          </a:p>
        </p:txBody>
      </p:sp>
      <p:sp>
        <p:nvSpPr>
          <p:cNvPr id="6" name="Down Arrow 5"/>
          <p:cNvSpPr/>
          <p:nvPr/>
        </p:nvSpPr>
        <p:spPr>
          <a:xfrm>
            <a:off x="4988460" y="1846907"/>
            <a:ext cx="298764" cy="389299"/>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4970352" y="2489703"/>
            <a:ext cx="307818" cy="380246"/>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4733453" y="3710412"/>
            <a:ext cx="307818" cy="380246"/>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smtClean="0"/>
              <a:t>CBRE Loan Activity Volume</a:t>
            </a:r>
          </a:p>
        </p:txBody>
      </p:sp>
      <p:sp>
        <p:nvSpPr>
          <p:cNvPr id="54275" name="Text Box 5"/>
          <p:cNvSpPr txBox="1">
            <a:spLocks noChangeArrowheads="1"/>
          </p:cNvSpPr>
          <p:nvPr/>
        </p:nvSpPr>
        <p:spPr bwMode="auto">
          <a:xfrm>
            <a:off x="973138" y="6221413"/>
            <a:ext cx="6565900" cy="153987"/>
          </a:xfrm>
          <a:prstGeom prst="rect">
            <a:avLst/>
          </a:prstGeom>
          <a:noFill/>
          <a:ln w="9525">
            <a:noFill/>
            <a:miter lim="800000"/>
            <a:headEnd/>
            <a:tailEnd/>
          </a:ln>
        </p:spPr>
        <p:txBody>
          <a:bodyPr lIns="0" tIns="0" rIns="0" bIns="0">
            <a:spAutoFit/>
          </a:bodyPr>
          <a:lstStyle/>
          <a:p>
            <a:pPr marL="228600" indent="-228600">
              <a:spcBef>
                <a:spcPct val="50000"/>
              </a:spcBef>
            </a:pPr>
            <a:r>
              <a:rPr lang="en-US" sz="1000"/>
              <a:t>Source: CBRE Capital Markets Loan Originations and Loan Sales</a:t>
            </a:r>
          </a:p>
        </p:txBody>
      </p:sp>
      <p:pic>
        <p:nvPicPr>
          <p:cNvPr id="54276" name="Picture 6"/>
          <p:cNvPicPr>
            <a:picLocks noChangeAspect="1" noChangeArrowheads="1"/>
          </p:cNvPicPr>
          <p:nvPr/>
        </p:nvPicPr>
        <p:blipFill>
          <a:blip r:embed="rId3" cstate="print"/>
          <a:srcRect/>
          <a:stretch>
            <a:fillRect/>
          </a:stretch>
        </p:blipFill>
        <p:spPr bwMode="auto">
          <a:xfrm>
            <a:off x="1270000" y="820738"/>
            <a:ext cx="7029450" cy="5191125"/>
          </a:xfrm>
          <a:prstGeom prst="rect">
            <a:avLst/>
          </a:prstGeom>
          <a:noFill/>
          <a:ln w="9525">
            <a:noFill/>
            <a:miter lim="800000"/>
            <a:headEnd/>
            <a:tailEnd/>
          </a:ln>
        </p:spPr>
      </p:pic>
      <p:sp>
        <p:nvSpPr>
          <p:cNvPr id="5" name="TextBox 4"/>
          <p:cNvSpPr txBox="1"/>
          <p:nvPr/>
        </p:nvSpPr>
        <p:spPr>
          <a:xfrm>
            <a:off x="5767058" y="2670772"/>
            <a:ext cx="2109458" cy="923330"/>
          </a:xfrm>
          <a:prstGeom prst="rect">
            <a:avLst/>
          </a:prstGeom>
          <a:noFill/>
        </p:spPr>
        <p:txBody>
          <a:bodyPr wrap="square" rtlCol="0">
            <a:spAutoFit/>
          </a:bodyPr>
          <a:lstStyle/>
          <a:p>
            <a:pPr algn="ctr"/>
            <a:r>
              <a:rPr lang="en-US" b="1" dirty="0" smtClean="0"/>
              <a:t>CBRE 2012:</a:t>
            </a:r>
          </a:p>
          <a:p>
            <a:pPr algn="ctr"/>
            <a:r>
              <a:rPr lang="en-US" b="1" dirty="0" smtClean="0"/>
              <a:t>$20 Billion+</a:t>
            </a:r>
          </a:p>
          <a:p>
            <a:pPr algn="ctr"/>
            <a:r>
              <a:rPr lang="en-US" b="1" dirty="0" smtClean="0"/>
              <a:t>900+ Loans</a:t>
            </a:r>
            <a:endParaRPr lang="en-US" b="1"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r>
              <a:rPr lang="en-US" smtClean="0"/>
              <a:t>Who’s Lending</a:t>
            </a:r>
          </a:p>
        </p:txBody>
      </p:sp>
      <p:sp>
        <p:nvSpPr>
          <p:cNvPr id="55299" name="Text Box 5"/>
          <p:cNvSpPr txBox="1">
            <a:spLocks noChangeArrowheads="1"/>
          </p:cNvSpPr>
          <p:nvPr/>
        </p:nvSpPr>
        <p:spPr bwMode="auto">
          <a:xfrm>
            <a:off x="973138" y="6350000"/>
            <a:ext cx="6565900" cy="152400"/>
          </a:xfrm>
          <a:prstGeom prst="rect">
            <a:avLst/>
          </a:prstGeom>
          <a:noFill/>
          <a:ln w="9525">
            <a:noFill/>
            <a:miter lim="800000"/>
            <a:headEnd/>
            <a:tailEnd/>
          </a:ln>
        </p:spPr>
        <p:txBody>
          <a:bodyPr lIns="0" tIns="0" rIns="0" bIns="0">
            <a:spAutoFit/>
          </a:bodyPr>
          <a:lstStyle/>
          <a:p>
            <a:pPr marL="228600" indent="-228600">
              <a:spcBef>
                <a:spcPct val="50000"/>
              </a:spcBef>
            </a:pPr>
            <a:r>
              <a:rPr lang="en-US" sz="1000"/>
              <a:t>Source: CBRE  Econometric Advisors, Q3 2012</a:t>
            </a:r>
          </a:p>
        </p:txBody>
      </p:sp>
      <p:sp>
        <p:nvSpPr>
          <p:cNvPr id="55300" name="Text Placeholder 2"/>
          <p:cNvSpPr>
            <a:spLocks/>
          </p:cNvSpPr>
          <p:nvPr/>
        </p:nvSpPr>
        <p:spPr bwMode="auto">
          <a:xfrm>
            <a:off x="1930400" y="533400"/>
            <a:ext cx="7010400" cy="304800"/>
          </a:xfrm>
          <a:prstGeom prst="rect">
            <a:avLst/>
          </a:prstGeom>
          <a:noFill/>
          <a:ln w="9525">
            <a:noFill/>
            <a:miter lim="800000"/>
            <a:headEnd/>
            <a:tailEnd/>
          </a:ln>
        </p:spPr>
        <p:txBody>
          <a:bodyPr/>
          <a:lstStyle/>
          <a:p>
            <a:pPr marL="228600" indent="-228600" algn="r">
              <a:spcBef>
                <a:spcPct val="25000"/>
              </a:spcBef>
              <a:buClr>
                <a:srgbClr val="66CC33"/>
              </a:buClr>
              <a:buFont typeface="Wingdings" pitchFamily="2" charset="2"/>
              <a:buNone/>
            </a:pPr>
            <a:r>
              <a:rPr lang="en-US" sz="1600" b="1">
                <a:solidFill>
                  <a:srgbClr val="C0C0C0"/>
                </a:solidFill>
              </a:rPr>
              <a:t>Percentage of Total Consideration</a:t>
            </a:r>
          </a:p>
        </p:txBody>
      </p:sp>
      <p:pic>
        <p:nvPicPr>
          <p:cNvPr id="55301" name="Picture 6"/>
          <p:cNvPicPr>
            <a:picLocks noChangeAspect="1" noChangeArrowheads="1"/>
          </p:cNvPicPr>
          <p:nvPr/>
        </p:nvPicPr>
        <p:blipFill>
          <a:blip r:embed="rId3" cstate="print"/>
          <a:srcRect/>
          <a:stretch>
            <a:fillRect/>
          </a:stretch>
        </p:blipFill>
        <p:spPr bwMode="auto">
          <a:xfrm>
            <a:off x="931863" y="1303338"/>
            <a:ext cx="7769225" cy="45370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7"/>
          <p:cNvPicPr>
            <a:picLocks noChangeAspect="1" noChangeArrowheads="1"/>
          </p:cNvPicPr>
          <p:nvPr/>
        </p:nvPicPr>
        <p:blipFill>
          <a:blip r:embed="rId3" cstate="print"/>
          <a:srcRect/>
          <a:stretch>
            <a:fillRect/>
          </a:stretch>
        </p:blipFill>
        <p:spPr bwMode="auto">
          <a:xfrm>
            <a:off x="1020763" y="674688"/>
            <a:ext cx="7181850" cy="5567362"/>
          </a:xfrm>
          <a:prstGeom prst="rect">
            <a:avLst/>
          </a:prstGeom>
          <a:noFill/>
          <a:ln w="9525">
            <a:noFill/>
            <a:miter lim="800000"/>
            <a:headEnd/>
            <a:tailEnd/>
          </a:ln>
        </p:spPr>
      </p:pic>
      <p:sp>
        <p:nvSpPr>
          <p:cNvPr id="56323" name="Rectangle 2"/>
          <p:cNvSpPr>
            <a:spLocks noGrp="1" noChangeArrowheads="1"/>
          </p:cNvSpPr>
          <p:nvPr>
            <p:ph type="title" idx="4294967295"/>
          </p:nvPr>
        </p:nvSpPr>
        <p:spPr/>
        <p:txBody>
          <a:bodyPr/>
          <a:lstStyle/>
          <a:p>
            <a:r>
              <a:rPr lang="en-US" sz="2400" smtClean="0"/>
              <a:t>U.S. Commercial &amp; Multifamily Debt Outstanding</a:t>
            </a:r>
          </a:p>
        </p:txBody>
      </p:sp>
      <p:sp>
        <p:nvSpPr>
          <p:cNvPr id="56324" name="Rectangle 3"/>
          <p:cNvSpPr>
            <a:spLocks noChangeArrowheads="1"/>
          </p:cNvSpPr>
          <p:nvPr/>
        </p:nvSpPr>
        <p:spPr bwMode="auto">
          <a:xfrm>
            <a:off x="7075488" y="609600"/>
            <a:ext cx="1922462" cy="336550"/>
          </a:xfrm>
          <a:prstGeom prst="rect">
            <a:avLst/>
          </a:prstGeom>
          <a:noFill/>
          <a:ln w="9525">
            <a:noFill/>
            <a:miter lim="800000"/>
            <a:headEnd/>
            <a:tailEnd/>
          </a:ln>
        </p:spPr>
        <p:txBody>
          <a:bodyPr wrap="none">
            <a:spAutoFit/>
          </a:bodyPr>
          <a:lstStyle/>
          <a:p>
            <a:pPr algn="r"/>
            <a:r>
              <a:rPr lang="en-US" sz="1600" b="1">
                <a:solidFill>
                  <a:srgbClr val="B2B2B2"/>
                </a:solidFill>
              </a:rPr>
              <a:t>By Capital Source</a:t>
            </a:r>
          </a:p>
        </p:txBody>
      </p:sp>
      <p:sp>
        <p:nvSpPr>
          <p:cNvPr id="56325" name="Rectangle 4"/>
          <p:cNvSpPr>
            <a:spLocks noChangeArrowheads="1"/>
          </p:cNvSpPr>
          <p:nvPr/>
        </p:nvSpPr>
        <p:spPr bwMode="auto">
          <a:xfrm>
            <a:off x="1076325" y="774700"/>
            <a:ext cx="2628900" cy="274638"/>
          </a:xfrm>
          <a:prstGeom prst="rect">
            <a:avLst/>
          </a:prstGeom>
          <a:noFill/>
          <a:ln w="9525" algn="ctr">
            <a:noFill/>
            <a:miter lim="800000"/>
            <a:headEnd/>
            <a:tailEnd/>
          </a:ln>
        </p:spPr>
        <p:txBody>
          <a:bodyPr lIns="0" tIns="0" rIns="0" bIns="0">
            <a:spAutoFit/>
          </a:bodyPr>
          <a:lstStyle/>
          <a:p>
            <a:pPr eaLnBrk="0" hangingPunct="0">
              <a:spcBef>
                <a:spcPct val="50000"/>
              </a:spcBef>
            </a:pPr>
            <a:r>
              <a:rPr lang="en-US" b="1"/>
              <a:t>Total $2.37 Trillion</a:t>
            </a:r>
          </a:p>
        </p:txBody>
      </p:sp>
      <p:sp>
        <p:nvSpPr>
          <p:cNvPr id="56326" name="Text Box 5"/>
          <p:cNvSpPr txBox="1">
            <a:spLocks noChangeArrowheads="1"/>
          </p:cNvSpPr>
          <p:nvPr/>
        </p:nvSpPr>
        <p:spPr bwMode="auto">
          <a:xfrm>
            <a:off x="973138" y="6350000"/>
            <a:ext cx="6565900" cy="152400"/>
          </a:xfrm>
          <a:prstGeom prst="rect">
            <a:avLst/>
          </a:prstGeom>
          <a:noFill/>
          <a:ln w="9525">
            <a:noFill/>
            <a:miter lim="800000"/>
            <a:headEnd/>
            <a:tailEnd/>
          </a:ln>
        </p:spPr>
        <p:txBody>
          <a:bodyPr lIns="0" tIns="0" rIns="0" bIns="0">
            <a:spAutoFit/>
          </a:bodyPr>
          <a:lstStyle/>
          <a:p>
            <a:pPr marL="228600" indent="-228600">
              <a:spcBef>
                <a:spcPct val="50000"/>
              </a:spcBef>
            </a:pPr>
            <a:r>
              <a:rPr lang="en-US" sz="1000"/>
              <a:t>Source: Mortgage Bankers Association, Q2 2012</a:t>
            </a: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lstStyle/>
          <a:p>
            <a:r>
              <a:rPr lang="en-US" dirty="0" smtClean="0"/>
              <a:t>CBRE Lending Momentum Index</a:t>
            </a:r>
          </a:p>
        </p:txBody>
      </p:sp>
      <p:sp>
        <p:nvSpPr>
          <p:cNvPr id="57347" name="Text Box 5"/>
          <p:cNvSpPr txBox="1">
            <a:spLocks noChangeArrowheads="1"/>
          </p:cNvSpPr>
          <p:nvPr/>
        </p:nvSpPr>
        <p:spPr bwMode="auto">
          <a:xfrm>
            <a:off x="855663" y="6276975"/>
            <a:ext cx="6057900" cy="246063"/>
          </a:xfrm>
          <a:prstGeom prst="rect">
            <a:avLst/>
          </a:prstGeom>
          <a:noFill/>
          <a:ln w="9525" algn="ctr">
            <a:noFill/>
            <a:miter lim="800000"/>
            <a:headEnd/>
            <a:tailEnd/>
          </a:ln>
        </p:spPr>
        <p:txBody>
          <a:bodyPr wrap="none">
            <a:spAutoFit/>
          </a:bodyPr>
          <a:lstStyle/>
          <a:p>
            <a:pPr marL="228600" indent="-228600">
              <a:buClr>
                <a:srgbClr val="66CC33"/>
              </a:buClr>
              <a:buFont typeface="Wingdings" pitchFamily="2" charset="2"/>
              <a:buNone/>
            </a:pPr>
            <a:r>
              <a:rPr lang="en-US" sz="1000">
                <a:solidFill>
                  <a:srgbClr val="000000"/>
                </a:solidFill>
              </a:rPr>
              <a:t>Source: CBRE Capital Markets, CBRE Research, data as of September 30, 2012. Seasonally Adjusted. </a:t>
            </a:r>
          </a:p>
        </p:txBody>
      </p:sp>
      <p:pic>
        <p:nvPicPr>
          <p:cNvPr id="57348" name="Picture 2"/>
          <p:cNvPicPr>
            <a:picLocks noChangeAspect="1" noChangeArrowheads="1"/>
          </p:cNvPicPr>
          <p:nvPr/>
        </p:nvPicPr>
        <p:blipFill>
          <a:blip r:embed="rId3" cstate="print"/>
          <a:srcRect/>
          <a:stretch>
            <a:fillRect/>
          </a:stretch>
        </p:blipFill>
        <p:spPr bwMode="auto">
          <a:xfrm>
            <a:off x="769938" y="1243013"/>
            <a:ext cx="8247062" cy="4284662"/>
          </a:xfrm>
          <a:prstGeom prst="rect">
            <a:avLst/>
          </a:prstGeom>
          <a:noFill/>
          <a:ln w="9525">
            <a:noFill/>
            <a:miter lim="800000"/>
            <a:headEnd/>
            <a:tailEnd/>
          </a:ln>
        </p:spPr>
      </p:pic>
      <p:sp>
        <p:nvSpPr>
          <p:cNvPr id="5" name="TextBox 4"/>
          <p:cNvSpPr txBox="1"/>
          <p:nvPr/>
        </p:nvSpPr>
        <p:spPr>
          <a:xfrm>
            <a:off x="1620570" y="1756372"/>
            <a:ext cx="3014804" cy="369332"/>
          </a:xfrm>
          <a:prstGeom prst="rect">
            <a:avLst/>
          </a:prstGeom>
          <a:noFill/>
        </p:spPr>
        <p:txBody>
          <a:bodyPr wrap="square" rtlCol="0">
            <a:spAutoFit/>
          </a:bodyPr>
          <a:lstStyle/>
          <a:p>
            <a:r>
              <a:rPr lang="en-US" dirty="0" smtClean="0">
                <a:solidFill>
                  <a:srgbClr val="006A4D"/>
                </a:solidFill>
              </a:rPr>
              <a:t>Private Sources Dominate</a:t>
            </a:r>
            <a:endParaRPr lang="en-US" dirty="0">
              <a:solidFill>
                <a:srgbClr val="006A4D"/>
              </a:solidFill>
            </a:endParaRPr>
          </a:p>
        </p:txBody>
      </p:sp>
      <p:sp>
        <p:nvSpPr>
          <p:cNvPr id="6" name="TextBox 5"/>
          <p:cNvSpPr txBox="1"/>
          <p:nvPr/>
        </p:nvSpPr>
        <p:spPr>
          <a:xfrm>
            <a:off x="5513561" y="1638678"/>
            <a:ext cx="2851842" cy="369332"/>
          </a:xfrm>
          <a:prstGeom prst="rect">
            <a:avLst/>
          </a:prstGeom>
          <a:noFill/>
        </p:spPr>
        <p:txBody>
          <a:bodyPr wrap="square" rtlCol="0">
            <a:spAutoFit/>
          </a:bodyPr>
          <a:lstStyle/>
          <a:p>
            <a:r>
              <a:rPr lang="en-US" dirty="0" smtClean="0">
                <a:solidFill>
                  <a:srgbClr val="69BE28"/>
                </a:solidFill>
              </a:rPr>
              <a:t>Public Sources Dominate</a:t>
            </a:r>
            <a:endParaRPr lang="en-US" dirty="0">
              <a:solidFill>
                <a:srgbClr val="69BE28"/>
              </a:solidFill>
            </a:endParaRP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2700" y="-11113"/>
            <a:ext cx="9067800" cy="477838"/>
          </a:xfrm>
        </p:spPr>
        <p:txBody>
          <a:bodyPr/>
          <a:lstStyle/>
          <a:p>
            <a:pPr eaLnBrk="1" hangingPunct="1"/>
            <a:r>
              <a:rPr lang="en-US" sz="2900" smtClean="0"/>
              <a:t>Loan Maturities</a:t>
            </a:r>
          </a:p>
        </p:txBody>
      </p:sp>
      <p:sp>
        <p:nvSpPr>
          <p:cNvPr id="58371" name="Text Box 4"/>
          <p:cNvSpPr txBox="1">
            <a:spLocks noChangeArrowheads="1"/>
          </p:cNvSpPr>
          <p:nvPr/>
        </p:nvSpPr>
        <p:spPr bwMode="auto">
          <a:xfrm>
            <a:off x="1122363" y="5815013"/>
            <a:ext cx="6248400" cy="655637"/>
          </a:xfrm>
          <a:prstGeom prst="rect">
            <a:avLst/>
          </a:prstGeom>
          <a:noFill/>
          <a:ln w="9525" algn="ctr">
            <a:noFill/>
            <a:miter lim="800000"/>
            <a:headEnd/>
            <a:tailEnd/>
          </a:ln>
        </p:spPr>
        <p:txBody>
          <a:bodyPr lIns="91407" tIns="45704" rIns="91407" bIns="45704">
            <a:spAutoFit/>
          </a:bodyPr>
          <a:lstStyle/>
          <a:p>
            <a:pPr>
              <a:spcBef>
                <a:spcPct val="50000"/>
              </a:spcBef>
            </a:pPr>
            <a:r>
              <a:rPr lang="en-US" sz="1200" i="1">
                <a:solidFill>
                  <a:srgbClr val="000000"/>
                </a:solidFill>
              </a:rPr>
              <a:t/>
            </a:r>
            <a:br>
              <a:rPr lang="en-US" sz="1200" i="1">
                <a:solidFill>
                  <a:srgbClr val="000000"/>
                </a:solidFill>
              </a:rPr>
            </a:br>
            <a:endParaRPr lang="en-US" sz="1000">
              <a:solidFill>
                <a:srgbClr val="000000"/>
              </a:solidFill>
            </a:endParaRPr>
          </a:p>
          <a:p>
            <a:pPr>
              <a:spcBef>
                <a:spcPct val="50000"/>
              </a:spcBef>
            </a:pPr>
            <a:r>
              <a:rPr lang="en-US" sz="1000">
                <a:solidFill>
                  <a:srgbClr val="000000"/>
                </a:solidFill>
              </a:rPr>
              <a:t>Source: Mortgage Bankers Association, Q4 2011. Updated Annually.</a:t>
            </a:r>
          </a:p>
        </p:txBody>
      </p:sp>
      <p:sp>
        <p:nvSpPr>
          <p:cNvPr id="58372" name="Text Box 3"/>
          <p:cNvSpPr txBox="1">
            <a:spLocks noChangeArrowheads="1"/>
          </p:cNvSpPr>
          <p:nvPr/>
        </p:nvSpPr>
        <p:spPr bwMode="auto">
          <a:xfrm>
            <a:off x="2667000" y="609600"/>
            <a:ext cx="6281738" cy="336550"/>
          </a:xfrm>
          <a:prstGeom prst="rect">
            <a:avLst/>
          </a:prstGeom>
          <a:noFill/>
          <a:ln w="9525">
            <a:noFill/>
            <a:miter lim="800000"/>
            <a:headEnd/>
            <a:tailEnd/>
          </a:ln>
        </p:spPr>
        <p:txBody>
          <a:bodyPr>
            <a:spAutoFit/>
          </a:bodyPr>
          <a:lstStyle/>
          <a:p>
            <a:pPr algn="r">
              <a:spcBef>
                <a:spcPct val="50000"/>
              </a:spcBef>
            </a:pPr>
            <a:r>
              <a:rPr lang="en-US" sz="1600" b="1">
                <a:solidFill>
                  <a:srgbClr val="777777"/>
                </a:solidFill>
              </a:rPr>
              <a:t>By Investor Type</a:t>
            </a:r>
          </a:p>
        </p:txBody>
      </p:sp>
      <p:pic>
        <p:nvPicPr>
          <p:cNvPr id="58373" name="Picture 5"/>
          <p:cNvPicPr>
            <a:picLocks noChangeAspect="1" noChangeArrowheads="1"/>
          </p:cNvPicPr>
          <p:nvPr/>
        </p:nvPicPr>
        <p:blipFill>
          <a:blip r:embed="rId3" cstate="print"/>
          <a:srcRect/>
          <a:stretch>
            <a:fillRect/>
          </a:stretch>
        </p:blipFill>
        <p:spPr bwMode="auto">
          <a:xfrm>
            <a:off x="635000" y="1204913"/>
            <a:ext cx="8509000" cy="422116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title" idx="4294967295"/>
          </p:nvPr>
        </p:nvSpPr>
        <p:spPr/>
        <p:txBody>
          <a:bodyPr/>
          <a:lstStyle/>
          <a:p>
            <a:pPr eaLnBrk="1" hangingPunct="1"/>
            <a:r>
              <a:rPr lang="en-US" smtClean="0"/>
              <a:t>CMBS Issuance</a:t>
            </a:r>
          </a:p>
        </p:txBody>
      </p:sp>
      <p:sp>
        <p:nvSpPr>
          <p:cNvPr id="60419" name="Text Box 5"/>
          <p:cNvSpPr txBox="1">
            <a:spLocks noChangeArrowheads="1"/>
          </p:cNvSpPr>
          <p:nvPr/>
        </p:nvSpPr>
        <p:spPr bwMode="auto">
          <a:xfrm>
            <a:off x="977900" y="6353175"/>
            <a:ext cx="3057525" cy="246063"/>
          </a:xfrm>
          <a:prstGeom prst="rect">
            <a:avLst/>
          </a:prstGeom>
          <a:noFill/>
          <a:ln w="9525" algn="ctr">
            <a:noFill/>
            <a:miter lim="800000"/>
            <a:headEnd/>
            <a:tailEnd/>
          </a:ln>
        </p:spPr>
        <p:txBody>
          <a:bodyPr wrap="none">
            <a:spAutoFit/>
          </a:bodyPr>
          <a:lstStyle/>
          <a:p>
            <a:pPr marL="228600" indent="-228600">
              <a:buClr>
                <a:srgbClr val="66CC33"/>
              </a:buClr>
              <a:buFont typeface="Wingdings" pitchFamily="2" charset="2"/>
              <a:buNone/>
            </a:pPr>
            <a:r>
              <a:rPr lang="en-US" sz="1000">
                <a:solidFill>
                  <a:srgbClr val="000000"/>
                </a:solidFill>
              </a:rPr>
              <a:t>Source: Commercial Mortgage Alert, October 2012</a:t>
            </a:r>
          </a:p>
        </p:txBody>
      </p:sp>
      <p:pic>
        <p:nvPicPr>
          <p:cNvPr id="60420" name="Picture 6"/>
          <p:cNvPicPr>
            <a:picLocks noChangeAspect="1"/>
          </p:cNvPicPr>
          <p:nvPr/>
        </p:nvPicPr>
        <p:blipFill>
          <a:blip r:embed="rId3" cstate="print"/>
          <a:srcRect/>
          <a:stretch>
            <a:fillRect/>
          </a:stretch>
        </p:blipFill>
        <p:spPr bwMode="auto">
          <a:xfrm>
            <a:off x="733425" y="742950"/>
            <a:ext cx="7956550" cy="53498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idx="4294967295"/>
          </p:nvPr>
        </p:nvSpPr>
        <p:spPr/>
        <p:txBody>
          <a:bodyPr/>
          <a:lstStyle/>
          <a:p>
            <a:pPr eaLnBrk="1" hangingPunct="1"/>
            <a:r>
              <a:rPr lang="en-US" dirty="0" smtClean="0"/>
              <a:t>Key Indices</a:t>
            </a:r>
          </a:p>
        </p:txBody>
      </p:sp>
      <p:sp>
        <p:nvSpPr>
          <p:cNvPr id="62467" name="Text Box 5"/>
          <p:cNvSpPr txBox="1">
            <a:spLocks noChangeArrowheads="1"/>
          </p:cNvSpPr>
          <p:nvPr/>
        </p:nvSpPr>
        <p:spPr bwMode="auto">
          <a:xfrm>
            <a:off x="977900" y="6353175"/>
            <a:ext cx="2270125" cy="244475"/>
          </a:xfrm>
          <a:prstGeom prst="rect">
            <a:avLst/>
          </a:prstGeom>
          <a:noFill/>
          <a:ln w="9525" algn="ctr">
            <a:noFill/>
            <a:miter lim="800000"/>
            <a:headEnd/>
            <a:tailEnd/>
          </a:ln>
        </p:spPr>
        <p:txBody>
          <a:bodyPr wrap="none">
            <a:spAutoFit/>
          </a:bodyPr>
          <a:lstStyle/>
          <a:p>
            <a:pPr marL="228600" indent="-228600">
              <a:buClr>
                <a:srgbClr val="66CC33"/>
              </a:buClr>
              <a:buFont typeface="Wingdings" pitchFamily="2" charset="2"/>
              <a:buNone/>
            </a:pPr>
            <a:r>
              <a:rPr lang="en-US" sz="1000">
                <a:solidFill>
                  <a:srgbClr val="000000"/>
                </a:solidFill>
              </a:rPr>
              <a:t>Source: Bloomberg, Federal Reserve</a:t>
            </a:r>
          </a:p>
        </p:txBody>
      </p:sp>
      <p:graphicFrame>
        <p:nvGraphicFramePr>
          <p:cNvPr id="6" name="Group 141"/>
          <p:cNvGraphicFramePr>
            <a:graphicFrameLocks noGrp="1"/>
          </p:cNvGraphicFramePr>
          <p:nvPr/>
        </p:nvGraphicFramePr>
        <p:xfrm>
          <a:off x="1593411" y="1937395"/>
          <a:ext cx="6279606" cy="2501901"/>
        </p:xfrm>
        <a:graphic>
          <a:graphicData uri="http://schemas.openxmlformats.org/drawingml/2006/table">
            <a:tbl>
              <a:tblPr/>
              <a:tblGrid>
                <a:gridCol w="1195056"/>
                <a:gridCol w="816079"/>
                <a:gridCol w="1079285"/>
                <a:gridCol w="1080715"/>
                <a:gridCol w="1079285"/>
                <a:gridCol w="1029186"/>
              </a:tblGrid>
              <a:tr h="647700">
                <a:tc>
                  <a:txBody>
                    <a:bodyPr/>
                    <a:lstStyle/>
                    <a:p>
                      <a:pPr marL="0" marR="0" lvl="0" indent="0" algn="ctr" defTabSz="1017588" rtl="0" eaLnBrk="0" fontAlgn="base" latinLnBrk="0" hangingPunct="0">
                        <a:lnSpc>
                          <a:spcPct val="100000"/>
                        </a:lnSpc>
                        <a:spcBef>
                          <a:spcPct val="25000"/>
                        </a:spcBef>
                        <a:spcAft>
                          <a:spcPct val="0"/>
                        </a:spcAft>
                        <a:buClr>
                          <a:srgbClr val="69BE28"/>
                        </a:buClr>
                        <a:buSzTx/>
                        <a:buFont typeface="Wingdings" pitchFamily="2" charset="2"/>
                        <a:buNone/>
                        <a:tabLst/>
                      </a:pPr>
                      <a:endParaRPr kumimoji="0" lang="en-US" sz="1700" b="0" i="0" u="none" strike="noStrike" cap="none" normalizeH="0" baseline="0" dirty="0" smtClean="0">
                        <a:ln>
                          <a:noFill/>
                        </a:ln>
                        <a:solidFill>
                          <a:srgbClr val="000000"/>
                        </a:solidFill>
                        <a:effectLst/>
                        <a:latin typeface="Arial" charset="0"/>
                        <a:cs typeface="Arial" charset="0"/>
                      </a:endParaRPr>
                    </a:p>
                  </a:txBody>
                  <a:tcPr marL="83344" marR="83344" marT="41650" marB="4165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Futura Lt BT" pitchFamily="34" charset="0"/>
                          <a:cs typeface="Arial" charset="0"/>
                        </a:rPr>
                        <a:t>Prime</a:t>
                      </a:r>
                      <a:endParaRPr kumimoji="0" lang="en-US" sz="1700" b="1" i="0" u="none" strike="noStrike" cap="none" normalizeH="0" baseline="0" smtClean="0">
                        <a:ln>
                          <a:noFill/>
                        </a:ln>
                        <a:solidFill>
                          <a:schemeClr val="tx1"/>
                        </a:solidFill>
                        <a:effectLst/>
                        <a:latin typeface="Futura Md BT" pitchFamily="34" charset="0"/>
                        <a:cs typeface="Arial" charset="0"/>
                      </a:endParaRPr>
                    </a:p>
                  </a:txBody>
                  <a:tcPr marL="83344" marR="83344" marT="41650" marB="4165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Futura Lt BT" pitchFamily="34" charset="0"/>
                          <a:cs typeface="Arial" charset="0"/>
                        </a:rPr>
                        <a:t>5-Yr T</a:t>
                      </a:r>
                      <a:endParaRPr kumimoji="0" lang="en-US" sz="1700" b="1" i="0" u="none" strike="noStrike" cap="none" normalizeH="0" baseline="0" smtClean="0">
                        <a:ln>
                          <a:noFill/>
                        </a:ln>
                        <a:solidFill>
                          <a:schemeClr val="tx1"/>
                        </a:solidFill>
                        <a:effectLst/>
                        <a:latin typeface="Futura Md BT" pitchFamily="34" charset="0"/>
                        <a:cs typeface="Arial" charset="0"/>
                      </a:endParaRPr>
                    </a:p>
                  </a:txBody>
                  <a:tcPr marL="83344" marR="83344" marT="41650" marB="4165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Futura Lt BT" pitchFamily="34" charset="0"/>
                          <a:cs typeface="Arial" charset="0"/>
                        </a:rPr>
                        <a:t>10-Yr T</a:t>
                      </a:r>
                      <a:endParaRPr kumimoji="0" lang="en-US" sz="1700" b="1" i="0" u="none" strike="noStrike" cap="none" normalizeH="0" baseline="0" smtClean="0">
                        <a:ln>
                          <a:noFill/>
                        </a:ln>
                        <a:solidFill>
                          <a:schemeClr val="tx1"/>
                        </a:solidFill>
                        <a:effectLst/>
                        <a:latin typeface="Futura Md BT" pitchFamily="34" charset="0"/>
                        <a:cs typeface="Arial" charset="0"/>
                      </a:endParaRPr>
                    </a:p>
                  </a:txBody>
                  <a:tcPr marL="83344" marR="83344" marT="41650" marB="4165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Futura Lt BT" pitchFamily="34" charset="0"/>
                          <a:cs typeface="Arial" charset="0"/>
                        </a:rPr>
                        <a:t>1-M LIBOR</a:t>
                      </a:r>
                      <a:endParaRPr kumimoji="0" lang="en-US" sz="1700" b="1" i="0" u="none" strike="noStrike" cap="none" normalizeH="0" baseline="0" smtClean="0">
                        <a:ln>
                          <a:noFill/>
                        </a:ln>
                        <a:solidFill>
                          <a:schemeClr val="tx1"/>
                        </a:solidFill>
                        <a:effectLst/>
                        <a:latin typeface="Futura Md BT" pitchFamily="34" charset="0"/>
                        <a:cs typeface="Arial" charset="0"/>
                      </a:endParaRPr>
                    </a:p>
                  </a:txBody>
                  <a:tcPr marL="83344" marR="83344" marT="41650" marB="4165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tx1"/>
                          </a:solidFill>
                          <a:effectLst/>
                          <a:latin typeface="Futura Lt BT" pitchFamily="34" charset="0"/>
                          <a:cs typeface="Arial" charset="0"/>
                        </a:rPr>
                        <a:t>DJIA</a:t>
                      </a:r>
                      <a:endParaRPr kumimoji="0" lang="en-US" sz="1700" b="1" i="0" u="none" strike="noStrike" cap="none" normalizeH="0" baseline="0" dirty="0" smtClean="0">
                        <a:ln>
                          <a:noFill/>
                        </a:ln>
                        <a:solidFill>
                          <a:schemeClr val="tx1"/>
                        </a:solidFill>
                        <a:effectLst/>
                        <a:latin typeface="Futura Md BT" pitchFamily="34" charset="0"/>
                        <a:cs typeface="Arial" charset="0"/>
                      </a:endParaRPr>
                    </a:p>
                  </a:txBody>
                  <a:tcPr marL="83344" marR="83344" marT="41650" marB="41650" anchor="ctr" horzOverflow="overflow">
                    <a:lnL>
                      <a:noFill/>
                    </a:lnL>
                    <a:lnR>
                      <a:noFill/>
                    </a:lnR>
                    <a:lnT>
                      <a:noFill/>
                    </a:lnT>
                    <a:lnB>
                      <a:noFill/>
                    </a:lnB>
                    <a:lnTlToBr>
                      <a:noFill/>
                    </a:lnTlToBr>
                    <a:lnBlToTr>
                      <a:noFill/>
                    </a:lnBlToTr>
                    <a:noFill/>
                  </a:tcPr>
                </a:tc>
              </a:tr>
              <a:tr h="6175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Futura Lt BT" pitchFamily="34" charset="0"/>
                          <a:cs typeface="Arial" charset="0"/>
                        </a:rPr>
                        <a:t>1.18.2013</a:t>
                      </a:r>
                    </a:p>
                  </a:txBody>
                  <a:tcPr marL="83344" marR="83344" marT="41650" marB="41650" anchor="ctr" horzOverflow="overflow">
                    <a:lnL>
                      <a:noFill/>
                    </a:lnL>
                    <a:lnR>
                      <a:noFill/>
                    </a:lnR>
                    <a:lnT>
                      <a:noFill/>
                    </a:lnT>
                    <a:lnB>
                      <a:noFill/>
                    </a:lnB>
                    <a:lnTlToBr>
                      <a:noFill/>
                    </a:lnTlToBr>
                    <a:lnBlToTr>
                      <a:noFill/>
                    </a:lnBlToTr>
                    <a:solidFill>
                      <a:srgbClr val="ECEC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Futura Lt BT" pitchFamily="34" charset="0"/>
                          <a:cs typeface="Arial" charset="0"/>
                        </a:rPr>
                        <a:t>3.25%</a:t>
                      </a:r>
                    </a:p>
                  </a:txBody>
                  <a:tcPr marL="83344" marR="83344" marT="41650" marB="41650" anchor="ctr" horzOverflow="overflow">
                    <a:lnL>
                      <a:noFill/>
                    </a:lnL>
                    <a:lnR>
                      <a:noFill/>
                    </a:lnR>
                    <a:lnT>
                      <a:noFill/>
                    </a:lnT>
                    <a:lnB>
                      <a:noFill/>
                    </a:lnB>
                    <a:lnTlToBr>
                      <a:noFill/>
                    </a:lnTlToBr>
                    <a:lnBlToTr>
                      <a:noFill/>
                    </a:lnBlToTr>
                    <a:solidFill>
                      <a:srgbClr val="ECEC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Futura Lt BT" pitchFamily="34" charset="0"/>
                          <a:cs typeface="Arial" charset="0"/>
                        </a:rPr>
                        <a:t>0.77%</a:t>
                      </a:r>
                    </a:p>
                  </a:txBody>
                  <a:tcPr marL="83344" marR="83344" marT="41650" marB="41650" anchor="ctr" horzOverflow="overflow">
                    <a:lnL>
                      <a:noFill/>
                    </a:lnL>
                    <a:lnR>
                      <a:noFill/>
                    </a:lnR>
                    <a:lnT>
                      <a:noFill/>
                    </a:lnT>
                    <a:lnB>
                      <a:noFill/>
                    </a:lnB>
                    <a:lnTlToBr>
                      <a:noFill/>
                    </a:lnTlToBr>
                    <a:lnBlToTr>
                      <a:noFill/>
                    </a:lnBlToTr>
                    <a:solidFill>
                      <a:srgbClr val="ECEC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Futura Lt BT" pitchFamily="34" charset="0"/>
                          <a:cs typeface="Arial" charset="0"/>
                        </a:rPr>
                        <a:t>1.87%</a:t>
                      </a:r>
                    </a:p>
                  </a:txBody>
                  <a:tcPr marL="83344" marR="83344" marT="41650" marB="41650" anchor="ctr" horzOverflow="overflow">
                    <a:lnL>
                      <a:noFill/>
                    </a:lnL>
                    <a:lnR>
                      <a:noFill/>
                    </a:lnR>
                    <a:lnT>
                      <a:noFill/>
                    </a:lnT>
                    <a:lnB>
                      <a:noFill/>
                    </a:lnB>
                    <a:lnTlToBr>
                      <a:noFill/>
                    </a:lnTlToBr>
                    <a:lnBlToTr>
                      <a:noFill/>
                    </a:lnBlToTr>
                    <a:solidFill>
                      <a:srgbClr val="ECEC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Futura Lt BT" pitchFamily="34" charset="0"/>
                          <a:cs typeface="Arial" charset="0"/>
                        </a:rPr>
                        <a:t>0.21%</a:t>
                      </a:r>
                    </a:p>
                  </a:txBody>
                  <a:tcPr marL="83344" marR="83344" marT="41650" marB="41650" anchor="ctr" horzOverflow="overflow">
                    <a:lnL>
                      <a:noFill/>
                    </a:lnL>
                    <a:lnR>
                      <a:noFill/>
                    </a:lnR>
                    <a:lnT>
                      <a:noFill/>
                    </a:lnT>
                    <a:lnB>
                      <a:noFill/>
                    </a:lnB>
                    <a:lnTlToBr>
                      <a:noFill/>
                    </a:lnTlToBr>
                    <a:lnBlToTr>
                      <a:noFill/>
                    </a:lnBlToTr>
                    <a:solidFill>
                      <a:srgbClr val="ECEC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Futura Lt BT" pitchFamily="34" charset="0"/>
                          <a:cs typeface="Arial" charset="0"/>
                        </a:rPr>
                        <a:t>13,650</a:t>
                      </a:r>
                    </a:p>
                  </a:txBody>
                  <a:tcPr marL="83344" marR="83344" marT="41650" marB="41650" anchor="ctr" horzOverflow="overflow">
                    <a:lnL>
                      <a:noFill/>
                    </a:lnL>
                    <a:lnR>
                      <a:noFill/>
                    </a:lnR>
                    <a:lnT>
                      <a:noFill/>
                    </a:lnT>
                    <a:lnB>
                      <a:noFill/>
                    </a:lnB>
                    <a:lnTlToBr>
                      <a:noFill/>
                    </a:lnTlToBr>
                    <a:lnBlToTr>
                      <a:noFill/>
                    </a:lnBlToTr>
                    <a:solidFill>
                      <a:srgbClr val="ECECEC"/>
                    </a:solidFill>
                  </a:tcPr>
                </a:tc>
              </a:tr>
              <a:tr h="619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Futura Lt BT" pitchFamily="34" charset="0"/>
                          <a:cs typeface="Arial" charset="0"/>
                        </a:rPr>
                        <a:t>9.12.2012</a:t>
                      </a:r>
                    </a:p>
                  </a:txBody>
                  <a:tcPr marL="83344" marR="83344" marT="41650" marB="4165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Futura Lt BT" pitchFamily="34" charset="0"/>
                          <a:cs typeface="Arial" charset="0"/>
                        </a:rPr>
                        <a:t>3.25%</a:t>
                      </a:r>
                    </a:p>
                  </a:txBody>
                  <a:tcPr marL="83344" marR="83344" marT="41650" marB="4165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Futura Lt BT" pitchFamily="34" charset="0"/>
                          <a:cs typeface="Arial" charset="0"/>
                        </a:rPr>
                        <a:t>0.69%</a:t>
                      </a:r>
                    </a:p>
                  </a:txBody>
                  <a:tcPr marL="83344" marR="83344" marT="41650" marB="4165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Futura Lt BT" pitchFamily="34" charset="0"/>
                          <a:cs typeface="Arial" charset="0"/>
                        </a:rPr>
                        <a:t>1.75%</a:t>
                      </a:r>
                    </a:p>
                  </a:txBody>
                  <a:tcPr marL="83344" marR="83344" marT="41650" marB="4165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Futura Lt BT" pitchFamily="34" charset="0"/>
                          <a:cs typeface="Arial" charset="0"/>
                        </a:rPr>
                        <a:t>0.22%</a:t>
                      </a:r>
                    </a:p>
                  </a:txBody>
                  <a:tcPr marL="83344" marR="83344" marT="41650" marB="4165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Futura Lt BT" pitchFamily="34" charset="0"/>
                          <a:cs typeface="Arial" charset="0"/>
                        </a:rPr>
                        <a:t>13,351</a:t>
                      </a:r>
                    </a:p>
                  </a:txBody>
                  <a:tcPr marL="83344" marR="83344" marT="41650" marB="41650" anchor="ctr" horzOverflow="overflow">
                    <a:lnL>
                      <a:noFill/>
                    </a:lnL>
                    <a:lnR>
                      <a:noFill/>
                    </a:lnR>
                    <a:lnT>
                      <a:noFill/>
                    </a:lnT>
                    <a:lnB>
                      <a:noFill/>
                    </a:lnB>
                    <a:lnTlToBr>
                      <a:noFill/>
                    </a:lnTlToBr>
                    <a:lnBlToTr>
                      <a:noFill/>
                    </a:lnBlToTr>
                    <a:noFill/>
                  </a:tcPr>
                </a:tc>
              </a:tr>
              <a:tr h="6175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Futura Lt BT" pitchFamily="34" charset="0"/>
                          <a:cs typeface="Arial" charset="0"/>
                        </a:rPr>
                        <a:t>Year Ago</a:t>
                      </a:r>
                    </a:p>
                  </a:txBody>
                  <a:tcPr marL="83344" marR="83344" marT="41650" marB="41650" anchor="ctr" horzOverflow="overflow">
                    <a:lnL>
                      <a:noFill/>
                    </a:lnL>
                    <a:lnR>
                      <a:noFill/>
                    </a:lnR>
                    <a:lnT>
                      <a:noFill/>
                    </a:lnT>
                    <a:lnB>
                      <a:noFill/>
                    </a:lnB>
                    <a:lnTlToBr>
                      <a:noFill/>
                    </a:lnTlToBr>
                    <a:lnBlToTr>
                      <a:noFill/>
                    </a:lnBlToTr>
                    <a:solidFill>
                      <a:srgbClr val="ECEC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Futura Lt BT" pitchFamily="34" charset="0"/>
                          <a:cs typeface="Arial" charset="0"/>
                        </a:rPr>
                        <a:t>3.25%</a:t>
                      </a:r>
                    </a:p>
                  </a:txBody>
                  <a:tcPr marL="83344" marR="83344" marT="41650" marB="41650" anchor="ctr" horzOverflow="overflow">
                    <a:lnL>
                      <a:noFill/>
                    </a:lnL>
                    <a:lnR>
                      <a:noFill/>
                    </a:lnR>
                    <a:lnT>
                      <a:noFill/>
                    </a:lnT>
                    <a:lnB>
                      <a:noFill/>
                    </a:lnB>
                    <a:lnTlToBr>
                      <a:noFill/>
                    </a:lnTlToBr>
                    <a:lnBlToTr>
                      <a:noFill/>
                    </a:lnBlToTr>
                    <a:solidFill>
                      <a:srgbClr val="ECEC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Futura Lt BT" pitchFamily="34" charset="0"/>
                          <a:cs typeface="Arial" charset="0"/>
                        </a:rPr>
                        <a:t>1.11%</a:t>
                      </a:r>
                    </a:p>
                  </a:txBody>
                  <a:tcPr marL="83344" marR="83344" marT="41650" marB="41650" anchor="ctr" horzOverflow="overflow">
                    <a:lnL>
                      <a:noFill/>
                    </a:lnL>
                    <a:lnR>
                      <a:noFill/>
                    </a:lnR>
                    <a:lnT>
                      <a:noFill/>
                    </a:lnT>
                    <a:lnB>
                      <a:noFill/>
                    </a:lnB>
                    <a:lnTlToBr>
                      <a:noFill/>
                    </a:lnTlToBr>
                    <a:lnBlToTr>
                      <a:noFill/>
                    </a:lnBlToTr>
                    <a:solidFill>
                      <a:srgbClr val="ECEC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Futura Lt BT" pitchFamily="34" charset="0"/>
                          <a:cs typeface="Arial" charset="0"/>
                        </a:rPr>
                        <a:t>2.16%</a:t>
                      </a:r>
                    </a:p>
                  </a:txBody>
                  <a:tcPr marL="83344" marR="83344" marT="41650" marB="41650" anchor="ctr" horzOverflow="overflow">
                    <a:lnL>
                      <a:noFill/>
                    </a:lnL>
                    <a:lnR>
                      <a:noFill/>
                    </a:lnR>
                    <a:lnT>
                      <a:noFill/>
                    </a:lnT>
                    <a:lnB>
                      <a:noFill/>
                    </a:lnB>
                    <a:lnTlToBr>
                      <a:noFill/>
                    </a:lnTlToBr>
                    <a:lnBlToTr>
                      <a:noFill/>
                    </a:lnBlToTr>
                    <a:solidFill>
                      <a:srgbClr val="ECEC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Futura Lt BT" pitchFamily="34" charset="0"/>
                          <a:cs typeface="Arial" charset="0"/>
                        </a:rPr>
                        <a:t>0.24%</a:t>
                      </a:r>
                    </a:p>
                  </a:txBody>
                  <a:tcPr marL="83344" marR="83344" marT="41650" marB="41650" anchor="ctr" horzOverflow="overflow">
                    <a:lnL>
                      <a:noFill/>
                    </a:lnL>
                    <a:lnR>
                      <a:noFill/>
                    </a:lnR>
                    <a:lnT>
                      <a:noFill/>
                    </a:lnT>
                    <a:lnB>
                      <a:noFill/>
                    </a:lnB>
                    <a:lnTlToBr>
                      <a:noFill/>
                    </a:lnTlToBr>
                    <a:lnBlToTr>
                      <a:noFill/>
                    </a:lnBlToTr>
                    <a:solidFill>
                      <a:srgbClr val="ECEC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Futura Lt BT" pitchFamily="34" charset="0"/>
                          <a:cs typeface="Arial" charset="0"/>
                        </a:rPr>
                        <a:t>11,416</a:t>
                      </a:r>
                    </a:p>
                  </a:txBody>
                  <a:tcPr marL="83344" marR="83344" marT="41650" marB="41650" anchor="ctr" horzOverflow="overflow">
                    <a:lnL>
                      <a:noFill/>
                    </a:lnL>
                    <a:lnR>
                      <a:noFill/>
                    </a:lnR>
                    <a:lnT>
                      <a:noFill/>
                    </a:lnT>
                    <a:lnB>
                      <a:noFill/>
                    </a:lnB>
                    <a:lnTlToBr>
                      <a:noFill/>
                    </a:lnTlToBr>
                    <a:lnBlToTr>
                      <a:noFill/>
                    </a:lnBlToTr>
                    <a:solidFill>
                      <a:srgbClr val="ECECEC"/>
                    </a:solidFill>
                  </a:tcPr>
                </a:tc>
              </a:tr>
            </a:tbl>
          </a:graphicData>
        </a:graphic>
      </p:graphicFrame>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pPr eaLnBrk="1" hangingPunct="1"/>
            <a:r>
              <a:rPr lang="en-US" sz="2400" smtClean="0"/>
              <a:t>10-Year Treasury vs. 30-day LIBOR</a:t>
            </a:r>
          </a:p>
        </p:txBody>
      </p:sp>
      <p:sp>
        <p:nvSpPr>
          <p:cNvPr id="63491" name="Text Box 3"/>
          <p:cNvSpPr txBox="1">
            <a:spLocks noChangeArrowheads="1"/>
          </p:cNvSpPr>
          <p:nvPr/>
        </p:nvSpPr>
        <p:spPr bwMode="auto">
          <a:xfrm>
            <a:off x="990600" y="6400800"/>
            <a:ext cx="3429000" cy="244475"/>
          </a:xfrm>
          <a:prstGeom prst="rect">
            <a:avLst/>
          </a:prstGeom>
          <a:noFill/>
          <a:ln w="9525" algn="ctr">
            <a:noFill/>
            <a:miter lim="800000"/>
            <a:headEnd/>
            <a:tailEnd/>
          </a:ln>
        </p:spPr>
        <p:txBody>
          <a:bodyPr>
            <a:spAutoFit/>
          </a:bodyPr>
          <a:lstStyle/>
          <a:p>
            <a:pPr marL="228600" indent="-228600">
              <a:buClr>
                <a:srgbClr val="66CC33"/>
              </a:buClr>
              <a:buFont typeface="Wingdings" pitchFamily="2" charset="2"/>
              <a:buNone/>
            </a:pPr>
            <a:r>
              <a:rPr lang="en-US" sz="1000">
                <a:solidFill>
                  <a:srgbClr val="000000"/>
                </a:solidFill>
              </a:rPr>
              <a:t>Source: Federal Reserve, October 2012</a:t>
            </a:r>
          </a:p>
        </p:txBody>
      </p:sp>
      <p:pic>
        <p:nvPicPr>
          <p:cNvPr id="63492" name="Picture 2"/>
          <p:cNvPicPr>
            <a:picLocks noChangeAspect="1" noChangeArrowheads="1"/>
          </p:cNvPicPr>
          <p:nvPr/>
        </p:nvPicPr>
        <p:blipFill>
          <a:blip r:embed="rId3" cstate="print"/>
          <a:srcRect/>
          <a:stretch>
            <a:fillRect/>
          </a:stretch>
        </p:blipFill>
        <p:spPr bwMode="auto">
          <a:xfrm>
            <a:off x="1066800" y="862013"/>
            <a:ext cx="7707313" cy="52260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pPr eaLnBrk="1" hangingPunct="1"/>
            <a:r>
              <a:rPr lang="en-US" sz="2400" smtClean="0"/>
              <a:t>CMBS Spreads</a:t>
            </a:r>
          </a:p>
        </p:txBody>
      </p:sp>
      <p:sp>
        <p:nvSpPr>
          <p:cNvPr id="64515" name="Text Box 3"/>
          <p:cNvSpPr txBox="1">
            <a:spLocks noChangeArrowheads="1"/>
          </p:cNvSpPr>
          <p:nvPr/>
        </p:nvSpPr>
        <p:spPr bwMode="auto">
          <a:xfrm>
            <a:off x="914400" y="6400800"/>
            <a:ext cx="2743200" cy="246063"/>
          </a:xfrm>
          <a:prstGeom prst="rect">
            <a:avLst/>
          </a:prstGeom>
          <a:noFill/>
          <a:ln w="9525" algn="ctr">
            <a:noFill/>
            <a:miter lim="800000"/>
            <a:headEnd/>
            <a:tailEnd/>
          </a:ln>
        </p:spPr>
        <p:txBody>
          <a:bodyPr>
            <a:spAutoFit/>
          </a:bodyPr>
          <a:lstStyle/>
          <a:p>
            <a:pPr marL="228600" indent="-228600">
              <a:buClr>
                <a:srgbClr val="66CC33"/>
              </a:buClr>
              <a:buFont typeface="Wingdings" pitchFamily="2" charset="2"/>
              <a:buNone/>
            </a:pPr>
            <a:r>
              <a:rPr lang="en-US" sz="1000">
                <a:solidFill>
                  <a:srgbClr val="000000"/>
                </a:solidFill>
              </a:rPr>
              <a:t>Source:  Citibank, October 2012</a:t>
            </a:r>
          </a:p>
        </p:txBody>
      </p:sp>
      <p:pic>
        <p:nvPicPr>
          <p:cNvPr id="64516" name="Picture 2"/>
          <p:cNvPicPr>
            <a:picLocks noChangeAspect="1" noChangeArrowheads="1"/>
          </p:cNvPicPr>
          <p:nvPr/>
        </p:nvPicPr>
        <p:blipFill>
          <a:blip r:embed="rId3" cstate="print"/>
          <a:srcRect/>
          <a:stretch>
            <a:fillRect/>
          </a:stretch>
        </p:blipFill>
        <p:spPr bwMode="auto">
          <a:xfrm>
            <a:off x="1084263" y="873125"/>
            <a:ext cx="7713662" cy="50355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z="2400" dirty="0" smtClean="0"/>
              <a:t>Uncertainty &amp; Continued Correction</a:t>
            </a:r>
          </a:p>
        </p:txBody>
      </p:sp>
      <p:pic>
        <p:nvPicPr>
          <p:cNvPr id="79876" name="Picture 4" descr="slowing-descent"/>
          <p:cNvPicPr>
            <a:picLocks noChangeAspect="1" noChangeArrowheads="1"/>
          </p:cNvPicPr>
          <p:nvPr/>
        </p:nvPicPr>
        <p:blipFill>
          <a:blip r:embed="rId3" cstate="print"/>
          <a:srcRect/>
          <a:stretch>
            <a:fillRect/>
          </a:stretch>
        </p:blipFill>
        <p:spPr bwMode="auto">
          <a:xfrm>
            <a:off x="1004935" y="647309"/>
            <a:ext cx="7767873" cy="557242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917575" y="53975"/>
            <a:ext cx="8154988" cy="457200"/>
          </a:xfrm>
          <a:prstGeom prst="rect">
            <a:avLst/>
          </a:prstGeom>
          <a:noFill/>
          <a:ln w="9525">
            <a:noFill/>
            <a:miter lim="800000"/>
            <a:headEnd/>
            <a:tailEnd/>
          </a:ln>
        </p:spPr>
        <p:txBody>
          <a:bodyPr lIns="91407" tIns="45704" rIns="91407" bIns="45704"/>
          <a:lstStyle/>
          <a:p>
            <a:pPr algn="r" eaLnBrk="0" hangingPunct="0">
              <a:spcBef>
                <a:spcPct val="50000"/>
              </a:spcBef>
            </a:pPr>
            <a:r>
              <a:rPr kumimoji="1" lang="en-US" sz="3100" b="1">
                <a:solidFill>
                  <a:srgbClr val="000000"/>
                </a:solidFill>
              </a:rPr>
              <a:t>Delinquency Rates</a:t>
            </a:r>
          </a:p>
        </p:txBody>
      </p:sp>
      <p:sp>
        <p:nvSpPr>
          <p:cNvPr id="65539" name="Text Box 3"/>
          <p:cNvSpPr txBox="1">
            <a:spLocks noChangeArrowheads="1"/>
          </p:cNvSpPr>
          <p:nvPr/>
        </p:nvSpPr>
        <p:spPr bwMode="auto">
          <a:xfrm>
            <a:off x="1066800" y="6143625"/>
            <a:ext cx="6688138" cy="246063"/>
          </a:xfrm>
          <a:prstGeom prst="rect">
            <a:avLst/>
          </a:prstGeom>
          <a:noFill/>
          <a:ln w="9525" algn="ctr">
            <a:noFill/>
            <a:miter lim="800000"/>
            <a:headEnd/>
            <a:tailEnd/>
          </a:ln>
        </p:spPr>
        <p:txBody>
          <a:bodyPr lIns="91407" tIns="45704" rIns="91407" bIns="45704">
            <a:spAutoFit/>
          </a:bodyPr>
          <a:lstStyle/>
          <a:p>
            <a:r>
              <a:rPr lang="en-US" sz="1000">
                <a:solidFill>
                  <a:srgbClr val="000000"/>
                </a:solidFill>
              </a:rPr>
              <a:t>Source: MBA, ACLI, Wells Fargo, Fannie Mae, Freddie Mac, OFHEO and FDIC, Q2 2012</a:t>
            </a:r>
          </a:p>
        </p:txBody>
      </p:sp>
      <p:pic>
        <p:nvPicPr>
          <p:cNvPr id="65540" name="Picture 7"/>
          <p:cNvPicPr>
            <a:picLocks noChangeAspect="1" noChangeArrowheads="1"/>
          </p:cNvPicPr>
          <p:nvPr/>
        </p:nvPicPr>
        <p:blipFill>
          <a:blip r:embed="rId3" cstate="print"/>
          <a:srcRect/>
          <a:stretch>
            <a:fillRect/>
          </a:stretch>
        </p:blipFill>
        <p:spPr bwMode="auto">
          <a:xfrm>
            <a:off x="729134" y="764232"/>
            <a:ext cx="8132762" cy="5280025"/>
          </a:xfrm>
          <a:prstGeom prst="rect">
            <a:avLst/>
          </a:prstGeom>
          <a:noFill/>
          <a:ln w="9525">
            <a:noFill/>
            <a:miter lim="800000"/>
            <a:headEnd/>
            <a:tailEnd/>
          </a:ln>
        </p:spPr>
      </p:pic>
      <p:sp>
        <p:nvSpPr>
          <p:cNvPr id="5" name="TextBox 4"/>
          <p:cNvSpPr txBox="1"/>
          <p:nvPr/>
        </p:nvSpPr>
        <p:spPr>
          <a:xfrm>
            <a:off x="7668286" y="1086416"/>
            <a:ext cx="787652" cy="307777"/>
          </a:xfrm>
          <a:prstGeom prst="rect">
            <a:avLst/>
          </a:prstGeom>
          <a:noFill/>
        </p:spPr>
        <p:txBody>
          <a:bodyPr wrap="square" rtlCol="0">
            <a:spAutoFit/>
          </a:bodyPr>
          <a:lstStyle/>
          <a:p>
            <a:r>
              <a:rPr lang="en-US" sz="1400" dirty="0" smtClean="0">
                <a:solidFill>
                  <a:srgbClr val="006A4D"/>
                </a:solidFill>
              </a:rPr>
              <a:t>CMBS</a:t>
            </a:r>
            <a:endParaRPr lang="en-US" sz="1400" dirty="0">
              <a:solidFill>
                <a:srgbClr val="006A4D"/>
              </a:solidFill>
            </a:endParaRPr>
          </a:p>
        </p:txBody>
      </p:sp>
      <p:sp>
        <p:nvSpPr>
          <p:cNvPr id="6" name="TextBox 5"/>
          <p:cNvSpPr txBox="1"/>
          <p:nvPr/>
        </p:nvSpPr>
        <p:spPr>
          <a:xfrm>
            <a:off x="7505322" y="2706986"/>
            <a:ext cx="823866" cy="307777"/>
          </a:xfrm>
          <a:prstGeom prst="rect">
            <a:avLst/>
          </a:prstGeom>
          <a:noFill/>
        </p:spPr>
        <p:txBody>
          <a:bodyPr wrap="square" rtlCol="0">
            <a:spAutoFit/>
          </a:bodyPr>
          <a:lstStyle/>
          <a:p>
            <a:r>
              <a:rPr lang="en-US" sz="1400" dirty="0" smtClean="0">
                <a:solidFill>
                  <a:srgbClr val="69BE28"/>
                </a:solidFill>
              </a:rPr>
              <a:t>Banks</a:t>
            </a:r>
            <a:endParaRPr lang="en-US" sz="1400" dirty="0">
              <a:solidFill>
                <a:srgbClr val="69BE28"/>
              </a:solidFill>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1066800" y="6143625"/>
            <a:ext cx="6688138" cy="246063"/>
          </a:xfrm>
          <a:prstGeom prst="rect">
            <a:avLst/>
          </a:prstGeom>
          <a:noFill/>
          <a:ln w="9525" algn="ctr">
            <a:noFill/>
            <a:miter lim="800000"/>
            <a:headEnd/>
            <a:tailEnd/>
          </a:ln>
        </p:spPr>
        <p:txBody>
          <a:bodyPr lIns="91407" tIns="45704" rIns="91407" bIns="45704">
            <a:spAutoFit/>
          </a:bodyPr>
          <a:lstStyle/>
          <a:p>
            <a:r>
              <a:rPr lang="en-US" sz="1000">
                <a:solidFill>
                  <a:srgbClr val="000000"/>
                </a:solidFill>
              </a:rPr>
              <a:t>Source: MBA, ACLI, Wells Fargo, Fannie Mae, Freddie Mac, OFHEO and FDIC, Q2 2012</a:t>
            </a:r>
          </a:p>
        </p:txBody>
      </p:sp>
      <p:sp>
        <p:nvSpPr>
          <p:cNvPr id="66563" name="Text Box 4"/>
          <p:cNvSpPr txBox="1">
            <a:spLocks noChangeArrowheads="1"/>
          </p:cNvSpPr>
          <p:nvPr/>
        </p:nvSpPr>
        <p:spPr bwMode="auto">
          <a:xfrm>
            <a:off x="917575" y="53975"/>
            <a:ext cx="8154988" cy="457200"/>
          </a:xfrm>
          <a:prstGeom prst="rect">
            <a:avLst/>
          </a:prstGeom>
          <a:noFill/>
          <a:ln w="9525">
            <a:noFill/>
            <a:miter lim="800000"/>
            <a:headEnd/>
            <a:tailEnd/>
          </a:ln>
        </p:spPr>
        <p:txBody>
          <a:bodyPr lIns="91407" tIns="45704" rIns="91407" bIns="45704"/>
          <a:lstStyle/>
          <a:p>
            <a:pPr algn="r" eaLnBrk="0" hangingPunct="0">
              <a:spcBef>
                <a:spcPct val="50000"/>
              </a:spcBef>
            </a:pPr>
            <a:r>
              <a:rPr kumimoji="1" lang="en-US" sz="2300" b="1">
                <a:solidFill>
                  <a:srgbClr val="000000"/>
                </a:solidFill>
              </a:rPr>
              <a:t>Commercial/Multi-Housing Delinquency Rates by Lender</a:t>
            </a:r>
          </a:p>
        </p:txBody>
      </p:sp>
      <p:pic>
        <p:nvPicPr>
          <p:cNvPr id="66564" name="Picture 5"/>
          <p:cNvPicPr>
            <a:picLocks noChangeAspect="1" noChangeArrowheads="1"/>
          </p:cNvPicPr>
          <p:nvPr/>
        </p:nvPicPr>
        <p:blipFill>
          <a:blip r:embed="rId3" cstate="print"/>
          <a:srcRect/>
          <a:stretch>
            <a:fillRect/>
          </a:stretch>
        </p:blipFill>
        <p:spPr bwMode="auto">
          <a:xfrm>
            <a:off x="825500" y="2127250"/>
            <a:ext cx="8226425" cy="18526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1143000" y="0"/>
            <a:ext cx="7769225" cy="461963"/>
          </a:xfrm>
          <a:prstGeom prst="rect">
            <a:avLst/>
          </a:prstGeom>
          <a:noFill/>
          <a:ln w="9525" algn="ctr">
            <a:noFill/>
            <a:miter lim="800000"/>
            <a:headEnd/>
            <a:tailEnd/>
          </a:ln>
        </p:spPr>
        <p:txBody>
          <a:bodyPr lIns="0" tIns="0" rIns="0" bIns="0" anchor="b"/>
          <a:lstStyle/>
          <a:p>
            <a:pPr algn="r"/>
            <a:r>
              <a:rPr lang="en-US" sz="2400" b="1"/>
              <a:t>Who’s Lending?</a:t>
            </a:r>
          </a:p>
        </p:txBody>
      </p:sp>
      <p:graphicFrame>
        <p:nvGraphicFramePr>
          <p:cNvPr id="42052" name="Group 68"/>
          <p:cNvGraphicFramePr>
            <a:graphicFrameLocks noGrp="1"/>
          </p:cNvGraphicFramePr>
          <p:nvPr/>
        </p:nvGraphicFramePr>
        <p:xfrm>
          <a:off x="796925" y="795338"/>
          <a:ext cx="8121650" cy="5167313"/>
        </p:xfrm>
        <a:graphic>
          <a:graphicData uri="http://schemas.openxmlformats.org/drawingml/2006/table">
            <a:tbl>
              <a:tblPr/>
              <a:tblGrid>
                <a:gridCol w="1160463"/>
                <a:gridCol w="1160462"/>
                <a:gridCol w="1158875"/>
                <a:gridCol w="1160463"/>
                <a:gridCol w="1160462"/>
                <a:gridCol w="1160463"/>
                <a:gridCol w="1160462"/>
              </a:tblGrid>
              <a:tr h="739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Aetna Life Insurance</a:t>
                      </a:r>
                    </a:p>
                  </a:txBody>
                  <a:tcPr anchor="ctr" horzOverflow="overflow">
                    <a:lnL>
                      <a:noFill/>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AIG</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Allstate Investments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Bank of America</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Bentall Kennedy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CCRE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Capital Source Finance</a:t>
                      </a:r>
                    </a:p>
                  </a:txBody>
                  <a:tcPr anchor="ctr" horzOverflow="overflow">
                    <a:lnL w="28575"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r>
              <a:tr h="739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CBRE Global Investors</a:t>
                      </a:r>
                    </a:p>
                  </a:txBody>
                  <a:tcPr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Charter One Bank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CIBC</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CIGNA</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Citigroup</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Cornerstone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Fannie Mae</a:t>
                      </a:r>
                    </a:p>
                  </a:txBody>
                  <a:tcPr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r>
              <a:tr h="739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Freddie Mac</a:t>
                      </a:r>
                    </a:p>
                  </a:txBody>
                  <a:tcPr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GE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Goldman Sachs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Great West Life &amp; Annuity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HSBC Bank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HUD FHA</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ING</a:t>
                      </a:r>
                    </a:p>
                  </a:txBody>
                  <a:tcPr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r>
              <a:tr h="739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John Hancock</a:t>
                      </a:r>
                    </a:p>
                  </a:txBody>
                  <a:tcPr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JP Morgan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Landesbank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MetLife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New York Life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NorthStar Funding</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Northwestern Mutual</a:t>
                      </a:r>
                    </a:p>
                  </a:txBody>
                  <a:tcPr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r>
              <a:tr h="739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NXT Capital</a:t>
                      </a:r>
                    </a:p>
                  </a:txBody>
                  <a:tcPr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Pacific Life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PB Capital</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Peoples United Bank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PPM</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Principal Real Estate Investors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Prudential</a:t>
                      </a:r>
                    </a:p>
                  </a:txBody>
                  <a:tcPr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EBE9"/>
                    </a:solidFill>
                  </a:tcPr>
                </a:tc>
              </a:tr>
              <a:tr h="728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Quadrant</a:t>
                      </a:r>
                    </a:p>
                  </a:txBody>
                  <a:tcPr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RBS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Sovereign Bank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Stancorp</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Starwood</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TD Bank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TIAA-CREF</a:t>
                      </a:r>
                    </a:p>
                  </a:txBody>
                  <a:tcPr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D4D0"/>
                    </a:solidFill>
                  </a:tcPr>
                </a:tc>
              </a:tr>
              <a:tr h="739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Hartford Investment</a:t>
                      </a:r>
                    </a:p>
                  </a:txBody>
                  <a:tcPr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Provident Bank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UBS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UNUM</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UOB</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U.S. Bank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rgbClr val="E7EB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55F14"/>
                          </a:solidFill>
                          <a:effectLst/>
                          <a:latin typeface="Arial" charset="0"/>
                          <a:cs typeface="Arial" charset="0"/>
                        </a:rPr>
                        <a:t>Wells Fargo</a:t>
                      </a:r>
                    </a:p>
                  </a:txBody>
                  <a:tcPr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E7EBE9"/>
                    </a:solidFill>
                  </a:tcPr>
                </a:tc>
              </a:tr>
            </a:tbl>
          </a:graphicData>
        </a:graphic>
      </p:graphicFrame>
      <p:sp>
        <p:nvSpPr>
          <p:cNvPr id="68674" name="Text Box 5"/>
          <p:cNvSpPr txBox="1">
            <a:spLocks noChangeArrowheads="1"/>
          </p:cNvSpPr>
          <p:nvPr/>
        </p:nvSpPr>
        <p:spPr bwMode="auto">
          <a:xfrm>
            <a:off x="1022350" y="6470650"/>
            <a:ext cx="6661150" cy="122238"/>
          </a:xfrm>
          <a:prstGeom prst="rect">
            <a:avLst/>
          </a:prstGeom>
          <a:noFill/>
          <a:ln w="9525">
            <a:noFill/>
            <a:miter lim="800000"/>
            <a:headEnd/>
            <a:tailEnd/>
          </a:ln>
        </p:spPr>
        <p:txBody>
          <a:bodyPr lIns="0" tIns="0" rIns="0" bIns="0">
            <a:spAutoFit/>
          </a:bodyPr>
          <a:lstStyle/>
          <a:p>
            <a:pPr marL="168275" indent="-168275"/>
            <a:r>
              <a:rPr lang="en-US" sz="800"/>
              <a:t>Source: CBRE Capital Markets, banks shown are a representative sampling and alphabetical order.</a:t>
            </a: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403350" y="28575"/>
            <a:ext cx="7412038" cy="427038"/>
          </a:xfrm>
        </p:spPr>
        <p:txBody>
          <a:bodyPr/>
          <a:lstStyle/>
          <a:p>
            <a:r>
              <a:rPr lang="en-US" sz="2400" smtClean="0"/>
              <a:t>Current Debt Pricing</a:t>
            </a:r>
          </a:p>
        </p:txBody>
      </p:sp>
      <p:sp>
        <p:nvSpPr>
          <p:cNvPr id="70659" name="Line 433"/>
          <p:cNvSpPr>
            <a:spLocks noChangeShapeType="1"/>
          </p:cNvSpPr>
          <p:nvPr/>
        </p:nvSpPr>
        <p:spPr bwMode="auto">
          <a:xfrm>
            <a:off x="3778250" y="234950"/>
            <a:ext cx="0" cy="0"/>
          </a:xfrm>
          <a:prstGeom prst="line">
            <a:avLst/>
          </a:prstGeom>
          <a:noFill/>
          <a:ln w="12700" cap="rnd">
            <a:solidFill>
              <a:srgbClr val="000000"/>
            </a:solidFill>
            <a:round/>
            <a:headEnd/>
            <a:tailEnd/>
          </a:ln>
        </p:spPr>
        <p:txBody>
          <a:bodyPr lIns="91418" tIns="45709" rIns="91418" bIns="45709"/>
          <a:lstStyle/>
          <a:p>
            <a:endParaRPr lang="en-US"/>
          </a:p>
        </p:txBody>
      </p:sp>
      <p:sp>
        <p:nvSpPr>
          <p:cNvPr id="70660" name="Line 528"/>
          <p:cNvSpPr>
            <a:spLocks noChangeShapeType="1"/>
          </p:cNvSpPr>
          <p:nvPr/>
        </p:nvSpPr>
        <p:spPr bwMode="auto">
          <a:xfrm>
            <a:off x="3778250" y="4013200"/>
            <a:ext cx="0" cy="0"/>
          </a:xfrm>
          <a:prstGeom prst="line">
            <a:avLst/>
          </a:prstGeom>
          <a:noFill/>
          <a:ln w="12700" cap="rnd">
            <a:solidFill>
              <a:srgbClr val="000000"/>
            </a:solidFill>
            <a:round/>
            <a:headEnd/>
            <a:tailEnd/>
          </a:ln>
        </p:spPr>
        <p:txBody>
          <a:bodyPr lIns="91418" tIns="45709" rIns="91418" bIns="45709"/>
          <a:lstStyle/>
          <a:p>
            <a:endParaRPr lang="en-US"/>
          </a:p>
        </p:txBody>
      </p:sp>
      <p:sp>
        <p:nvSpPr>
          <p:cNvPr id="70661" name="Line 831"/>
          <p:cNvSpPr>
            <a:spLocks noChangeShapeType="1"/>
          </p:cNvSpPr>
          <p:nvPr/>
        </p:nvSpPr>
        <p:spPr bwMode="auto">
          <a:xfrm>
            <a:off x="4997450" y="234950"/>
            <a:ext cx="0" cy="0"/>
          </a:xfrm>
          <a:prstGeom prst="line">
            <a:avLst/>
          </a:prstGeom>
          <a:noFill/>
          <a:ln w="12700" cap="rnd">
            <a:solidFill>
              <a:srgbClr val="000000"/>
            </a:solidFill>
            <a:round/>
            <a:headEnd/>
            <a:tailEnd/>
          </a:ln>
        </p:spPr>
        <p:txBody>
          <a:bodyPr lIns="91418" tIns="45709" rIns="91418" bIns="45709"/>
          <a:lstStyle/>
          <a:p>
            <a:endParaRPr lang="en-US"/>
          </a:p>
        </p:txBody>
      </p:sp>
      <p:sp>
        <p:nvSpPr>
          <p:cNvPr id="70662" name="Line 926"/>
          <p:cNvSpPr>
            <a:spLocks noChangeShapeType="1"/>
          </p:cNvSpPr>
          <p:nvPr/>
        </p:nvSpPr>
        <p:spPr bwMode="auto">
          <a:xfrm>
            <a:off x="4997450" y="4013200"/>
            <a:ext cx="0" cy="0"/>
          </a:xfrm>
          <a:prstGeom prst="line">
            <a:avLst/>
          </a:prstGeom>
          <a:noFill/>
          <a:ln w="12700" cap="rnd">
            <a:solidFill>
              <a:srgbClr val="000000"/>
            </a:solidFill>
            <a:round/>
            <a:headEnd/>
            <a:tailEnd/>
          </a:ln>
        </p:spPr>
        <p:txBody>
          <a:bodyPr lIns="91418" tIns="45709" rIns="91418" bIns="45709"/>
          <a:lstStyle/>
          <a:p>
            <a:endParaRPr lang="en-US"/>
          </a:p>
        </p:txBody>
      </p:sp>
      <p:sp>
        <p:nvSpPr>
          <p:cNvPr id="70663" name="Line 1210"/>
          <p:cNvSpPr>
            <a:spLocks noChangeShapeType="1"/>
          </p:cNvSpPr>
          <p:nvPr/>
        </p:nvSpPr>
        <p:spPr bwMode="auto">
          <a:xfrm>
            <a:off x="5302250" y="1100138"/>
            <a:ext cx="0" cy="0"/>
          </a:xfrm>
          <a:prstGeom prst="line">
            <a:avLst/>
          </a:prstGeom>
          <a:noFill/>
          <a:ln w="12700" cap="rnd">
            <a:solidFill>
              <a:srgbClr val="000000"/>
            </a:solidFill>
            <a:round/>
            <a:headEnd/>
            <a:tailEnd/>
          </a:ln>
        </p:spPr>
        <p:txBody>
          <a:bodyPr lIns="91418" tIns="45709" rIns="91418" bIns="45709"/>
          <a:lstStyle/>
          <a:p>
            <a:endParaRPr lang="en-US"/>
          </a:p>
        </p:txBody>
      </p:sp>
      <p:sp>
        <p:nvSpPr>
          <p:cNvPr id="70664" name="Line 1306"/>
          <p:cNvSpPr>
            <a:spLocks noChangeShapeType="1"/>
          </p:cNvSpPr>
          <p:nvPr/>
        </p:nvSpPr>
        <p:spPr bwMode="auto">
          <a:xfrm>
            <a:off x="5302250" y="4302125"/>
            <a:ext cx="0" cy="0"/>
          </a:xfrm>
          <a:prstGeom prst="line">
            <a:avLst/>
          </a:prstGeom>
          <a:noFill/>
          <a:ln w="12700" cap="rnd">
            <a:solidFill>
              <a:srgbClr val="000000"/>
            </a:solidFill>
            <a:round/>
            <a:headEnd/>
            <a:tailEnd/>
          </a:ln>
        </p:spPr>
        <p:txBody>
          <a:bodyPr lIns="91418" tIns="45709" rIns="91418" bIns="45709"/>
          <a:lstStyle/>
          <a:p>
            <a:endParaRPr lang="en-US"/>
          </a:p>
        </p:txBody>
      </p:sp>
      <p:sp>
        <p:nvSpPr>
          <p:cNvPr id="70665" name="Line 1575"/>
          <p:cNvSpPr>
            <a:spLocks noChangeShapeType="1"/>
          </p:cNvSpPr>
          <p:nvPr/>
        </p:nvSpPr>
        <p:spPr bwMode="auto">
          <a:xfrm>
            <a:off x="5537200" y="4095750"/>
            <a:ext cx="0" cy="0"/>
          </a:xfrm>
          <a:prstGeom prst="line">
            <a:avLst/>
          </a:prstGeom>
          <a:noFill/>
          <a:ln w="12700" cap="rnd">
            <a:solidFill>
              <a:srgbClr val="000000"/>
            </a:solidFill>
            <a:round/>
            <a:headEnd/>
            <a:tailEnd/>
          </a:ln>
        </p:spPr>
        <p:txBody>
          <a:bodyPr lIns="91418" tIns="45709" rIns="91418" bIns="45709"/>
          <a:lstStyle/>
          <a:p>
            <a:endParaRPr lang="en-US"/>
          </a:p>
        </p:txBody>
      </p:sp>
      <p:sp>
        <p:nvSpPr>
          <p:cNvPr id="70667" name="Line 300"/>
          <p:cNvSpPr>
            <a:spLocks noChangeShapeType="1"/>
          </p:cNvSpPr>
          <p:nvPr/>
        </p:nvSpPr>
        <p:spPr bwMode="auto">
          <a:xfrm>
            <a:off x="4659313" y="720725"/>
            <a:ext cx="0" cy="0"/>
          </a:xfrm>
          <a:prstGeom prst="line">
            <a:avLst/>
          </a:prstGeom>
          <a:noFill/>
          <a:ln w="12700" cap="rnd">
            <a:solidFill>
              <a:srgbClr val="000000"/>
            </a:solidFill>
            <a:round/>
            <a:headEnd/>
            <a:tailEnd/>
          </a:ln>
        </p:spPr>
        <p:txBody>
          <a:bodyPr lIns="82058" tIns="41029" rIns="82058" bIns="41029"/>
          <a:lstStyle/>
          <a:p>
            <a:endParaRPr lang="en-US"/>
          </a:p>
        </p:txBody>
      </p:sp>
      <p:sp>
        <p:nvSpPr>
          <p:cNvPr id="70668" name="Line 440"/>
          <p:cNvSpPr>
            <a:spLocks noChangeShapeType="1"/>
          </p:cNvSpPr>
          <p:nvPr/>
        </p:nvSpPr>
        <p:spPr bwMode="auto">
          <a:xfrm>
            <a:off x="4117975" y="4032250"/>
            <a:ext cx="0" cy="0"/>
          </a:xfrm>
          <a:prstGeom prst="line">
            <a:avLst/>
          </a:prstGeom>
          <a:noFill/>
          <a:ln w="12700" cap="rnd">
            <a:solidFill>
              <a:srgbClr val="000000"/>
            </a:solidFill>
            <a:round/>
            <a:headEnd/>
            <a:tailEnd/>
          </a:ln>
        </p:spPr>
        <p:txBody>
          <a:bodyPr lIns="82058" tIns="41029" rIns="82058" bIns="41029"/>
          <a:lstStyle/>
          <a:p>
            <a:endParaRPr lang="en-US"/>
          </a:p>
        </p:txBody>
      </p:sp>
      <p:pic>
        <p:nvPicPr>
          <p:cNvPr id="70669" name="Picture 2"/>
          <p:cNvPicPr>
            <a:picLocks noChangeAspect="1" noChangeArrowheads="1"/>
          </p:cNvPicPr>
          <p:nvPr/>
        </p:nvPicPr>
        <p:blipFill>
          <a:blip r:embed="rId3" cstate="print"/>
          <a:srcRect/>
          <a:stretch>
            <a:fillRect/>
          </a:stretch>
        </p:blipFill>
        <p:spPr bwMode="auto">
          <a:xfrm>
            <a:off x="882650" y="539750"/>
            <a:ext cx="7751763" cy="57800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914400" y="6324600"/>
            <a:ext cx="5181600" cy="152400"/>
          </a:xfrm>
          <a:prstGeom prst="rect">
            <a:avLst/>
          </a:prstGeom>
          <a:noFill/>
          <a:ln w="9525" algn="ctr">
            <a:noFill/>
            <a:miter lim="800000"/>
            <a:headEnd/>
            <a:tailEnd/>
          </a:ln>
        </p:spPr>
        <p:txBody>
          <a:bodyPr lIns="0" tIns="0" rIns="0" bIns="0">
            <a:spAutoFit/>
          </a:bodyPr>
          <a:lstStyle/>
          <a:p>
            <a:pPr eaLnBrk="0" hangingPunct="0">
              <a:spcBef>
                <a:spcPct val="50000"/>
              </a:spcBef>
            </a:pPr>
            <a:r>
              <a:rPr kumimoji="1" lang="en-US" sz="1000"/>
              <a:t>Source:  Mortgage Bankers Association, CBRE EA</a:t>
            </a:r>
          </a:p>
        </p:txBody>
      </p:sp>
      <p:sp>
        <p:nvSpPr>
          <p:cNvPr id="67587" name="Rectangle 4"/>
          <p:cNvSpPr>
            <a:spLocks noGrp="1" noChangeArrowheads="1"/>
          </p:cNvSpPr>
          <p:nvPr>
            <p:ph type="title" idx="4294967295"/>
          </p:nvPr>
        </p:nvSpPr>
        <p:spPr/>
        <p:txBody>
          <a:bodyPr/>
          <a:lstStyle/>
          <a:p>
            <a:pPr eaLnBrk="1" hangingPunct="1"/>
            <a:r>
              <a:rPr lang="en-US" smtClean="0"/>
              <a:t>Yesterday, Today and Tomorrow</a:t>
            </a:r>
          </a:p>
        </p:txBody>
      </p:sp>
      <p:grpSp>
        <p:nvGrpSpPr>
          <p:cNvPr id="67588" name="Group 4"/>
          <p:cNvGrpSpPr>
            <a:grpSpLocks/>
          </p:cNvGrpSpPr>
          <p:nvPr/>
        </p:nvGrpSpPr>
        <p:grpSpPr bwMode="auto">
          <a:xfrm>
            <a:off x="542925" y="914400"/>
            <a:ext cx="8677275" cy="5316538"/>
            <a:chOff x="342" y="576"/>
            <a:chExt cx="5466" cy="3349"/>
          </a:xfrm>
        </p:grpSpPr>
        <p:pic>
          <p:nvPicPr>
            <p:cNvPr id="67589" name="Picture 5"/>
            <p:cNvPicPr>
              <a:picLocks noChangeAspect="1" noChangeArrowheads="1"/>
            </p:cNvPicPr>
            <p:nvPr/>
          </p:nvPicPr>
          <p:blipFill>
            <a:blip r:embed="rId3" cstate="print"/>
            <a:srcRect t="6374" b="13818"/>
            <a:stretch>
              <a:fillRect/>
            </a:stretch>
          </p:blipFill>
          <p:spPr bwMode="auto">
            <a:xfrm>
              <a:off x="342" y="576"/>
              <a:ext cx="5466" cy="2905"/>
            </a:xfrm>
            <a:prstGeom prst="rect">
              <a:avLst/>
            </a:prstGeom>
            <a:noFill/>
            <a:ln w="9525">
              <a:noFill/>
              <a:miter lim="800000"/>
              <a:headEnd/>
              <a:tailEnd/>
            </a:ln>
          </p:spPr>
        </p:pic>
        <p:sp>
          <p:nvSpPr>
            <p:cNvPr id="67590" name="Text Box 6"/>
            <p:cNvSpPr txBox="1">
              <a:spLocks noChangeArrowheads="1"/>
            </p:cNvSpPr>
            <p:nvPr/>
          </p:nvSpPr>
          <p:spPr bwMode="auto">
            <a:xfrm>
              <a:off x="1061" y="3456"/>
              <a:ext cx="567" cy="212"/>
            </a:xfrm>
            <a:prstGeom prst="rect">
              <a:avLst/>
            </a:prstGeom>
            <a:noFill/>
            <a:ln w="9525">
              <a:noFill/>
              <a:miter lim="800000"/>
              <a:headEnd/>
              <a:tailEnd/>
            </a:ln>
          </p:spPr>
          <p:txBody>
            <a:bodyPr>
              <a:spAutoFit/>
            </a:bodyPr>
            <a:lstStyle/>
            <a:p>
              <a:pPr algn="ctr">
                <a:spcBef>
                  <a:spcPct val="50000"/>
                </a:spcBef>
              </a:pPr>
              <a:r>
                <a:rPr lang="en-US" sz="1600">
                  <a:latin typeface="Futura LtCn BT" pitchFamily="34" charset="0"/>
                </a:rPr>
                <a:t>2007</a:t>
              </a:r>
            </a:p>
          </p:txBody>
        </p:sp>
        <p:sp>
          <p:nvSpPr>
            <p:cNvPr id="67591" name="Text Box 7"/>
            <p:cNvSpPr txBox="1">
              <a:spLocks noChangeArrowheads="1"/>
            </p:cNvSpPr>
            <p:nvPr/>
          </p:nvSpPr>
          <p:spPr bwMode="auto">
            <a:xfrm>
              <a:off x="2975" y="3453"/>
              <a:ext cx="567" cy="212"/>
            </a:xfrm>
            <a:prstGeom prst="rect">
              <a:avLst/>
            </a:prstGeom>
            <a:noFill/>
            <a:ln w="9525">
              <a:noFill/>
              <a:miter lim="800000"/>
              <a:headEnd/>
              <a:tailEnd/>
            </a:ln>
          </p:spPr>
          <p:txBody>
            <a:bodyPr>
              <a:spAutoFit/>
            </a:bodyPr>
            <a:lstStyle/>
            <a:p>
              <a:pPr algn="ctr">
                <a:spcBef>
                  <a:spcPct val="50000"/>
                </a:spcBef>
              </a:pPr>
              <a:r>
                <a:rPr lang="en-US" sz="1600">
                  <a:latin typeface="Futura LtCn BT" pitchFamily="34" charset="0"/>
                </a:rPr>
                <a:t>2009</a:t>
              </a:r>
            </a:p>
          </p:txBody>
        </p:sp>
        <p:sp>
          <p:nvSpPr>
            <p:cNvPr id="67592" name="Text Box 8"/>
            <p:cNvSpPr txBox="1">
              <a:spLocks noChangeArrowheads="1"/>
            </p:cNvSpPr>
            <p:nvPr/>
          </p:nvSpPr>
          <p:spPr bwMode="auto">
            <a:xfrm>
              <a:off x="4913" y="3457"/>
              <a:ext cx="567" cy="212"/>
            </a:xfrm>
            <a:prstGeom prst="rect">
              <a:avLst/>
            </a:prstGeom>
            <a:noFill/>
            <a:ln w="9525">
              <a:noFill/>
              <a:miter lim="800000"/>
              <a:headEnd/>
              <a:tailEnd/>
            </a:ln>
          </p:spPr>
          <p:txBody>
            <a:bodyPr>
              <a:spAutoFit/>
            </a:bodyPr>
            <a:lstStyle/>
            <a:p>
              <a:pPr algn="ctr">
                <a:spcBef>
                  <a:spcPct val="50000"/>
                </a:spcBef>
              </a:pPr>
              <a:r>
                <a:rPr lang="en-US" sz="1600">
                  <a:latin typeface="Futura LtCn BT" pitchFamily="34" charset="0"/>
                </a:rPr>
                <a:t>2012 Today</a:t>
              </a:r>
            </a:p>
          </p:txBody>
        </p:sp>
        <p:sp>
          <p:nvSpPr>
            <p:cNvPr id="67593" name="Text Box 9"/>
            <p:cNvSpPr txBox="1">
              <a:spLocks noChangeArrowheads="1"/>
            </p:cNvSpPr>
            <p:nvPr/>
          </p:nvSpPr>
          <p:spPr bwMode="auto">
            <a:xfrm>
              <a:off x="2678" y="3713"/>
              <a:ext cx="1170" cy="212"/>
            </a:xfrm>
            <a:prstGeom prst="rect">
              <a:avLst/>
            </a:prstGeom>
            <a:noFill/>
            <a:ln w="9525">
              <a:noFill/>
              <a:miter lim="800000"/>
              <a:headEnd/>
              <a:tailEnd/>
            </a:ln>
          </p:spPr>
          <p:txBody>
            <a:bodyPr>
              <a:spAutoFit/>
            </a:bodyPr>
            <a:lstStyle/>
            <a:p>
              <a:pPr algn="ctr">
                <a:spcBef>
                  <a:spcPct val="50000"/>
                </a:spcBef>
              </a:pPr>
              <a:r>
                <a:rPr lang="en-US" sz="1600">
                  <a:latin typeface="Futura LtCn BT" pitchFamily="34" charset="0"/>
                </a:rPr>
                <a:t>Loan Breakout</a:t>
              </a:r>
            </a:p>
          </p:txBody>
        </p:sp>
      </p:gr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1073150" y="53975"/>
            <a:ext cx="7953375" cy="427038"/>
          </a:xfrm>
        </p:spPr>
        <p:txBody>
          <a:bodyPr/>
          <a:lstStyle/>
          <a:p>
            <a:pPr eaLnBrk="1" hangingPunct="1"/>
            <a:r>
              <a:rPr lang="en-US" sz="2400" smtClean="0"/>
              <a:t>Financing Returns to Normalized 2005 Levels</a:t>
            </a:r>
          </a:p>
        </p:txBody>
      </p:sp>
      <p:sp>
        <p:nvSpPr>
          <p:cNvPr id="69635" name="Text Box 4"/>
          <p:cNvSpPr txBox="1">
            <a:spLocks noChangeArrowheads="1"/>
          </p:cNvSpPr>
          <p:nvPr/>
        </p:nvSpPr>
        <p:spPr bwMode="auto">
          <a:xfrm>
            <a:off x="838200" y="6223000"/>
            <a:ext cx="5181600" cy="346075"/>
          </a:xfrm>
          <a:prstGeom prst="rect">
            <a:avLst/>
          </a:prstGeom>
          <a:noFill/>
          <a:ln w="9525" algn="ctr">
            <a:noFill/>
            <a:miter lim="800000"/>
            <a:headEnd/>
            <a:tailEnd/>
          </a:ln>
        </p:spPr>
        <p:txBody>
          <a:bodyPr lIns="0" tIns="0" rIns="0" bIns="0">
            <a:spAutoFit/>
          </a:bodyPr>
          <a:lstStyle/>
          <a:p>
            <a:pPr defTabSz="912813" eaLnBrk="0" hangingPunct="0">
              <a:spcBef>
                <a:spcPct val="50000"/>
              </a:spcBef>
            </a:pPr>
            <a:r>
              <a:rPr kumimoji="1" lang="en-US" sz="900">
                <a:solidFill>
                  <a:srgbClr val="000000"/>
                </a:solidFill>
              </a:rPr>
              <a:t>Source:  CBRE EA, CBRE Capital Markets</a:t>
            </a:r>
          </a:p>
          <a:p>
            <a:pPr defTabSz="912813" eaLnBrk="0" hangingPunct="0">
              <a:spcBef>
                <a:spcPct val="50000"/>
              </a:spcBef>
            </a:pPr>
            <a:r>
              <a:rPr kumimoji="1" lang="en-US" sz="900">
                <a:solidFill>
                  <a:srgbClr val="000000"/>
                </a:solidFill>
              </a:rPr>
              <a:t>*Financing indicative of an acquisition  deal. I-O Interest Only</a:t>
            </a:r>
          </a:p>
        </p:txBody>
      </p:sp>
      <p:graphicFrame>
        <p:nvGraphicFramePr>
          <p:cNvPr id="5" name="Group 164"/>
          <p:cNvGraphicFramePr>
            <a:graphicFrameLocks noGrp="1"/>
          </p:cNvGraphicFramePr>
          <p:nvPr/>
        </p:nvGraphicFramePr>
        <p:xfrm>
          <a:off x="774700" y="588963"/>
          <a:ext cx="8305800" cy="5457827"/>
        </p:xfrm>
        <a:graphic>
          <a:graphicData uri="http://schemas.openxmlformats.org/drawingml/2006/table">
            <a:tbl>
              <a:tblPr/>
              <a:tblGrid>
                <a:gridCol w="3375025"/>
                <a:gridCol w="1425575"/>
                <a:gridCol w="409575"/>
                <a:gridCol w="1303338"/>
                <a:gridCol w="438150"/>
                <a:gridCol w="1354137"/>
              </a:tblGrid>
              <a:tr h="2365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Arial" charset="0"/>
                        </a:rPr>
                        <a:t>2007 Peak</a:t>
                      </a:r>
                    </a:p>
                  </a:txBody>
                  <a:tcPr marL="7954" marR="7954" marT="7955" marB="0" anchor="b"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Arial" charset="0"/>
                        </a:rPr>
                        <a:t>2009 Trough</a:t>
                      </a:r>
                    </a:p>
                  </a:txBody>
                  <a:tcPr marL="7954" marR="7954" marT="7955" marB="0" anchor="b"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Arial" charset="0"/>
                        </a:rPr>
                        <a:t>2012 Today</a:t>
                      </a:r>
                    </a:p>
                  </a:txBody>
                  <a:tcPr marL="7954" marR="7954" marT="7955" marB="0" anchor="b"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Net Operating Income</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2,400,000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2,400,000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2,400,000 </a:t>
                      </a:r>
                    </a:p>
                  </a:txBody>
                  <a:tcPr marL="7954" marR="7954" marT="7955" marB="0" anchor="b" horzOverflow="overflow">
                    <a:lnL>
                      <a:noFill/>
                    </a:lnL>
                    <a:lnR>
                      <a:noFill/>
                    </a:lnR>
                    <a:lnT>
                      <a:noFill/>
                    </a:lnT>
                    <a:lnB>
                      <a:noFill/>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Capitalization Rate</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6.00%</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8.50%</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7.00%</a:t>
                      </a:r>
                    </a:p>
                  </a:txBody>
                  <a:tcPr marL="7954" marR="7954" marT="7955" marB="0" anchor="b" horzOverflow="overflow">
                    <a:lnL>
                      <a:noFill/>
                    </a:lnL>
                    <a:lnR>
                      <a:noFill/>
                    </a:lnR>
                    <a:lnT>
                      <a:noFill/>
                    </a:lnT>
                    <a:lnB>
                      <a:noFill/>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Asset Value</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40,000,000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28,235,000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34,286,000</a:t>
                      </a:r>
                    </a:p>
                  </a:txBody>
                  <a:tcPr marL="7954" marR="7954" marT="7955" marB="0" anchor="b" horzOverflow="overflow">
                    <a:lnL>
                      <a:noFill/>
                    </a:lnL>
                    <a:lnR>
                      <a:noFill/>
                    </a:lnR>
                    <a:lnT>
                      <a:noFill/>
                    </a:lnT>
                    <a:lnB>
                      <a:noFill/>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10-year Treasury Rate</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4.60%</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3.60%</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1.70%</a:t>
                      </a:r>
                    </a:p>
                  </a:txBody>
                  <a:tcPr marL="7954" marR="7954" marT="7955" marB="0" anchor="b" horzOverflow="overflow">
                    <a:lnL>
                      <a:noFill/>
                    </a:lnL>
                    <a:lnR>
                      <a:noFill/>
                    </a:lnR>
                    <a:lnT>
                      <a:noFill/>
                    </a:lnT>
                    <a:lnB>
                      <a:noFill/>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Spread</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1.00%</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3.00%</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2.50%</a:t>
                      </a:r>
                    </a:p>
                  </a:txBody>
                  <a:tcPr marL="7954" marR="7954" marT="7955" marB="0" anchor="b" horzOverflow="overflow">
                    <a:lnL>
                      <a:noFill/>
                    </a:lnL>
                    <a:lnR>
                      <a:noFill/>
                    </a:lnR>
                    <a:lnT>
                      <a:noFill/>
                    </a:lnT>
                    <a:lnB>
                      <a:noFill/>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Rate</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5.60%</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6.60%</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4.20%</a:t>
                      </a:r>
                    </a:p>
                  </a:txBody>
                  <a:tcPr marL="7954" marR="7954" marT="7955" marB="0" anchor="b" horzOverflow="overflow">
                    <a:lnL>
                      <a:noFill/>
                    </a:lnL>
                    <a:lnR>
                      <a:noFill/>
                    </a:lnR>
                    <a:lnT>
                      <a:noFill/>
                    </a:lnT>
                    <a:lnB>
                      <a:noFill/>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Years of Amortization</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I-O</a:t>
                      </a:r>
                    </a:p>
                  </a:txBody>
                  <a:tcPr marL="7954" marR="7954" marT="795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25</a:t>
                      </a:r>
                    </a:p>
                  </a:txBody>
                  <a:tcPr marL="7954" marR="7954" marT="795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30</a:t>
                      </a:r>
                    </a:p>
                  </a:txBody>
                  <a:tcPr marL="7954" marR="7954" marT="795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Loan Constant</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5.60%</a:t>
                      </a:r>
                    </a:p>
                  </a:txBody>
                  <a:tcPr marL="7954" marR="7954" marT="795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8.18%</a:t>
                      </a:r>
                    </a:p>
                  </a:txBody>
                  <a:tcPr marL="7954" marR="7954" marT="795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5.86%</a:t>
                      </a:r>
                    </a:p>
                  </a:txBody>
                  <a:tcPr marL="7954" marR="7954" marT="795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Maximum Loan to Value</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80%</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65%</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70%</a:t>
                      </a:r>
                    </a:p>
                  </a:txBody>
                  <a:tcPr marL="7954" marR="7954" marT="7955" marB="0" anchor="b" horzOverflow="overflow">
                    <a:lnL>
                      <a:noFill/>
                    </a:lnL>
                    <a:lnR>
                      <a:noFill/>
                    </a:lnR>
                    <a:lnT>
                      <a:noFill/>
                    </a:lnT>
                    <a:lnB>
                      <a:noFill/>
                    </a:lnB>
                    <a:lnTlToBr>
                      <a:noFill/>
                    </a:lnTlToBr>
                    <a:lnBlToTr>
                      <a:noFill/>
                    </a:lnBlToTr>
                    <a:solidFill>
                      <a:srgbClr val="FFFFFF"/>
                    </a:solidFill>
                  </a:tcPr>
                </a:tc>
              </a:tr>
              <a:tr h="21589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Minimum DSCR</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1.15</a:t>
                      </a:r>
                    </a:p>
                  </a:txBody>
                  <a:tcPr marL="7954" marR="7954" marT="795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1.30</a:t>
                      </a:r>
                    </a:p>
                  </a:txBody>
                  <a:tcPr marL="7954" marR="7954" marT="795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1.25</a:t>
                      </a:r>
                    </a:p>
                  </a:txBody>
                  <a:tcPr marL="7954" marR="7954" marT="795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40639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Maximum Loan Proceeds based on Valuation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32,000,000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18,352,750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24,000,200 </a:t>
                      </a:r>
                    </a:p>
                  </a:txBody>
                  <a:tcPr marL="7954" marR="7954" marT="7955" marB="0" anchor="b" horzOverflow="overflow">
                    <a:lnL>
                      <a:noFill/>
                    </a:lnL>
                    <a:lnR>
                      <a:noFill/>
                    </a:lnR>
                    <a:lnT>
                      <a:noFill/>
                    </a:lnT>
                    <a:lnB>
                      <a:noFill/>
                    </a:lnB>
                    <a:lnTlToBr>
                      <a:noFill/>
                    </a:lnTlToBr>
                    <a:lnBlToTr>
                      <a:noFill/>
                    </a:lnBlToTr>
                    <a:solidFill>
                      <a:srgbClr val="FFFFFF"/>
                    </a:solidFill>
                  </a:tcPr>
                </a:tc>
              </a:tr>
              <a:tr h="21589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Maximum Loan Proceeds based on DSCR</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37,267,000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22,576,000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32,720,000 </a:t>
                      </a:r>
                    </a:p>
                  </a:txBody>
                  <a:tcPr marL="7954" marR="7954" marT="7955" marB="0" anchor="b" horzOverflow="overflow">
                    <a:lnL>
                      <a:noFill/>
                    </a:lnL>
                    <a:lnR>
                      <a:noFill/>
                    </a:lnR>
                    <a:lnT>
                      <a:noFill/>
                    </a:lnT>
                    <a:lnB>
                      <a:noFill/>
                    </a:lnB>
                    <a:lnTlToBr>
                      <a:noFill/>
                    </a:lnTlToBr>
                    <a:lnBlToTr>
                      <a:noFill/>
                    </a:lnBlToTr>
                    <a:solidFill>
                      <a:srgbClr val="FFFFFF"/>
                    </a:solidFill>
                  </a:tcPr>
                </a:tc>
              </a:tr>
              <a:tr h="21589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Maximum Loan Proceeds (lesser amount) </a:t>
                      </a:r>
                    </a:p>
                  </a:txBody>
                  <a:tcPr marL="7954" marR="7954" marT="7955" marB="0" anchor="b" horzOverflow="overflow">
                    <a:lnL>
                      <a:noFill/>
                    </a:lnL>
                    <a:lnR>
                      <a:noFill/>
                    </a:lnR>
                    <a:lnT>
                      <a:noFill/>
                    </a:lnT>
                    <a:lnB>
                      <a:noFill/>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32,000,000 </a:t>
                      </a:r>
                    </a:p>
                  </a:txBody>
                  <a:tcPr marL="7954" marR="7954" marT="7955" marB="0" anchor="b" horzOverflow="overflow">
                    <a:lnL>
                      <a:noFill/>
                    </a:lnL>
                    <a:lnR>
                      <a:noFill/>
                    </a:lnR>
                    <a:lnT>
                      <a:noFill/>
                    </a:lnT>
                    <a:lnB>
                      <a:noFill/>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18,352,750 </a:t>
                      </a:r>
                    </a:p>
                  </a:txBody>
                  <a:tcPr marL="7954" marR="7954" marT="7955" marB="0" anchor="b" horzOverflow="overflow">
                    <a:lnL>
                      <a:noFill/>
                    </a:lnL>
                    <a:lnR>
                      <a:noFill/>
                    </a:lnR>
                    <a:lnT>
                      <a:noFill/>
                    </a:lnT>
                    <a:lnB>
                      <a:noFill/>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24,000,200 </a:t>
                      </a:r>
                    </a:p>
                  </a:txBody>
                  <a:tcPr marL="7954" marR="7954" marT="7955" marB="0" anchor="b" horzOverflow="overflow">
                    <a:lnL>
                      <a:noFill/>
                    </a:lnL>
                    <a:lnR>
                      <a:noFill/>
                    </a:lnR>
                    <a:lnT>
                      <a:noFill/>
                    </a:lnT>
                    <a:lnB>
                      <a:noFill/>
                    </a:lnB>
                    <a:lnTlToBr>
                      <a:noFill/>
                    </a:lnTlToBr>
                    <a:lnBlToTr>
                      <a:noFill/>
                    </a:lnBlToTr>
                    <a:solidFill>
                      <a:srgbClr val="C0C0C0"/>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r>
              <a:tr h="2079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Equity Required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8,000,000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9,882,250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      10,285,800 </a:t>
                      </a:r>
                    </a:p>
                  </a:txBody>
                  <a:tcPr marL="7954" marR="7954" marT="7955" marB="0" anchor="b" horzOverflow="overflow">
                    <a:lnL>
                      <a:noFill/>
                    </a:lnL>
                    <a:lnR>
                      <a:noFill/>
                    </a:lnR>
                    <a:lnT>
                      <a:noFill/>
                    </a:lnT>
                    <a:lnB>
                      <a:noFill/>
                    </a:lnB>
                    <a:lnTlToBr>
                      <a:noFill/>
                    </a:lnTlToBr>
                    <a:lnBlToTr>
                      <a:noFill/>
                    </a:lnBlToTr>
                    <a:solidFill>
                      <a:srgbClr val="FFFFFF"/>
                    </a:solidFill>
                  </a:tcPr>
                </a:tc>
              </a:tr>
              <a:tr h="21589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Equity Required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20%</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35%</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 </a:t>
                      </a:r>
                    </a:p>
                  </a:txBody>
                  <a:tcPr marL="7954" marR="7954" marT="7955"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30%</a:t>
                      </a:r>
                    </a:p>
                  </a:txBody>
                  <a:tcPr marL="7954" marR="7954" marT="7955" marB="0" anchor="b" horzOverflow="overflow">
                    <a:lnL>
                      <a:noFill/>
                    </a:lnL>
                    <a:lnR>
                      <a:noFill/>
                    </a:lnR>
                    <a:lnT>
                      <a:noFill/>
                    </a:lnT>
                    <a:lnB>
                      <a:noFill/>
                    </a:lnB>
                    <a:lnTlToBr>
                      <a:noFill/>
                    </a:lnTlToBr>
                    <a:lnBlToTr>
                      <a:noFill/>
                    </a:lnBlToTr>
                    <a:solidFill>
                      <a:srgbClr val="FFFFFF"/>
                    </a:solidFill>
                  </a:tcPr>
                </a:tc>
              </a:tr>
            </a:tbl>
          </a:graphicData>
        </a:graphic>
      </p:graphicFrame>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pPr eaLnBrk="1" hangingPunct="1"/>
            <a:r>
              <a:rPr lang="en-US" dirty="0" smtClean="0"/>
              <a:t>Case Study: 3805 Faraday : Davis</a:t>
            </a:r>
          </a:p>
        </p:txBody>
      </p:sp>
      <p:sp>
        <p:nvSpPr>
          <p:cNvPr id="71683" name="Rectangle 3"/>
          <p:cNvSpPr>
            <a:spLocks noGrp="1" noChangeArrowheads="1"/>
          </p:cNvSpPr>
          <p:nvPr>
            <p:ph type="body" idx="4294967295"/>
          </p:nvPr>
        </p:nvSpPr>
        <p:spPr>
          <a:xfrm>
            <a:off x="790575" y="946150"/>
            <a:ext cx="3606061" cy="5607050"/>
          </a:xfrm>
        </p:spPr>
        <p:txBody>
          <a:bodyPr/>
          <a:lstStyle/>
          <a:p>
            <a:pPr marL="114300" indent="-114300"/>
            <a:r>
              <a:rPr lang="en-US" sz="1500" b="1" dirty="0" smtClean="0"/>
              <a:t>The Situation</a:t>
            </a:r>
            <a:endParaRPr lang="en-US" sz="1500" dirty="0" smtClean="0"/>
          </a:p>
          <a:p>
            <a:pPr marL="114300" indent="-114300">
              <a:buFont typeface="Wingdings" pitchFamily="2" charset="2"/>
              <a:buNone/>
            </a:pPr>
            <a:r>
              <a:rPr lang="en-US" sz="1500" dirty="0" smtClean="0"/>
              <a:t>	The flex warehouse project housed a single tenant for the 71,000 Sq. Ft. and had not yet fully ‘staffed’ the property.  The developer agreed to sell the property to an investor.</a:t>
            </a:r>
            <a:br>
              <a:rPr lang="en-US" sz="1500" dirty="0" smtClean="0"/>
            </a:br>
            <a:endParaRPr lang="en-US" sz="1500" dirty="0" smtClean="0">
              <a:solidFill>
                <a:srgbClr val="FF0000"/>
              </a:solidFill>
            </a:endParaRPr>
          </a:p>
          <a:p>
            <a:pPr marL="114300" indent="-114300"/>
            <a:r>
              <a:rPr lang="en-US" sz="1500" b="1" dirty="0" smtClean="0"/>
              <a:t>The Challenge</a:t>
            </a:r>
            <a:r>
              <a:rPr lang="en-US" sz="1500" dirty="0" smtClean="0"/>
              <a:t/>
            </a:r>
            <a:br>
              <a:rPr lang="en-US" sz="1500" dirty="0" smtClean="0"/>
            </a:br>
            <a:r>
              <a:rPr lang="en-US" sz="1500" dirty="0" smtClean="0"/>
              <a:t>Locate suitable financing that would supply a long term fixed rate with ample leverage to meet the 1031 trade capital needs of the investor, plus supply flexible deal points for certain future events. </a:t>
            </a:r>
            <a:br>
              <a:rPr lang="en-US" sz="1500" dirty="0" smtClean="0"/>
            </a:br>
            <a:endParaRPr lang="en-US" sz="1500" dirty="0" smtClean="0"/>
          </a:p>
          <a:p>
            <a:pPr marL="114300" indent="-114300"/>
            <a:r>
              <a:rPr lang="en-US" sz="1500" b="1" dirty="0" smtClean="0"/>
              <a:t>The Result</a:t>
            </a:r>
            <a:endParaRPr lang="en-US" sz="1500" dirty="0" smtClean="0"/>
          </a:p>
          <a:p>
            <a:pPr marL="114300" indent="-114300">
              <a:buFont typeface="Wingdings" pitchFamily="2" charset="2"/>
              <a:buNone/>
            </a:pPr>
            <a:r>
              <a:rPr lang="en-US" sz="1500" dirty="0" smtClean="0"/>
              <a:t>	CBRE Capital Markets team arranged a 12-year loan with the very best  interest rate, while also attaining flexible deal features to appease the investor’s demands..</a:t>
            </a:r>
          </a:p>
          <a:p>
            <a:pPr marL="114300" indent="-114300">
              <a:buFont typeface="Wingdings" pitchFamily="2" charset="2"/>
              <a:buNone/>
            </a:pPr>
            <a:endParaRPr lang="en-US" sz="1500" dirty="0" smtClean="0">
              <a:solidFill>
                <a:srgbClr val="FF0000"/>
              </a:solidFill>
            </a:endParaRPr>
          </a:p>
        </p:txBody>
      </p:sp>
      <p:sp>
        <p:nvSpPr>
          <p:cNvPr id="71684" name="Rectangle 4"/>
          <p:cNvSpPr>
            <a:spLocks noChangeArrowheads="1"/>
          </p:cNvSpPr>
          <p:nvPr/>
        </p:nvSpPr>
        <p:spPr bwMode="auto">
          <a:xfrm>
            <a:off x="1022350" y="593725"/>
            <a:ext cx="7769225" cy="338138"/>
          </a:xfrm>
          <a:prstGeom prst="rect">
            <a:avLst/>
          </a:prstGeom>
          <a:noFill/>
          <a:ln w="9525" algn="ctr">
            <a:noFill/>
            <a:miter lim="800000"/>
            <a:headEnd/>
            <a:tailEnd/>
          </a:ln>
        </p:spPr>
        <p:txBody>
          <a:bodyPr lIns="0" tIns="0" rIns="0" bIns="0"/>
          <a:lstStyle/>
          <a:p>
            <a:pPr algn="r">
              <a:buClr>
                <a:schemeClr val="bg2"/>
              </a:buClr>
              <a:buFont typeface="Wingdings" pitchFamily="2" charset="2"/>
              <a:buNone/>
            </a:pPr>
            <a:r>
              <a:rPr lang="en-US" sz="2200" b="1" dirty="0" smtClean="0">
                <a:solidFill>
                  <a:srgbClr val="B2B2B2"/>
                </a:solidFill>
              </a:rPr>
              <a:t>$8 </a:t>
            </a:r>
            <a:r>
              <a:rPr lang="en-US" sz="2200" b="1" dirty="0">
                <a:solidFill>
                  <a:srgbClr val="B2B2B2"/>
                </a:solidFill>
              </a:rPr>
              <a:t>Million </a:t>
            </a:r>
            <a:r>
              <a:rPr lang="en-US" sz="2200" b="1" dirty="0" smtClean="0">
                <a:solidFill>
                  <a:srgbClr val="B2B2B2"/>
                </a:solidFill>
              </a:rPr>
              <a:t>Finance of Flex </a:t>
            </a:r>
            <a:r>
              <a:rPr lang="en-US" sz="2200" b="1" dirty="0">
                <a:solidFill>
                  <a:srgbClr val="B2B2B2"/>
                </a:solidFill>
              </a:rPr>
              <a:t>Property</a:t>
            </a:r>
          </a:p>
        </p:txBody>
      </p:sp>
      <p:pic>
        <p:nvPicPr>
          <p:cNvPr id="7" name="Picture 6" descr="3805 Faraday"/>
          <p:cNvPicPr>
            <a:picLocks noChangeAspect="1"/>
          </p:cNvPicPr>
          <p:nvPr/>
        </p:nvPicPr>
        <p:blipFill>
          <a:blip r:embed="rId3" cstate="print"/>
          <a:stretch>
            <a:fillRect/>
          </a:stretch>
        </p:blipFill>
        <p:spPr>
          <a:xfrm>
            <a:off x="4505293" y="1157963"/>
            <a:ext cx="4279900" cy="2260600"/>
          </a:xfrm>
          <a:prstGeom prst="rect">
            <a:avLst/>
          </a:prstGeom>
        </p:spPr>
      </p:pic>
      <p:sp>
        <p:nvSpPr>
          <p:cNvPr id="6" name="TextBox 5"/>
          <p:cNvSpPr txBox="1"/>
          <p:nvPr/>
        </p:nvSpPr>
        <p:spPr>
          <a:xfrm>
            <a:off x="4509371" y="3945699"/>
            <a:ext cx="4321478" cy="1169551"/>
          </a:xfrm>
          <a:prstGeom prst="rect">
            <a:avLst/>
          </a:prstGeom>
          <a:noFill/>
        </p:spPr>
        <p:txBody>
          <a:bodyPr wrap="square" rtlCol="0">
            <a:spAutoFit/>
          </a:bodyPr>
          <a:lstStyle/>
          <a:p>
            <a:pPr algn="ctr"/>
            <a:r>
              <a:rPr lang="en-US" sz="1400" i="1" dirty="0" smtClean="0">
                <a:solidFill>
                  <a:schemeClr val="bg1">
                    <a:lumMod val="50000"/>
                  </a:schemeClr>
                </a:solidFill>
              </a:rPr>
              <a:t>Former CEO of CBRE needed certainty of close on a 1031 trade and required a lender to stretch on valuation and soften loan covenants for a long-term estate plan transaction to provide for 100% future unlevered cash flows.</a:t>
            </a:r>
            <a:endParaRPr lang="en-US" sz="1400" i="1" dirty="0">
              <a:solidFill>
                <a:schemeClr val="bg1">
                  <a:lumMod val="50000"/>
                </a:schemeClr>
              </a:solidFill>
            </a:endParaRP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pPr eaLnBrk="1" hangingPunct="1"/>
            <a:r>
              <a:rPr lang="en-US" dirty="0" smtClean="0"/>
              <a:t>Case Study: United Health Facility : Utah</a:t>
            </a:r>
          </a:p>
        </p:txBody>
      </p:sp>
      <p:sp>
        <p:nvSpPr>
          <p:cNvPr id="71683" name="Rectangle 3"/>
          <p:cNvSpPr>
            <a:spLocks noGrp="1" noChangeArrowheads="1"/>
          </p:cNvSpPr>
          <p:nvPr>
            <p:ph type="body" idx="4294967295"/>
          </p:nvPr>
        </p:nvSpPr>
        <p:spPr>
          <a:xfrm>
            <a:off x="790575" y="774134"/>
            <a:ext cx="3437393" cy="5607050"/>
          </a:xfrm>
        </p:spPr>
        <p:txBody>
          <a:bodyPr/>
          <a:lstStyle/>
          <a:p>
            <a:pPr marL="114300" indent="-114300"/>
            <a:r>
              <a:rPr lang="en-US" sz="1500" b="1" dirty="0" smtClean="0"/>
              <a:t>The Situation</a:t>
            </a:r>
            <a:endParaRPr lang="en-US" sz="1500" dirty="0" smtClean="0"/>
          </a:p>
          <a:p>
            <a:pPr marL="114300" indent="-114300">
              <a:buFont typeface="Wingdings" pitchFamily="2" charset="2"/>
              <a:buNone/>
            </a:pPr>
            <a:r>
              <a:rPr lang="en-US" sz="1500" dirty="0" smtClean="0"/>
              <a:t>	The 125,000 </a:t>
            </a:r>
            <a:r>
              <a:rPr lang="en-US" sz="1500" dirty="0" err="1" smtClean="0"/>
              <a:t>Sq.Ft</a:t>
            </a:r>
            <a:r>
              <a:rPr lang="en-US" sz="1500" dirty="0" smtClean="0"/>
              <a:t>. office building possesses a single tenant occupancy which was entering multiple short term extension periods.</a:t>
            </a:r>
            <a:br>
              <a:rPr lang="en-US" sz="1500" dirty="0" smtClean="0"/>
            </a:br>
            <a:endParaRPr lang="en-US" sz="1500" dirty="0" smtClean="0">
              <a:solidFill>
                <a:srgbClr val="FF0000"/>
              </a:solidFill>
            </a:endParaRPr>
          </a:p>
          <a:p>
            <a:pPr marL="114300" indent="-114300"/>
            <a:r>
              <a:rPr lang="en-US" sz="1500" b="1" dirty="0" smtClean="0"/>
              <a:t>The Challenge</a:t>
            </a:r>
            <a:r>
              <a:rPr lang="en-US" sz="1500" dirty="0" smtClean="0"/>
              <a:t/>
            </a:r>
            <a:br>
              <a:rPr lang="en-US" sz="1500" dirty="0" smtClean="0"/>
            </a:br>
            <a:r>
              <a:rPr lang="en-US" sz="1500" dirty="0" smtClean="0"/>
              <a:t>To arrange a loan in order to refinance a rapidly maturing CMBS loan at sufficient proceeds while also supplying flexible term features to outlive the remaining term but also supplying protective covenants in case the single tenancy chose to vacate the property. </a:t>
            </a:r>
            <a:br>
              <a:rPr lang="en-US" sz="1500" dirty="0" smtClean="0"/>
            </a:br>
            <a:endParaRPr lang="en-US" sz="1500" dirty="0" smtClean="0"/>
          </a:p>
          <a:p>
            <a:pPr marL="114300" indent="-114300"/>
            <a:r>
              <a:rPr lang="en-US" sz="1500" b="1" dirty="0" smtClean="0"/>
              <a:t>The Result</a:t>
            </a:r>
            <a:endParaRPr lang="en-US" sz="1500" dirty="0" smtClean="0"/>
          </a:p>
          <a:p>
            <a:pPr marL="114300" indent="-114300">
              <a:buFont typeface="Wingdings" pitchFamily="2" charset="2"/>
              <a:buNone/>
            </a:pPr>
            <a:r>
              <a:rPr lang="en-US" sz="1500" dirty="0" smtClean="0"/>
              <a:t>	CBRE Capital Markets team arranged a five-year loan with a very low-interest rate coupled with automatic extension options and features to enhance property owner return on equity.</a:t>
            </a:r>
          </a:p>
          <a:p>
            <a:pPr marL="114300" indent="-114300">
              <a:buFont typeface="Wingdings" pitchFamily="2" charset="2"/>
              <a:buNone/>
            </a:pPr>
            <a:endParaRPr lang="en-US" sz="1500" dirty="0" smtClean="0">
              <a:solidFill>
                <a:srgbClr val="FF0000"/>
              </a:solidFill>
            </a:endParaRPr>
          </a:p>
        </p:txBody>
      </p:sp>
      <p:sp>
        <p:nvSpPr>
          <p:cNvPr id="71684" name="Rectangle 4"/>
          <p:cNvSpPr>
            <a:spLocks noChangeArrowheads="1"/>
          </p:cNvSpPr>
          <p:nvPr/>
        </p:nvSpPr>
        <p:spPr bwMode="auto">
          <a:xfrm>
            <a:off x="1022350" y="593725"/>
            <a:ext cx="7769225" cy="338138"/>
          </a:xfrm>
          <a:prstGeom prst="rect">
            <a:avLst/>
          </a:prstGeom>
          <a:noFill/>
          <a:ln w="9525" algn="ctr">
            <a:noFill/>
            <a:miter lim="800000"/>
            <a:headEnd/>
            <a:tailEnd/>
          </a:ln>
        </p:spPr>
        <p:txBody>
          <a:bodyPr lIns="0" tIns="0" rIns="0" bIns="0"/>
          <a:lstStyle/>
          <a:p>
            <a:pPr algn="r">
              <a:buClr>
                <a:schemeClr val="bg2"/>
              </a:buClr>
              <a:buFont typeface="Wingdings" pitchFamily="2" charset="2"/>
              <a:buNone/>
            </a:pPr>
            <a:r>
              <a:rPr lang="en-US" sz="2200" b="1" dirty="0" smtClean="0">
                <a:solidFill>
                  <a:srgbClr val="B2B2B2"/>
                </a:solidFill>
              </a:rPr>
              <a:t>$10 </a:t>
            </a:r>
            <a:r>
              <a:rPr lang="en-US" sz="2200" b="1" dirty="0">
                <a:solidFill>
                  <a:srgbClr val="B2B2B2"/>
                </a:solidFill>
              </a:rPr>
              <a:t>Million Refinance for </a:t>
            </a:r>
            <a:r>
              <a:rPr lang="en-US" sz="2200" b="1" dirty="0" smtClean="0">
                <a:solidFill>
                  <a:srgbClr val="B2B2B2"/>
                </a:solidFill>
              </a:rPr>
              <a:t>Office </a:t>
            </a:r>
            <a:r>
              <a:rPr lang="en-US" sz="2200" b="1" dirty="0">
                <a:solidFill>
                  <a:srgbClr val="B2B2B2"/>
                </a:solidFill>
              </a:rPr>
              <a:t>Property</a:t>
            </a:r>
          </a:p>
        </p:txBody>
      </p:sp>
      <p:pic>
        <p:nvPicPr>
          <p:cNvPr id="408578" name="Picture 2"/>
          <p:cNvPicPr>
            <a:picLocks noChangeAspect="1" noChangeArrowheads="1"/>
          </p:cNvPicPr>
          <p:nvPr/>
        </p:nvPicPr>
        <p:blipFill>
          <a:blip r:embed="rId3" cstate="print"/>
          <a:srcRect/>
          <a:stretch>
            <a:fillRect/>
          </a:stretch>
        </p:blipFill>
        <p:spPr bwMode="auto">
          <a:xfrm>
            <a:off x="4303085" y="1167013"/>
            <a:ext cx="4572000" cy="2979474"/>
          </a:xfrm>
          <a:prstGeom prst="rect">
            <a:avLst/>
          </a:prstGeom>
          <a:noFill/>
          <a:ln w="9525">
            <a:noFill/>
            <a:miter lim="800000"/>
            <a:headEnd/>
            <a:tailEnd/>
          </a:ln>
        </p:spPr>
      </p:pic>
      <p:sp>
        <p:nvSpPr>
          <p:cNvPr id="6" name="TextBox 5"/>
          <p:cNvSpPr txBox="1"/>
          <p:nvPr/>
        </p:nvSpPr>
        <p:spPr>
          <a:xfrm>
            <a:off x="4296427" y="4371584"/>
            <a:ext cx="4609578" cy="1384995"/>
          </a:xfrm>
          <a:prstGeom prst="rect">
            <a:avLst/>
          </a:prstGeom>
          <a:noFill/>
        </p:spPr>
        <p:txBody>
          <a:bodyPr wrap="square" rtlCol="0">
            <a:spAutoFit/>
          </a:bodyPr>
          <a:lstStyle/>
          <a:p>
            <a:pPr algn="ctr"/>
            <a:r>
              <a:rPr lang="en-US" sz="1400" i="1" dirty="0" smtClean="0">
                <a:solidFill>
                  <a:schemeClr val="bg1">
                    <a:lumMod val="50000"/>
                  </a:schemeClr>
                </a:solidFill>
              </a:rPr>
              <a:t>A property possessed a maturing ‘legacy’ level loan secured by a large single tenant property that previously entered into a short-term lease extension.  We were able to structure covenants for both lender and borrower that accomplished a win-win transaction, including supporting loan collateral valuation.</a:t>
            </a:r>
            <a:endParaRPr lang="en-US" sz="1400" i="1" dirty="0">
              <a:solidFill>
                <a:schemeClr val="bg1">
                  <a:lumMod val="50000"/>
                </a:schemeClr>
              </a:solidFill>
            </a:endParaRP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pPr eaLnBrk="1" hangingPunct="1"/>
            <a:r>
              <a:rPr lang="en-US" dirty="0" smtClean="0"/>
              <a:t>Case Study: Rock Creek Storage : Auburn</a:t>
            </a:r>
          </a:p>
        </p:txBody>
      </p:sp>
      <p:sp>
        <p:nvSpPr>
          <p:cNvPr id="71683" name="Rectangle 3"/>
          <p:cNvSpPr>
            <a:spLocks noGrp="1" noChangeArrowheads="1"/>
          </p:cNvSpPr>
          <p:nvPr>
            <p:ph type="body" idx="4294967295"/>
          </p:nvPr>
        </p:nvSpPr>
        <p:spPr>
          <a:xfrm>
            <a:off x="790575" y="946150"/>
            <a:ext cx="3651250" cy="5607050"/>
          </a:xfrm>
        </p:spPr>
        <p:txBody>
          <a:bodyPr/>
          <a:lstStyle/>
          <a:p>
            <a:pPr marL="114300" indent="-114300"/>
            <a:r>
              <a:rPr lang="en-US" sz="1500" b="1" dirty="0" smtClean="0"/>
              <a:t>The Situation</a:t>
            </a:r>
            <a:endParaRPr lang="en-US" sz="1500" dirty="0" smtClean="0"/>
          </a:p>
          <a:p>
            <a:pPr marL="114300" indent="-114300">
              <a:buFont typeface="Wingdings" pitchFamily="2" charset="2"/>
              <a:buNone/>
            </a:pPr>
            <a:r>
              <a:rPr lang="en-US" sz="1500" dirty="0" smtClean="0"/>
              <a:t>	The owners of the self-storage project recognized an opportunity to rapidly prepay its debt capital. </a:t>
            </a:r>
            <a:br>
              <a:rPr lang="en-US" sz="1500" dirty="0" smtClean="0"/>
            </a:br>
            <a:endParaRPr lang="en-US" sz="1500" dirty="0" smtClean="0">
              <a:solidFill>
                <a:srgbClr val="FF0000"/>
              </a:solidFill>
            </a:endParaRPr>
          </a:p>
          <a:p>
            <a:pPr marL="114300" indent="-114300"/>
            <a:r>
              <a:rPr lang="en-US" sz="1500" b="1" dirty="0" smtClean="0"/>
              <a:t>The Challenge</a:t>
            </a:r>
            <a:r>
              <a:rPr lang="en-US" sz="1500" dirty="0" smtClean="0"/>
              <a:t/>
            </a:r>
            <a:br>
              <a:rPr lang="en-US" sz="1500" dirty="0" smtClean="0"/>
            </a:br>
            <a:r>
              <a:rPr lang="en-US" sz="1500" dirty="0" smtClean="0"/>
              <a:t>To arrange a loan to refinance existing debt capital but attain a very long term floating rate allowing for consistent principal reductions as compared to higher fixed rates.</a:t>
            </a:r>
            <a:br>
              <a:rPr lang="en-US" sz="1500" dirty="0" smtClean="0"/>
            </a:br>
            <a:endParaRPr lang="en-US" sz="1500" dirty="0" smtClean="0"/>
          </a:p>
          <a:p>
            <a:pPr marL="114300" indent="-114300"/>
            <a:r>
              <a:rPr lang="en-US" sz="1500" b="1" dirty="0" smtClean="0"/>
              <a:t>The Result</a:t>
            </a:r>
            <a:endParaRPr lang="en-US" sz="1500" dirty="0" smtClean="0"/>
          </a:p>
          <a:p>
            <a:pPr marL="114300" indent="-114300">
              <a:buFont typeface="Wingdings" pitchFamily="2" charset="2"/>
              <a:buNone/>
            </a:pPr>
            <a:r>
              <a:rPr lang="en-US" sz="1500" dirty="0" smtClean="0"/>
              <a:t>	CBRE Capital Markets team arranged a 15-year loan with a low floating interest rate meeting both owner and lender’s demands for market terms.</a:t>
            </a:r>
          </a:p>
          <a:p>
            <a:pPr marL="114300" indent="-114300">
              <a:buFont typeface="Wingdings" pitchFamily="2" charset="2"/>
              <a:buNone/>
            </a:pPr>
            <a:endParaRPr lang="en-US" sz="1500" dirty="0" smtClean="0">
              <a:solidFill>
                <a:srgbClr val="FF0000"/>
              </a:solidFill>
            </a:endParaRPr>
          </a:p>
        </p:txBody>
      </p:sp>
      <p:sp>
        <p:nvSpPr>
          <p:cNvPr id="71684" name="Rectangle 4"/>
          <p:cNvSpPr>
            <a:spLocks noChangeArrowheads="1"/>
          </p:cNvSpPr>
          <p:nvPr/>
        </p:nvSpPr>
        <p:spPr bwMode="auto">
          <a:xfrm>
            <a:off x="1022350" y="593725"/>
            <a:ext cx="7769225" cy="338138"/>
          </a:xfrm>
          <a:prstGeom prst="rect">
            <a:avLst/>
          </a:prstGeom>
          <a:noFill/>
          <a:ln w="9525" algn="ctr">
            <a:noFill/>
            <a:miter lim="800000"/>
            <a:headEnd/>
            <a:tailEnd/>
          </a:ln>
        </p:spPr>
        <p:txBody>
          <a:bodyPr lIns="0" tIns="0" rIns="0" bIns="0"/>
          <a:lstStyle/>
          <a:p>
            <a:pPr algn="r">
              <a:buClr>
                <a:schemeClr val="bg2"/>
              </a:buClr>
              <a:buFont typeface="Wingdings" pitchFamily="2" charset="2"/>
              <a:buNone/>
            </a:pPr>
            <a:r>
              <a:rPr lang="en-US" sz="2200" b="1" dirty="0" smtClean="0">
                <a:solidFill>
                  <a:srgbClr val="B2B2B2"/>
                </a:solidFill>
              </a:rPr>
              <a:t>$3 </a:t>
            </a:r>
            <a:r>
              <a:rPr lang="en-US" sz="2200" b="1" dirty="0">
                <a:solidFill>
                  <a:srgbClr val="B2B2B2"/>
                </a:solidFill>
              </a:rPr>
              <a:t>Million Refinance for </a:t>
            </a:r>
            <a:r>
              <a:rPr lang="en-US" sz="2200" b="1" dirty="0" smtClean="0">
                <a:solidFill>
                  <a:srgbClr val="B2B2B2"/>
                </a:solidFill>
              </a:rPr>
              <a:t>Self-storage </a:t>
            </a:r>
            <a:r>
              <a:rPr lang="en-US" sz="2200" b="1" dirty="0">
                <a:solidFill>
                  <a:srgbClr val="B2B2B2"/>
                </a:solidFill>
              </a:rPr>
              <a:t>Property</a:t>
            </a:r>
          </a:p>
        </p:txBody>
      </p:sp>
      <p:sp>
        <p:nvSpPr>
          <p:cNvPr id="71686" name="Rectangle 7"/>
          <p:cNvSpPr>
            <a:spLocks noChangeArrowheads="1"/>
          </p:cNvSpPr>
          <p:nvPr/>
        </p:nvSpPr>
        <p:spPr bwMode="auto">
          <a:xfrm>
            <a:off x="4471791" y="4226382"/>
            <a:ext cx="4461853" cy="1815882"/>
          </a:xfrm>
          <a:prstGeom prst="rect">
            <a:avLst/>
          </a:prstGeom>
          <a:noFill/>
          <a:ln w="9525">
            <a:noFill/>
            <a:miter lim="800000"/>
            <a:headEnd/>
            <a:tailEnd/>
          </a:ln>
        </p:spPr>
        <p:txBody>
          <a:bodyPr wrap="square">
            <a:spAutoFit/>
          </a:bodyPr>
          <a:lstStyle/>
          <a:p>
            <a:pPr marL="228600" indent="-228600" algn="ctr" eaLnBrk="0" hangingPunct="0">
              <a:spcBef>
                <a:spcPct val="25000"/>
              </a:spcBef>
              <a:buClr>
                <a:srgbClr val="66CC33"/>
              </a:buClr>
            </a:pPr>
            <a:r>
              <a:rPr lang="en-US" sz="1400" i="1" dirty="0">
                <a:solidFill>
                  <a:srgbClr val="595959"/>
                </a:solidFill>
              </a:rPr>
              <a:t>“In spite of </a:t>
            </a:r>
            <a:r>
              <a:rPr lang="en-US" sz="1400" i="1" dirty="0" smtClean="0">
                <a:solidFill>
                  <a:srgbClr val="595959"/>
                </a:solidFill>
              </a:rPr>
              <a:t>the desire to rapidly repay the debt capital, all lenders were very concerned with the future of rising interest rates and would not entertain a floating rate for more than 5 years.  CBRE devised a structure protecting lender to achieve a 15-year term floating rate for the owners of the property,” </a:t>
            </a:r>
            <a:r>
              <a:rPr lang="en-US" sz="1400" i="1" dirty="0">
                <a:solidFill>
                  <a:srgbClr val="595959"/>
                </a:solidFill>
              </a:rPr>
              <a:t>commented </a:t>
            </a:r>
            <a:r>
              <a:rPr lang="en-US" sz="1400" i="1" dirty="0" smtClean="0">
                <a:solidFill>
                  <a:srgbClr val="595959"/>
                </a:solidFill>
              </a:rPr>
              <a:t>Kevin Randles, Senior Vice </a:t>
            </a:r>
            <a:r>
              <a:rPr lang="en-US" sz="1400" i="1" dirty="0">
                <a:solidFill>
                  <a:srgbClr val="595959"/>
                </a:solidFill>
              </a:rPr>
              <a:t>President at CBRE.</a:t>
            </a:r>
          </a:p>
        </p:txBody>
      </p:sp>
      <p:pic>
        <p:nvPicPr>
          <p:cNvPr id="180226" name="Picture 2"/>
          <p:cNvPicPr>
            <a:picLocks noChangeAspect="1" noChangeArrowheads="1"/>
          </p:cNvPicPr>
          <p:nvPr/>
        </p:nvPicPr>
        <p:blipFill>
          <a:blip r:embed="rId3" cstate="print"/>
          <a:srcRect/>
          <a:stretch>
            <a:fillRect/>
          </a:stretch>
        </p:blipFill>
        <p:spPr bwMode="auto">
          <a:xfrm>
            <a:off x="4471792" y="1118797"/>
            <a:ext cx="4433235" cy="282690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pPr eaLnBrk="1" hangingPunct="1"/>
            <a:r>
              <a:rPr lang="en-US" dirty="0" smtClean="0"/>
              <a:t>Case Study: Monument Ridge Estates</a:t>
            </a:r>
          </a:p>
        </p:txBody>
      </p:sp>
      <p:sp>
        <p:nvSpPr>
          <p:cNvPr id="71683" name="Rectangle 3"/>
          <p:cNvSpPr>
            <a:spLocks noGrp="1" noChangeArrowheads="1"/>
          </p:cNvSpPr>
          <p:nvPr>
            <p:ph type="body" idx="4294967295"/>
          </p:nvPr>
        </p:nvSpPr>
        <p:spPr>
          <a:xfrm>
            <a:off x="790575" y="946150"/>
            <a:ext cx="3651250" cy="5607050"/>
          </a:xfrm>
        </p:spPr>
        <p:txBody>
          <a:bodyPr/>
          <a:lstStyle/>
          <a:p>
            <a:pPr marL="114300" indent="-114300"/>
            <a:r>
              <a:rPr lang="en-US" sz="1500" b="1" dirty="0" smtClean="0"/>
              <a:t>The Situation</a:t>
            </a:r>
            <a:endParaRPr lang="en-US" sz="1500" dirty="0" smtClean="0"/>
          </a:p>
          <a:p>
            <a:pPr marL="114300" indent="-114300">
              <a:buFont typeface="Wingdings" pitchFamily="2" charset="2"/>
              <a:buNone/>
            </a:pPr>
            <a:r>
              <a:rPr lang="en-US" sz="1500" dirty="0" smtClean="0"/>
              <a:t>	A class A 132 unit multi-housing property with Legacy level debt capital coming to maturity coupled with a Family Office intertwined with estate planning transfers and year end tax benefit motivations. </a:t>
            </a:r>
            <a:br>
              <a:rPr lang="en-US" sz="1500" dirty="0" smtClean="0"/>
            </a:br>
            <a:endParaRPr lang="en-US" sz="1500" dirty="0" smtClean="0">
              <a:solidFill>
                <a:srgbClr val="FF0000"/>
              </a:solidFill>
            </a:endParaRPr>
          </a:p>
          <a:p>
            <a:pPr marL="114300" indent="-114300"/>
            <a:r>
              <a:rPr lang="en-US" sz="1500" b="1" dirty="0" smtClean="0"/>
              <a:t>The Challenge</a:t>
            </a:r>
            <a:r>
              <a:rPr lang="en-US" sz="1500" dirty="0" smtClean="0"/>
              <a:t/>
            </a:r>
            <a:br>
              <a:rPr lang="en-US" sz="1500" dirty="0" smtClean="0"/>
            </a:br>
            <a:r>
              <a:rPr lang="en-US" sz="1500" dirty="0" smtClean="0"/>
              <a:t>To arrange a large enough loan to cover the outstanding debt capital allowing the owners to retain liquidity for estate plans, while also attaining long term fixed rate to outlast possible future hyper-inflation in mortgage rates projected in 10-years by the owner. </a:t>
            </a:r>
            <a:br>
              <a:rPr lang="en-US" sz="1500" dirty="0" smtClean="0"/>
            </a:br>
            <a:endParaRPr lang="en-US" sz="1500" dirty="0" smtClean="0"/>
          </a:p>
          <a:p>
            <a:pPr marL="114300" indent="-114300"/>
            <a:r>
              <a:rPr lang="en-US" sz="1500" b="1" dirty="0" smtClean="0"/>
              <a:t>The Result</a:t>
            </a:r>
            <a:endParaRPr lang="en-US" sz="1500" dirty="0" smtClean="0"/>
          </a:p>
          <a:p>
            <a:pPr marL="114300" indent="-114300">
              <a:buFont typeface="Wingdings" pitchFamily="2" charset="2"/>
              <a:buNone/>
            </a:pPr>
            <a:r>
              <a:rPr lang="en-US" sz="1500" dirty="0" smtClean="0"/>
              <a:t>	CBRE Capital Markets team arranged a 15-year, early </a:t>
            </a:r>
            <a:r>
              <a:rPr lang="en-US" sz="1500" dirty="0" err="1" smtClean="0"/>
              <a:t>prepayable</a:t>
            </a:r>
            <a:r>
              <a:rPr lang="en-US" sz="1500" dirty="0" smtClean="0"/>
              <a:t> loan with a market leading low rate, including generating the largest proceeds through complete market exposure.</a:t>
            </a:r>
          </a:p>
          <a:p>
            <a:pPr marL="114300" indent="-114300">
              <a:buFont typeface="Wingdings" pitchFamily="2" charset="2"/>
              <a:buNone/>
            </a:pPr>
            <a:endParaRPr lang="en-US" sz="1500" dirty="0" smtClean="0">
              <a:solidFill>
                <a:srgbClr val="FF0000"/>
              </a:solidFill>
            </a:endParaRPr>
          </a:p>
        </p:txBody>
      </p:sp>
      <p:sp>
        <p:nvSpPr>
          <p:cNvPr id="71684" name="Rectangle 4"/>
          <p:cNvSpPr>
            <a:spLocks noChangeArrowheads="1"/>
          </p:cNvSpPr>
          <p:nvPr/>
        </p:nvSpPr>
        <p:spPr bwMode="auto">
          <a:xfrm>
            <a:off x="1022350" y="593725"/>
            <a:ext cx="7769225" cy="338138"/>
          </a:xfrm>
          <a:prstGeom prst="rect">
            <a:avLst/>
          </a:prstGeom>
          <a:noFill/>
          <a:ln w="9525" algn="ctr">
            <a:noFill/>
            <a:miter lim="800000"/>
            <a:headEnd/>
            <a:tailEnd/>
          </a:ln>
        </p:spPr>
        <p:txBody>
          <a:bodyPr lIns="0" tIns="0" rIns="0" bIns="0"/>
          <a:lstStyle/>
          <a:p>
            <a:pPr algn="r">
              <a:buClr>
                <a:schemeClr val="bg2"/>
              </a:buClr>
              <a:buFont typeface="Wingdings" pitchFamily="2" charset="2"/>
              <a:buNone/>
            </a:pPr>
            <a:r>
              <a:rPr lang="en-US" sz="2200" b="1" dirty="0">
                <a:solidFill>
                  <a:srgbClr val="B2B2B2"/>
                </a:solidFill>
              </a:rPr>
              <a:t>$</a:t>
            </a:r>
            <a:r>
              <a:rPr lang="en-US" sz="2200" b="1" dirty="0" smtClean="0">
                <a:solidFill>
                  <a:srgbClr val="B2B2B2"/>
                </a:solidFill>
              </a:rPr>
              <a:t>10 </a:t>
            </a:r>
            <a:r>
              <a:rPr lang="en-US" sz="2200" b="1" dirty="0">
                <a:solidFill>
                  <a:srgbClr val="B2B2B2"/>
                </a:solidFill>
              </a:rPr>
              <a:t>Million Refinance for </a:t>
            </a:r>
            <a:r>
              <a:rPr lang="en-US" sz="2200" b="1" dirty="0" smtClean="0">
                <a:solidFill>
                  <a:srgbClr val="B2B2B2"/>
                </a:solidFill>
              </a:rPr>
              <a:t>Multi-housing </a:t>
            </a:r>
            <a:r>
              <a:rPr lang="en-US" sz="2200" b="1" dirty="0">
                <a:solidFill>
                  <a:srgbClr val="B2B2B2"/>
                </a:solidFill>
              </a:rPr>
              <a:t>Property</a:t>
            </a:r>
          </a:p>
        </p:txBody>
      </p:sp>
      <p:pic>
        <p:nvPicPr>
          <p:cNvPr id="7" name="Picture 6" descr="DSC01102.JPG"/>
          <p:cNvPicPr>
            <a:picLocks noChangeAspect="1"/>
          </p:cNvPicPr>
          <p:nvPr/>
        </p:nvPicPr>
        <p:blipFill>
          <a:blip r:embed="rId3" cstate="print"/>
          <a:stretch>
            <a:fillRect/>
          </a:stretch>
        </p:blipFill>
        <p:spPr>
          <a:xfrm>
            <a:off x="4698749" y="1214791"/>
            <a:ext cx="4114800" cy="2734262"/>
          </a:xfrm>
          <a:prstGeom prst="rect">
            <a:avLst/>
          </a:prstGeom>
        </p:spPr>
      </p:pic>
      <p:sp>
        <p:nvSpPr>
          <p:cNvPr id="6" name="TextBox 5"/>
          <p:cNvSpPr txBox="1"/>
          <p:nvPr/>
        </p:nvSpPr>
        <p:spPr>
          <a:xfrm>
            <a:off x="4484319" y="4171168"/>
            <a:ext cx="4359056" cy="954107"/>
          </a:xfrm>
          <a:prstGeom prst="rect">
            <a:avLst/>
          </a:prstGeom>
          <a:noFill/>
        </p:spPr>
        <p:txBody>
          <a:bodyPr wrap="square" rtlCol="0">
            <a:spAutoFit/>
          </a:bodyPr>
          <a:lstStyle/>
          <a:p>
            <a:pPr algn="ctr"/>
            <a:r>
              <a:rPr lang="en-US" sz="1400" i="1" dirty="0" smtClean="0">
                <a:solidFill>
                  <a:schemeClr val="bg1">
                    <a:lumMod val="50000"/>
                  </a:schemeClr>
                </a:solidFill>
              </a:rPr>
              <a:t>The client chose CBRE’s financing option due to largest loan proceeds, lowest rate and for the longest term available allowing the owner to retain its liquid assets for further estate planning efforts.</a:t>
            </a:r>
            <a:endParaRPr lang="en-US" sz="1400" i="1" dirty="0">
              <a:solidFill>
                <a:schemeClr val="bg1">
                  <a:lumMod val="50000"/>
                </a:schemeClr>
              </a:solidFill>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95363" y="42863"/>
            <a:ext cx="7769225" cy="427037"/>
          </a:xfrm>
        </p:spPr>
        <p:txBody>
          <a:bodyPr/>
          <a:lstStyle/>
          <a:p>
            <a:pPr eaLnBrk="1" hangingPunct="1"/>
            <a:r>
              <a:rPr lang="en-US" sz="2400" smtClean="0"/>
              <a:t>Distress Across the US</a:t>
            </a:r>
          </a:p>
        </p:txBody>
      </p:sp>
      <p:sp>
        <p:nvSpPr>
          <p:cNvPr id="76803" name="Text Box 4"/>
          <p:cNvSpPr txBox="1">
            <a:spLocks noChangeArrowheads="1"/>
          </p:cNvSpPr>
          <p:nvPr/>
        </p:nvSpPr>
        <p:spPr bwMode="auto">
          <a:xfrm>
            <a:off x="920750" y="6380163"/>
            <a:ext cx="6019800" cy="244475"/>
          </a:xfrm>
          <a:prstGeom prst="rect">
            <a:avLst/>
          </a:prstGeom>
          <a:noFill/>
          <a:ln w="9525">
            <a:noFill/>
            <a:miter lim="800000"/>
            <a:headEnd/>
            <a:tailEnd/>
          </a:ln>
        </p:spPr>
        <p:txBody>
          <a:bodyPr>
            <a:spAutoFit/>
          </a:bodyPr>
          <a:lstStyle/>
          <a:p>
            <a:pPr>
              <a:spcBef>
                <a:spcPct val="50000"/>
              </a:spcBef>
            </a:pPr>
            <a:r>
              <a:rPr lang="en-US" sz="1000"/>
              <a:t>Source: RCA Troubled Assets Radar, May 2012 – Bubbles are sized to relative distress values</a:t>
            </a:r>
          </a:p>
        </p:txBody>
      </p:sp>
      <p:sp>
        <p:nvSpPr>
          <p:cNvPr id="76804" name="Text Box 6"/>
          <p:cNvSpPr txBox="1">
            <a:spLocks noChangeArrowheads="1"/>
          </p:cNvSpPr>
          <p:nvPr/>
        </p:nvSpPr>
        <p:spPr bwMode="auto">
          <a:xfrm>
            <a:off x="1066800" y="685800"/>
            <a:ext cx="7923213" cy="862013"/>
          </a:xfrm>
          <a:prstGeom prst="rect">
            <a:avLst/>
          </a:prstGeom>
          <a:noFill/>
          <a:ln w="9525" algn="ctr">
            <a:noFill/>
            <a:miter lim="800000"/>
            <a:headEnd/>
            <a:tailEnd/>
          </a:ln>
        </p:spPr>
        <p:txBody>
          <a:bodyPr lIns="0" tIns="0" rIns="0" bIns="0">
            <a:spAutoFit/>
          </a:bodyPr>
          <a:lstStyle/>
          <a:p>
            <a:pPr eaLnBrk="0" hangingPunct="0">
              <a:spcBef>
                <a:spcPct val="50000"/>
              </a:spcBef>
            </a:pPr>
            <a:r>
              <a:rPr kumimoji="1" lang="en-US" sz="1600" b="1">
                <a:solidFill>
                  <a:srgbClr val="808080"/>
                </a:solidFill>
              </a:rPr>
              <a:t>The commercial real estate market is improving at a modest pace, but newly troubled properties continue to enter the distress pool.</a:t>
            </a:r>
          </a:p>
          <a:p>
            <a:pPr eaLnBrk="0" hangingPunct="0">
              <a:spcBef>
                <a:spcPct val="50000"/>
              </a:spcBef>
            </a:pPr>
            <a:endParaRPr kumimoji="1" lang="en-US" sz="1600" b="1">
              <a:solidFill>
                <a:srgbClr val="808080"/>
              </a:solidFill>
            </a:endParaRPr>
          </a:p>
        </p:txBody>
      </p:sp>
      <p:pic>
        <p:nvPicPr>
          <p:cNvPr id="76805" name="Picture 8" descr="RCA_Troubled Asset Radar_map.jpg"/>
          <p:cNvPicPr>
            <a:picLocks noChangeAspect="1"/>
          </p:cNvPicPr>
          <p:nvPr/>
        </p:nvPicPr>
        <p:blipFill>
          <a:blip r:embed="rId3" cstate="print"/>
          <a:srcRect/>
          <a:stretch>
            <a:fillRect/>
          </a:stretch>
        </p:blipFill>
        <p:spPr bwMode="auto">
          <a:xfrm>
            <a:off x="952500" y="1471613"/>
            <a:ext cx="7880350" cy="42989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pPr eaLnBrk="1" hangingPunct="1"/>
            <a:r>
              <a:rPr lang="en-US" dirty="0" smtClean="0"/>
              <a:t>Case Study: Granite Drive : Rocklin </a:t>
            </a:r>
          </a:p>
        </p:txBody>
      </p:sp>
      <p:sp>
        <p:nvSpPr>
          <p:cNvPr id="71683" name="Rectangle 3"/>
          <p:cNvSpPr>
            <a:spLocks noGrp="1" noChangeArrowheads="1"/>
          </p:cNvSpPr>
          <p:nvPr>
            <p:ph type="body" idx="4294967295"/>
          </p:nvPr>
        </p:nvSpPr>
        <p:spPr>
          <a:xfrm>
            <a:off x="790575" y="946150"/>
            <a:ext cx="3651250" cy="5607050"/>
          </a:xfrm>
        </p:spPr>
        <p:txBody>
          <a:bodyPr/>
          <a:lstStyle/>
          <a:p>
            <a:pPr marL="114300" indent="-114300"/>
            <a:r>
              <a:rPr lang="en-US" sz="1500" b="1" dirty="0" smtClean="0"/>
              <a:t>The Situation</a:t>
            </a:r>
            <a:endParaRPr lang="en-US" sz="1500" dirty="0" smtClean="0"/>
          </a:p>
          <a:p>
            <a:pPr marL="114300" indent="-114300">
              <a:buFont typeface="Wingdings" pitchFamily="2" charset="2"/>
              <a:buNone/>
            </a:pPr>
            <a:r>
              <a:rPr lang="en-US" sz="1500" dirty="0" smtClean="0"/>
              <a:t>	An investor acquired the distressed property for a low price and thereafter leased up the vacant space and stabilized operations.</a:t>
            </a:r>
            <a:br>
              <a:rPr lang="en-US" sz="1500" dirty="0" smtClean="0"/>
            </a:br>
            <a:endParaRPr lang="en-US" sz="1500" dirty="0" smtClean="0">
              <a:solidFill>
                <a:srgbClr val="FF0000"/>
              </a:solidFill>
            </a:endParaRPr>
          </a:p>
          <a:p>
            <a:pPr marL="114300" indent="-114300"/>
            <a:r>
              <a:rPr lang="en-US" sz="1500" b="1" dirty="0" smtClean="0"/>
              <a:t>The Challenge</a:t>
            </a:r>
            <a:r>
              <a:rPr lang="en-US" sz="1500" dirty="0" smtClean="0"/>
              <a:t/>
            </a:r>
            <a:br>
              <a:rPr lang="en-US" sz="1500" dirty="0" smtClean="0"/>
            </a:br>
            <a:r>
              <a:rPr lang="en-US" sz="1500" dirty="0" smtClean="0"/>
              <a:t>To arrange a loan with reasonable metrics but with an amount that exceeded the total cost basis of the owner in the property, while the tenancies remained questionable due to their industry association with the housing industry. </a:t>
            </a:r>
            <a:br>
              <a:rPr lang="en-US" sz="1500" dirty="0" smtClean="0"/>
            </a:br>
            <a:endParaRPr lang="en-US" sz="1500" dirty="0" smtClean="0"/>
          </a:p>
          <a:p>
            <a:pPr marL="114300" indent="-114300"/>
            <a:r>
              <a:rPr lang="en-US" sz="1500" b="1" dirty="0" smtClean="0"/>
              <a:t>The Result</a:t>
            </a:r>
            <a:endParaRPr lang="en-US" sz="1500" dirty="0" smtClean="0"/>
          </a:p>
          <a:p>
            <a:pPr marL="114300" indent="-114300">
              <a:buFont typeface="Wingdings" pitchFamily="2" charset="2"/>
              <a:buNone/>
            </a:pPr>
            <a:r>
              <a:rPr lang="en-US" sz="1500" dirty="0" smtClean="0"/>
              <a:t>	CBRE Capital Markets team arranged a 25-year loan with an attractive low rate that allowed for 100% Loan To Cost.</a:t>
            </a:r>
          </a:p>
          <a:p>
            <a:pPr marL="114300" indent="-114300">
              <a:buFont typeface="Wingdings" pitchFamily="2" charset="2"/>
              <a:buNone/>
            </a:pPr>
            <a:endParaRPr lang="en-US" sz="1500" dirty="0" smtClean="0">
              <a:solidFill>
                <a:srgbClr val="FF0000"/>
              </a:solidFill>
            </a:endParaRPr>
          </a:p>
        </p:txBody>
      </p:sp>
      <p:sp>
        <p:nvSpPr>
          <p:cNvPr id="71684" name="Rectangle 4"/>
          <p:cNvSpPr>
            <a:spLocks noChangeArrowheads="1"/>
          </p:cNvSpPr>
          <p:nvPr/>
        </p:nvSpPr>
        <p:spPr bwMode="auto">
          <a:xfrm>
            <a:off x="1022350" y="593725"/>
            <a:ext cx="7769225" cy="338138"/>
          </a:xfrm>
          <a:prstGeom prst="rect">
            <a:avLst/>
          </a:prstGeom>
          <a:noFill/>
          <a:ln w="9525" algn="ctr">
            <a:noFill/>
            <a:miter lim="800000"/>
            <a:headEnd/>
            <a:tailEnd/>
          </a:ln>
        </p:spPr>
        <p:txBody>
          <a:bodyPr lIns="0" tIns="0" rIns="0" bIns="0"/>
          <a:lstStyle/>
          <a:p>
            <a:pPr algn="r">
              <a:buClr>
                <a:schemeClr val="bg2"/>
              </a:buClr>
              <a:buFont typeface="Wingdings" pitchFamily="2" charset="2"/>
              <a:buNone/>
            </a:pPr>
            <a:r>
              <a:rPr lang="en-US" sz="2200" b="1" dirty="0" smtClean="0">
                <a:solidFill>
                  <a:srgbClr val="B2B2B2"/>
                </a:solidFill>
              </a:rPr>
              <a:t>$2 </a:t>
            </a:r>
            <a:r>
              <a:rPr lang="en-US" sz="2200" b="1" dirty="0">
                <a:solidFill>
                  <a:srgbClr val="B2B2B2"/>
                </a:solidFill>
              </a:rPr>
              <a:t>Million Refinance </a:t>
            </a:r>
            <a:r>
              <a:rPr lang="en-US" sz="2200" b="1" dirty="0" smtClean="0">
                <a:solidFill>
                  <a:srgbClr val="B2B2B2"/>
                </a:solidFill>
              </a:rPr>
              <a:t>of Commercial </a:t>
            </a:r>
            <a:r>
              <a:rPr lang="en-US" sz="2200" b="1" dirty="0">
                <a:solidFill>
                  <a:srgbClr val="B2B2B2"/>
                </a:solidFill>
              </a:rPr>
              <a:t>Property</a:t>
            </a:r>
          </a:p>
        </p:txBody>
      </p:sp>
      <p:pic>
        <p:nvPicPr>
          <p:cNvPr id="5" name="Picture 4" descr="IMG_1643.JPG"/>
          <p:cNvPicPr>
            <a:picLocks noChangeAspect="1"/>
          </p:cNvPicPr>
          <p:nvPr/>
        </p:nvPicPr>
        <p:blipFill>
          <a:blip r:embed="rId3" cstate="print"/>
          <a:stretch>
            <a:fillRect/>
          </a:stretch>
        </p:blipFill>
        <p:spPr>
          <a:xfrm>
            <a:off x="4472412" y="1141491"/>
            <a:ext cx="4114800" cy="2743200"/>
          </a:xfrm>
          <a:prstGeom prst="rect">
            <a:avLst/>
          </a:prstGeom>
        </p:spPr>
      </p:pic>
      <p:sp>
        <p:nvSpPr>
          <p:cNvPr id="6" name="TextBox 5"/>
          <p:cNvSpPr txBox="1"/>
          <p:nvPr/>
        </p:nvSpPr>
        <p:spPr>
          <a:xfrm>
            <a:off x="4509371" y="3945699"/>
            <a:ext cx="4321478" cy="1815882"/>
          </a:xfrm>
          <a:prstGeom prst="rect">
            <a:avLst/>
          </a:prstGeom>
          <a:noFill/>
        </p:spPr>
        <p:txBody>
          <a:bodyPr wrap="square" rtlCol="0">
            <a:spAutoFit/>
          </a:bodyPr>
          <a:lstStyle/>
          <a:p>
            <a:pPr algn="ctr"/>
            <a:r>
              <a:rPr lang="en-US" sz="1400" i="1" dirty="0" smtClean="0">
                <a:solidFill>
                  <a:schemeClr val="bg1">
                    <a:lumMod val="50000"/>
                  </a:schemeClr>
                </a:solidFill>
              </a:rPr>
              <a:t>The property owner valued CBRE’s strong lender relationships and control of the loan process to help attain a cash-out loan, which is not desirable by lenders at this stage of the cycle.  Our local market knowledge provided confidence to the lender to make  a commitment to the investment.  Two additional properties were financed with the same owner and lender.</a:t>
            </a:r>
            <a:endParaRPr lang="en-US" sz="1400" i="1" dirty="0">
              <a:solidFill>
                <a:schemeClr val="bg1">
                  <a:lumMod val="50000"/>
                </a:schemeClr>
              </a:solidFill>
            </a:endParaRP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3198813" y="3130550"/>
            <a:ext cx="5345112" cy="457200"/>
          </a:xfrm>
          <a:ln/>
        </p:spPr>
        <p:txBody>
          <a:bodyPr/>
          <a:lstStyle/>
          <a:p>
            <a:pPr eaLnBrk="1" hangingPunct="1"/>
            <a:r>
              <a:rPr lang="en-US" dirty="0" smtClean="0"/>
              <a:t>Equity Market Overview</a:t>
            </a:r>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p:txBody>
          <a:bodyPr/>
          <a:lstStyle/>
          <a:p>
            <a:pPr eaLnBrk="1" hangingPunct="1"/>
            <a:r>
              <a:rPr lang="en-US" smtClean="0"/>
              <a:t>National Investment Sales Benchmarks</a:t>
            </a:r>
          </a:p>
        </p:txBody>
      </p:sp>
      <p:sp>
        <p:nvSpPr>
          <p:cNvPr id="115715" name="Text Box 3"/>
          <p:cNvSpPr txBox="1">
            <a:spLocks noChangeArrowheads="1"/>
          </p:cNvSpPr>
          <p:nvPr/>
        </p:nvSpPr>
        <p:spPr bwMode="auto">
          <a:xfrm>
            <a:off x="784225" y="6288088"/>
            <a:ext cx="3106738" cy="198437"/>
          </a:xfrm>
          <a:prstGeom prst="rect">
            <a:avLst/>
          </a:prstGeom>
          <a:noFill/>
          <a:ln w="9525">
            <a:noFill/>
            <a:miter lim="800000"/>
            <a:headEnd/>
            <a:tailEnd/>
          </a:ln>
        </p:spPr>
        <p:txBody>
          <a:bodyPr lIns="0" tIns="0" rIns="0">
            <a:spAutoFit/>
          </a:bodyPr>
          <a:lstStyle/>
          <a:p>
            <a:r>
              <a:rPr lang="en-US" sz="1000"/>
              <a:t>Source: CBRE Econometric Advisors, Q3 2012</a:t>
            </a:r>
          </a:p>
        </p:txBody>
      </p:sp>
      <p:graphicFrame>
        <p:nvGraphicFramePr>
          <p:cNvPr id="5" name="Table 4"/>
          <p:cNvGraphicFramePr>
            <a:graphicFrameLocks noGrp="1"/>
          </p:cNvGraphicFramePr>
          <p:nvPr/>
        </p:nvGraphicFramePr>
        <p:xfrm>
          <a:off x="1064741" y="725551"/>
          <a:ext cx="7631112" cy="4214817"/>
        </p:xfrm>
        <a:graphic>
          <a:graphicData uri="http://schemas.openxmlformats.org/drawingml/2006/table">
            <a:tbl>
              <a:tblPr/>
              <a:tblGrid>
                <a:gridCol w="647700"/>
                <a:gridCol w="996950"/>
                <a:gridCol w="998537"/>
                <a:gridCol w="996950"/>
                <a:gridCol w="998538"/>
                <a:gridCol w="996950"/>
                <a:gridCol w="998537"/>
                <a:gridCol w="996950"/>
              </a:tblGrid>
              <a:tr h="614361">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Arial" charset="0"/>
                        </a:rPr>
                        <a:t>NATIONAL INVESTMENT SALES</a:t>
                      </a:r>
                    </a:p>
                  </a:txBody>
                  <a:tcPr marL="0" marR="0" marT="0" marB="0" anchor="b" horzOverflow="overflow">
                    <a:lnL>
                      <a:noFill/>
                    </a:lnL>
                    <a:lnR>
                      <a:noFill/>
                    </a:lnR>
                    <a:lnT>
                      <a:noFill/>
                    </a:lnT>
                    <a:lnB>
                      <a:noFill/>
                    </a:lnB>
                    <a:lnTlToBr>
                      <a:noFill/>
                    </a:lnTlToBr>
                    <a:lnBlToTr>
                      <a:noFill/>
                    </a:lnBlToTr>
                    <a:noFill/>
                  </a:tcPr>
                </a:tc>
              </a:tr>
              <a:tr h="30003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BENCHMARKS</a:t>
                      </a:r>
                    </a:p>
                  </a:txBody>
                  <a:tcPr marL="0" marR="0" marT="0" marB="0" anchor="b" horzOverflow="overflow">
                    <a:lnL>
                      <a:noFill/>
                    </a:lnL>
                    <a:lnR>
                      <a:noFill/>
                    </a:lnR>
                    <a:lnT>
                      <a:noFill/>
                    </a:lnT>
                    <a:lnB>
                      <a:noFill/>
                    </a:lnB>
                    <a:lnTlToBr>
                      <a:noFill/>
                    </a:lnTlToBr>
                    <a:lnBlToTr>
                      <a:noFill/>
                    </a:lnBlToTr>
                    <a:noFill/>
                  </a:tcPr>
                </a:tc>
              </a:tr>
              <a:tr h="300038">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6A4D"/>
                          </a:solidFill>
                          <a:effectLst/>
                          <a:latin typeface="Arial" charset="0"/>
                          <a:cs typeface="Arial" charset="0"/>
                        </a:rPr>
                        <a:t>APARTMENT</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6A4D"/>
                          </a:solidFill>
                          <a:effectLst/>
                          <a:latin typeface="Arial" charset="0"/>
                          <a:cs typeface="Arial" charset="0"/>
                        </a:rPr>
                        <a:t>HOTEL</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6A4D"/>
                          </a:solidFill>
                          <a:effectLst/>
                          <a:latin typeface="Arial" charset="0"/>
                          <a:cs typeface="Arial" charset="0"/>
                        </a:rPr>
                        <a:t>INDUSTRIAL</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6A4D"/>
                          </a:solidFill>
                          <a:effectLst/>
                          <a:latin typeface="Arial" charset="0"/>
                          <a:cs typeface="Arial" charset="0"/>
                        </a:rPr>
                        <a:t>OFFICE</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6A4D"/>
                          </a:solidFill>
                          <a:effectLst/>
                          <a:latin typeface="Arial" charset="0"/>
                          <a:cs typeface="Arial" charset="0"/>
                        </a:rPr>
                        <a:t>RETAIL</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6A4D"/>
                          </a:solidFill>
                          <a:effectLst/>
                          <a:latin typeface="Arial" charset="0"/>
                          <a:cs typeface="Arial" charset="0"/>
                        </a:rPr>
                        <a:t>TOTAL</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6A4D"/>
                          </a:solidFill>
                          <a:effectLst/>
                          <a:latin typeface="Arial" charset="0"/>
                          <a:cs typeface="Arial" charset="0"/>
                        </a:rPr>
                        <a:t>%CHANGE</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2003</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$30.1</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$1.3</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$14.4</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$49.2</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$28.6</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$123.6</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n/a</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2004</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$50.9</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$13.3</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$21.0</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$76.4</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$40.6</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$202.1</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63.4%</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2005</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$90.6</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$26.4</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$39.8</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$104.2</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$51.3</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$312.3</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54.5%</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2006</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$89.2</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$30.8</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$44.3</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$127.9</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$49.6</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$341.8</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9.5%</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2007</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$79.1</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$34.0</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$51.8</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$161.3</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$53.1</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$379.4</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11.0%</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2008</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$38.7</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$11.9</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$23.8</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$56.8</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$22.2</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$153.3</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-59.6%</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2009</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$16.5</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$3.3</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$9.4</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$18.1</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$13.3</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$60.7</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-60.4%</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2010</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$35.6</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$9.8</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$18.1</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$51.4</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$22.0</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$136.9</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125.5%</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2011</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$56.6</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$20.8</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$24.8</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$75.7</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$36.8</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$214.6</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56.8%</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Q3 2012</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$45.8</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$10.8</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$20.9</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$50.7</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$32.4</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$160.6</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-25.2%</a:t>
                      </a:r>
                    </a:p>
                  </a:txBody>
                  <a:tcPr marL="9525" marR="9525" marT="9525" marB="0" anchor="ctr" horzOverflow="overflow">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832919" y="5241956"/>
            <a:ext cx="7876515" cy="276999"/>
          </a:xfrm>
          <a:prstGeom prst="rect">
            <a:avLst/>
          </a:prstGeom>
          <a:noFill/>
        </p:spPr>
        <p:txBody>
          <a:bodyPr wrap="square" rtlCol="0">
            <a:spAutoFit/>
          </a:bodyPr>
          <a:lstStyle/>
          <a:p>
            <a:r>
              <a:rPr lang="en-US" sz="1200" b="1" dirty="0" smtClean="0"/>
              <a:t>T10Y AVG	     $53	       $16	         $27	            $77	             $35             $209 Billion</a:t>
            </a:r>
            <a:endParaRPr lang="en-US" sz="1200" b="1" dirty="0"/>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p:txBody>
          <a:bodyPr/>
          <a:lstStyle/>
          <a:p>
            <a:pPr eaLnBrk="1" hangingPunct="1"/>
            <a:r>
              <a:rPr lang="en-US" smtClean="0"/>
              <a:t>Cap Rate Forecast by Property Type</a:t>
            </a:r>
          </a:p>
        </p:txBody>
      </p:sp>
      <p:sp>
        <p:nvSpPr>
          <p:cNvPr id="113667" name="Rectangle 5"/>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graphicFrame>
        <p:nvGraphicFramePr>
          <p:cNvPr id="6" name="Chart 5"/>
          <p:cNvGraphicFramePr>
            <a:graphicFrameLocks/>
          </p:cNvGraphicFramePr>
          <p:nvPr/>
        </p:nvGraphicFramePr>
        <p:xfrm>
          <a:off x="1190847" y="682393"/>
          <a:ext cx="7485320" cy="51442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152237" y="2172832"/>
            <a:ext cx="1367073" cy="338554"/>
          </a:xfrm>
          <a:prstGeom prst="rect">
            <a:avLst/>
          </a:prstGeom>
          <a:noFill/>
        </p:spPr>
        <p:txBody>
          <a:bodyPr wrap="square" rtlCol="0">
            <a:spAutoFit/>
          </a:bodyPr>
          <a:lstStyle/>
          <a:p>
            <a:r>
              <a:rPr lang="en-US" sz="1600" b="1" dirty="0" smtClean="0">
                <a:solidFill>
                  <a:srgbClr val="FF9900"/>
                </a:solidFill>
              </a:rPr>
              <a:t>Hotels 8.0%</a:t>
            </a:r>
            <a:endParaRPr lang="en-US" sz="1600" b="1" dirty="0">
              <a:solidFill>
                <a:srgbClr val="FF9900"/>
              </a:solidFill>
            </a:endParaRPr>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pPr eaLnBrk="1" hangingPunct="1"/>
            <a:r>
              <a:rPr lang="en-US" dirty="0" smtClean="0"/>
              <a:t>CBRE’s US Capital Markets Activity Levels</a:t>
            </a:r>
          </a:p>
        </p:txBody>
      </p:sp>
      <p:sp>
        <p:nvSpPr>
          <p:cNvPr id="114691" name="Text Box 49"/>
          <p:cNvSpPr txBox="1">
            <a:spLocks noChangeArrowheads="1"/>
          </p:cNvSpPr>
          <p:nvPr/>
        </p:nvSpPr>
        <p:spPr bwMode="auto">
          <a:xfrm>
            <a:off x="811213" y="574675"/>
            <a:ext cx="3213100" cy="396875"/>
          </a:xfrm>
          <a:prstGeom prst="rect">
            <a:avLst/>
          </a:prstGeom>
          <a:noFill/>
          <a:ln w="9525">
            <a:noFill/>
            <a:miter lim="800000"/>
            <a:headEnd/>
            <a:tailEnd/>
          </a:ln>
        </p:spPr>
        <p:txBody>
          <a:bodyPr>
            <a:spAutoFit/>
          </a:bodyPr>
          <a:lstStyle/>
          <a:p>
            <a:pPr algn="r">
              <a:spcBef>
                <a:spcPct val="50000"/>
              </a:spcBef>
            </a:pPr>
            <a:r>
              <a:rPr lang="en-US" sz="2000" b="1">
                <a:solidFill>
                  <a:srgbClr val="006A4D"/>
                </a:solidFill>
                <a:latin typeface="Futura Md BT" pitchFamily="34" charset="0"/>
              </a:rPr>
              <a:t>Investment Properties</a:t>
            </a:r>
          </a:p>
        </p:txBody>
      </p:sp>
      <p:graphicFrame>
        <p:nvGraphicFramePr>
          <p:cNvPr id="7" name="Group 63"/>
          <p:cNvGraphicFramePr>
            <a:graphicFrameLocks noGrp="1"/>
          </p:cNvGraphicFramePr>
          <p:nvPr/>
        </p:nvGraphicFramePr>
        <p:xfrm>
          <a:off x="912813" y="750888"/>
          <a:ext cx="8061325" cy="4838700"/>
        </p:xfrm>
        <a:graphic>
          <a:graphicData uri="http://schemas.openxmlformats.org/drawingml/2006/table">
            <a:tbl>
              <a:tblPr/>
              <a:tblGrid>
                <a:gridCol w="3776662"/>
                <a:gridCol w="1698625"/>
                <a:gridCol w="1703388"/>
                <a:gridCol w="882650"/>
              </a:tblGrid>
              <a:tr h="469900">
                <a:tc>
                  <a:txBody>
                    <a:bodyPr/>
                    <a:lstStyle/>
                    <a:p>
                      <a:pPr marL="231775" marR="0" lvl="0" indent="-231775" algn="l"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Futura Bk BT" pitchFamily="34" charset="0"/>
                        <a:cs typeface="Arial" charset="0"/>
                      </a:endParaRPr>
                    </a:p>
                  </a:txBody>
                  <a:tcPr marL="91439" marR="91439" marT="45721" marB="45721"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chemeClr val="tx1"/>
                          </a:solidFill>
                          <a:effectLst/>
                          <a:latin typeface="Futura Bk BT" pitchFamily="34" charset="0"/>
                          <a:cs typeface="Arial" charset="0"/>
                        </a:rPr>
                        <a:t>3Q 2012 YTD </a:t>
                      </a:r>
                      <a:endParaRPr kumimoji="0" lang="en-US" sz="1800" b="0" i="0" u="none" strike="noStrike" cap="none" normalizeH="0" baseline="0" smtClean="0">
                        <a:ln>
                          <a:noFill/>
                        </a:ln>
                        <a:solidFill>
                          <a:schemeClr val="tx1"/>
                        </a:solidFill>
                        <a:effectLst/>
                        <a:latin typeface="Arial" charset="0"/>
                        <a:cs typeface="Arial" charset="0"/>
                      </a:endParaRPr>
                    </a:p>
                  </a:txBody>
                  <a:tcPr marL="91439" marR="91439"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chemeClr val="tx1"/>
                          </a:solidFill>
                          <a:effectLst/>
                          <a:latin typeface="Futura Bk BT" pitchFamily="34" charset="0"/>
                          <a:cs typeface="Arial" charset="0"/>
                        </a:rPr>
                        <a:t>3Q 2011 YTD</a:t>
                      </a:r>
                      <a:endParaRPr kumimoji="0" lang="en-US" sz="1800" b="0" i="0" u="none" strike="noStrike" cap="none" normalizeH="0" baseline="0" smtClean="0">
                        <a:ln>
                          <a:noFill/>
                        </a:ln>
                        <a:solidFill>
                          <a:schemeClr val="tx1"/>
                        </a:solidFill>
                        <a:effectLst/>
                        <a:latin typeface="Arial" charset="0"/>
                        <a:cs typeface="Arial" charset="0"/>
                      </a:endParaRPr>
                    </a:p>
                  </a:txBody>
                  <a:tcPr marL="91439" marR="91439" anchor="b" horzOverflow="overflow">
                    <a:lnL>
                      <a:noFill/>
                    </a:lnL>
                    <a:lnR>
                      <a:noFill/>
                    </a:lnR>
                    <a:lnT>
                      <a:noFill/>
                    </a:lnT>
                    <a:lnB>
                      <a:noFill/>
                    </a:lnB>
                    <a:lnTlToBr>
                      <a:noFill/>
                    </a:lnTlToBr>
                    <a:lnBlToTr>
                      <a:noFill/>
                    </a:lnBlToTr>
                    <a:noFill/>
                  </a:tcPr>
                </a:tc>
                <a:tc>
                  <a:txBody>
                    <a:bodyPr/>
                    <a:lstStyle/>
                    <a:p>
                      <a:pPr marL="231775" marR="0" lvl="0" indent="-231775" algn="r" defTabSz="914400" rtl="0" eaLnBrk="1" fontAlgn="b"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chemeClr val="tx1"/>
                          </a:solidFill>
                          <a:effectLst/>
                          <a:latin typeface="Futura Bk BT" pitchFamily="34" charset="0"/>
                          <a:cs typeface="Arial" charset="0"/>
                        </a:rPr>
                        <a:t>% chg</a:t>
                      </a:r>
                      <a:endParaRPr kumimoji="0" lang="en-US" sz="1800" b="0" i="0" u="none" strike="noStrike" cap="none" normalizeH="0" baseline="0" smtClean="0">
                        <a:ln>
                          <a:noFill/>
                        </a:ln>
                        <a:solidFill>
                          <a:schemeClr val="tx1"/>
                        </a:solidFill>
                        <a:effectLst/>
                        <a:latin typeface="Arial" charset="0"/>
                        <a:cs typeface="Arial" charset="0"/>
                      </a:endParaRPr>
                    </a:p>
                  </a:txBody>
                  <a:tcPr marL="91439" marR="91439" marT="45721" marB="45721" anchor="b" horzOverflow="overflow">
                    <a:lnL>
                      <a:noFill/>
                    </a:lnL>
                    <a:lnR>
                      <a:noFill/>
                    </a:lnR>
                    <a:lnT>
                      <a:noFill/>
                    </a:lnT>
                    <a:lnB>
                      <a:noFill/>
                    </a:lnB>
                    <a:lnTlToBr>
                      <a:noFill/>
                    </a:lnTlToBr>
                    <a:lnBlToTr>
                      <a:noFill/>
                    </a:lnBlToTr>
                    <a:noFill/>
                  </a:tcPr>
                </a:tc>
              </a:tr>
              <a:tr h="434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Office</a:t>
                      </a:r>
                    </a:p>
                  </a:txBody>
                  <a:tcPr marL="91439" marR="91439" marT="45721" marB="4572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$7.27B</a:t>
                      </a:r>
                    </a:p>
                  </a:txBody>
                  <a:tcPr marL="91439" marR="91439"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$8.46B</a:t>
                      </a:r>
                    </a:p>
                  </a:txBody>
                  <a:tcPr marL="91439" marR="91439"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-14%</a:t>
                      </a:r>
                    </a:p>
                  </a:txBody>
                  <a:tcPr marL="9525" marR="9525" marT="9525" marB="0" anchor="b" horzOverflow="overflow">
                    <a:lnL>
                      <a:noFill/>
                    </a:lnL>
                    <a:lnR>
                      <a:noFill/>
                    </a:lnR>
                    <a:lnT>
                      <a:noFill/>
                    </a:lnT>
                    <a:lnB>
                      <a:noFill/>
                    </a:lnB>
                    <a:lnTlToBr>
                      <a:noFill/>
                    </a:lnTlToBr>
                    <a:lnBlToTr>
                      <a:noFill/>
                    </a:lnBlToTr>
                    <a:noFill/>
                  </a:tcPr>
                </a:tc>
              </a:tr>
              <a:tr h="434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Retail</a:t>
                      </a:r>
                    </a:p>
                  </a:txBody>
                  <a:tcPr marL="91439" marR="91439" marT="45721" marB="4572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$2.95B</a:t>
                      </a:r>
                    </a:p>
                  </a:txBody>
                  <a:tcPr marL="91439" marR="91439"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$2.90B</a:t>
                      </a:r>
                    </a:p>
                  </a:txBody>
                  <a:tcPr marL="91439" marR="91439"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2%</a:t>
                      </a:r>
                    </a:p>
                  </a:txBody>
                  <a:tcPr marL="9525" marR="9525" marT="9525" marB="0" anchor="b" horzOverflow="overflow">
                    <a:lnL>
                      <a:noFill/>
                    </a:lnL>
                    <a:lnR>
                      <a:noFill/>
                    </a:lnR>
                    <a:lnT>
                      <a:noFill/>
                    </a:lnT>
                    <a:lnB>
                      <a:noFill/>
                    </a:lnB>
                    <a:lnTlToBr>
                      <a:noFill/>
                    </a:lnTlToBr>
                    <a:lnBlToTr>
                      <a:noFill/>
                    </a:lnBlToTr>
                    <a:noFill/>
                  </a:tcPr>
                </a:tc>
              </a:tr>
              <a:tr h="434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Industrial</a:t>
                      </a:r>
                    </a:p>
                  </a:txBody>
                  <a:tcPr marL="91439" marR="91439" marT="45721" marB="4572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$4.85B</a:t>
                      </a:r>
                    </a:p>
                  </a:txBody>
                  <a:tcPr marL="91439" marR="91439"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$4.30B</a:t>
                      </a:r>
                    </a:p>
                  </a:txBody>
                  <a:tcPr marL="91439" marR="91439"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13%</a:t>
                      </a:r>
                    </a:p>
                  </a:txBody>
                  <a:tcPr marL="9525" marR="9525" marT="9525" marB="0" anchor="b" horzOverflow="overflow">
                    <a:lnL>
                      <a:noFill/>
                    </a:lnL>
                    <a:lnR>
                      <a:noFill/>
                    </a:lnR>
                    <a:lnT>
                      <a:noFill/>
                    </a:lnT>
                    <a:lnB>
                      <a:noFill/>
                    </a:lnB>
                    <a:lnTlToBr>
                      <a:noFill/>
                    </a:lnTlToBr>
                    <a:lnBlToTr>
                      <a:noFill/>
                    </a:lnBlToTr>
                    <a:noFill/>
                  </a:tcPr>
                </a:tc>
              </a:tr>
              <a:tr h="434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Futura Bk BT" pitchFamily="34" charset="0"/>
                          <a:cs typeface="Arial" charset="0"/>
                        </a:rPr>
                        <a:t>Multi-Housing</a:t>
                      </a:r>
                    </a:p>
                  </a:txBody>
                  <a:tcPr marL="91439" marR="91439" marT="45721" marB="4572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$9.23B</a:t>
                      </a:r>
                    </a:p>
                  </a:txBody>
                  <a:tcPr marL="91439" marR="91439"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$5.58B</a:t>
                      </a:r>
                    </a:p>
                  </a:txBody>
                  <a:tcPr marL="91439" marR="91439"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65%</a:t>
                      </a:r>
                    </a:p>
                  </a:txBody>
                  <a:tcPr marL="9525" marR="9525" marT="9525" marB="0" anchor="b" horzOverflow="overflow">
                    <a:lnL>
                      <a:noFill/>
                    </a:lnL>
                    <a:lnR>
                      <a:noFill/>
                    </a:lnR>
                    <a:lnT>
                      <a:noFill/>
                    </a:lnT>
                    <a:lnB>
                      <a:noFill/>
                    </a:lnB>
                    <a:lnTlToBr>
                      <a:noFill/>
                    </a:lnTlToBr>
                    <a:lnBlToTr>
                      <a:noFill/>
                    </a:lnBlToTr>
                    <a:noFill/>
                  </a:tcPr>
                </a:tc>
              </a:tr>
              <a:tr h="434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Hotel</a:t>
                      </a:r>
                    </a:p>
                  </a:txBody>
                  <a:tcPr marL="91439" marR="91439" marT="45721" marB="4572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$0.65B</a:t>
                      </a:r>
                    </a:p>
                  </a:txBody>
                  <a:tcPr marL="91439" marR="91439"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$0.87B</a:t>
                      </a:r>
                    </a:p>
                  </a:txBody>
                  <a:tcPr marL="91439" marR="91439"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-25%</a:t>
                      </a:r>
                    </a:p>
                  </a:txBody>
                  <a:tcPr marL="9525" marR="9525" marT="9525" marB="0" anchor="b" horzOverflow="overflow">
                    <a:lnL>
                      <a:noFill/>
                    </a:lnL>
                    <a:lnR>
                      <a:noFill/>
                    </a:lnR>
                    <a:lnT>
                      <a:noFill/>
                    </a:lnT>
                    <a:lnB>
                      <a:noFill/>
                    </a:lnB>
                    <a:lnTlToBr>
                      <a:noFill/>
                    </a:lnTlToBr>
                    <a:lnBlToTr>
                      <a:noFill/>
                    </a:lnBlToTr>
                    <a:noFill/>
                  </a:tcPr>
                </a:tc>
              </a:tr>
              <a:tr h="434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F5F5F"/>
                          </a:solidFill>
                          <a:effectLst/>
                          <a:latin typeface="Futura Bk BT" pitchFamily="34" charset="0"/>
                          <a:cs typeface="Arial" charset="0"/>
                        </a:rPr>
                        <a:t>Investment Sales Volume*</a:t>
                      </a:r>
                    </a:p>
                  </a:txBody>
                  <a:tcPr marL="91439" marR="91439" marT="45721" marB="4572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$24.94B</a:t>
                      </a:r>
                    </a:p>
                  </a:txBody>
                  <a:tcPr marL="91439" marR="91439" marT="45721" marB="4572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$22.13B</a:t>
                      </a:r>
                    </a:p>
                  </a:txBody>
                  <a:tcPr marL="91439" marR="91439" marT="45721" marB="4572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13%</a:t>
                      </a:r>
                    </a:p>
                  </a:txBody>
                  <a:tcPr marL="9525" marR="9525" marT="9525" marB="0" anchor="b" horzOverflow="overflow">
                    <a:lnL>
                      <a:noFill/>
                    </a:lnL>
                    <a:lnR>
                      <a:noFill/>
                    </a:lnR>
                    <a:lnT>
                      <a:noFill/>
                    </a:lnT>
                    <a:lnB>
                      <a:noFill/>
                    </a:lnB>
                    <a:lnTlToBr>
                      <a:noFill/>
                    </a:lnTlToBr>
                    <a:lnBlToTr>
                      <a:noFill/>
                    </a:lnBlToTr>
                    <a:noFill/>
                  </a:tcPr>
                </a:tc>
              </a:tr>
              <a:tr h="434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5F5F5F"/>
                          </a:solidFill>
                          <a:effectLst/>
                          <a:latin typeface="Futura Bk BT" pitchFamily="34" charset="0"/>
                          <a:cs typeface="Arial" charset="0"/>
                        </a:rPr>
                        <a:t>Buyer Rep</a:t>
                      </a:r>
                    </a:p>
                  </a:txBody>
                  <a:tcPr marL="91439" marR="91439" marT="45721" marB="45721" anchor="b" horzOverflow="overflow">
                    <a:lnL>
                      <a:noFill/>
                    </a:lnL>
                    <a:lnR>
                      <a:noFill/>
                    </a:lnR>
                    <a:lnT>
                      <a:noFill/>
                    </a:lnT>
                    <a:lnB w="3175"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$0.87B</a:t>
                      </a:r>
                    </a:p>
                  </a:txBody>
                  <a:tcPr marL="91439" marR="91439" marT="45721" marB="45721" anchor="b" horzOverflow="overflow">
                    <a:lnL>
                      <a:noFill/>
                    </a:lnL>
                    <a:lnR>
                      <a:noFill/>
                    </a:lnR>
                    <a:lnT>
                      <a:noFill/>
                    </a:lnT>
                    <a:lnB w="3175"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$1.16B</a:t>
                      </a:r>
                    </a:p>
                  </a:txBody>
                  <a:tcPr marL="91439" marR="91439" marT="45721" marB="45721" anchor="b" horzOverflow="overflow">
                    <a:lnL>
                      <a:noFill/>
                    </a:lnL>
                    <a:lnR>
                      <a:noFill/>
                    </a:lnR>
                    <a:lnT>
                      <a:noFill/>
                    </a:lnT>
                    <a:lnB w="3175"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-25%</a:t>
                      </a:r>
                    </a:p>
                  </a:txBody>
                  <a:tcPr marL="9525" marR="9525" marT="9525" marB="0" anchor="b" horzOverflow="overflow">
                    <a:lnL>
                      <a:noFill/>
                    </a:lnL>
                    <a:lnR>
                      <a:noFill/>
                    </a:lnR>
                    <a:lnT>
                      <a:noFill/>
                    </a:lnT>
                    <a:lnB w="3175" cap="flat" cmpd="sng" algn="ctr">
                      <a:solidFill>
                        <a:schemeClr val="tx1"/>
                      </a:solidFill>
                      <a:prstDash val="dot"/>
                      <a:round/>
                      <a:headEnd type="none" w="med" len="med"/>
                      <a:tailEnd type="none" w="med" len="med"/>
                    </a:lnB>
                    <a:lnTlToBr>
                      <a:noFill/>
                    </a:lnTlToBr>
                    <a:lnBlToTr>
                      <a:noFill/>
                    </a:lnBlToTr>
                    <a:noFill/>
                  </a:tcPr>
                </a:tc>
              </a:tr>
              <a:tr h="434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utura Bk BT" pitchFamily="34" charset="0"/>
                          <a:cs typeface="Arial" charset="0"/>
                        </a:rPr>
                        <a:t>US Investment Sales Volume</a:t>
                      </a:r>
                    </a:p>
                  </a:txBody>
                  <a:tcPr marL="91439" marR="91439" marT="45721" marB="45721" anchor="b" horzOverflow="overflow">
                    <a:lnL>
                      <a:noFill/>
                    </a:lnL>
                    <a:lnR>
                      <a:noFill/>
                    </a:lnR>
                    <a:lnT w="3175" cap="flat" cmpd="sng" algn="ctr">
                      <a:solidFill>
                        <a:schemeClr val="tx1"/>
                      </a:solidFill>
                      <a:prstDash val="dot"/>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$25.81B</a:t>
                      </a:r>
                    </a:p>
                  </a:txBody>
                  <a:tcPr marL="91439" marR="91439" marT="45721" marB="45721" anchor="b" horzOverflow="overflow">
                    <a:lnL>
                      <a:noFill/>
                    </a:lnL>
                    <a:lnR>
                      <a:noFill/>
                    </a:lnR>
                    <a:lnT w="3175" cap="flat" cmpd="sng" algn="ctr">
                      <a:solidFill>
                        <a:schemeClr val="tx1"/>
                      </a:solidFill>
                      <a:prstDash val="dot"/>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$23.29B</a:t>
                      </a:r>
                    </a:p>
                  </a:txBody>
                  <a:tcPr marL="91439" marR="91439" marT="45721" marB="45721" anchor="b" horzOverflow="overflow">
                    <a:lnL>
                      <a:noFill/>
                    </a:lnL>
                    <a:lnR>
                      <a:noFill/>
                    </a:lnR>
                    <a:lnT w="3175" cap="flat" cmpd="sng" algn="ctr">
                      <a:solidFill>
                        <a:schemeClr val="tx1"/>
                      </a:solidFill>
                      <a:prstDash val="dot"/>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11%</a:t>
                      </a:r>
                    </a:p>
                  </a:txBody>
                  <a:tcPr marL="9525" marR="9525" marT="9525" marB="0" anchor="b" horzOverflow="overflow">
                    <a:lnL>
                      <a:noFill/>
                    </a:lnL>
                    <a:lnR>
                      <a:noFill/>
                    </a:lnR>
                    <a:lnT w="3175" cap="flat" cmpd="sng" algn="ctr">
                      <a:solidFill>
                        <a:schemeClr val="tx1"/>
                      </a:solidFill>
                      <a:prstDash val="dot"/>
                      <a:round/>
                      <a:headEnd type="none" w="med" len="med"/>
                      <a:tailEnd type="none" w="med" len="med"/>
                    </a:lnT>
                    <a:lnB>
                      <a:noFill/>
                    </a:lnB>
                    <a:lnTlToBr>
                      <a:noFill/>
                    </a:lnTlToBr>
                    <a:lnBlToTr>
                      <a:noFill/>
                    </a:lnBlToTr>
                    <a:noFill/>
                  </a:tcPr>
                </a:tc>
              </a:tr>
              <a:tr h="434975">
                <a:tc>
                  <a:txBody>
                    <a:bodyPr/>
                    <a:lstStyle/>
                    <a:p>
                      <a:pPr marL="231775" marR="0" lvl="0" indent="-231775" algn="l" defTabSz="914400" rtl="0" eaLnBrk="1" fontAlgn="b"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chemeClr val="tx1"/>
                          </a:solidFill>
                          <a:effectLst/>
                          <a:latin typeface="Futura Bk BT" pitchFamily="34" charset="0"/>
                          <a:cs typeface="Arial" charset="0"/>
                        </a:rPr>
                        <a:t>Total US Loan Activity Volume**</a:t>
                      </a:r>
                    </a:p>
                  </a:txBody>
                  <a:tcPr marL="91439" marR="91439" marT="45721" marB="4572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$14.48B</a:t>
                      </a:r>
                    </a:p>
                  </a:txBody>
                  <a:tcPr marL="91439" marR="91439" marT="45721" marB="4572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$12.95B</a:t>
                      </a:r>
                    </a:p>
                  </a:txBody>
                  <a:tcPr marL="91439" marR="91439" marT="45718" marB="45718"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12%</a:t>
                      </a:r>
                    </a:p>
                  </a:txBody>
                  <a:tcPr marL="9525" marR="9525" marT="9525" marB="0" anchor="b" horzOverflow="overflow">
                    <a:lnL>
                      <a:noFill/>
                    </a:lnL>
                    <a:lnR>
                      <a:noFill/>
                    </a:lnR>
                    <a:lnT>
                      <a:noFill/>
                    </a:lnT>
                    <a:lnB>
                      <a:noFill/>
                    </a:lnB>
                    <a:lnTlToBr>
                      <a:noFill/>
                    </a:lnTlToBr>
                    <a:lnBlToTr>
                      <a:noFill/>
                    </a:lnBlToTr>
                    <a:noFill/>
                  </a:tcPr>
                </a:tc>
              </a:tr>
              <a:tr h="454025">
                <a:tc>
                  <a:txBody>
                    <a:bodyPr/>
                    <a:lstStyle/>
                    <a:p>
                      <a:pPr marL="231775" marR="0" lvl="0" indent="-231775" algn="l" defTabSz="914400" rtl="0" eaLnBrk="1" fontAlgn="b" latinLnBrk="0" hangingPunct="1">
                        <a:lnSpc>
                          <a:spcPct val="100000"/>
                        </a:lnSpc>
                        <a:spcBef>
                          <a:spcPct val="50000"/>
                        </a:spcBef>
                        <a:spcAft>
                          <a:spcPct val="0"/>
                        </a:spcAft>
                        <a:buClrTx/>
                        <a:buSzTx/>
                        <a:buFontTx/>
                        <a:buNone/>
                        <a:tabLst/>
                      </a:pPr>
                      <a:r>
                        <a:rPr kumimoji="0" lang="en-US" sz="1800" b="1" i="0" u="none" strike="noStrike" cap="none" normalizeH="0" baseline="0" smtClean="0">
                          <a:ln>
                            <a:noFill/>
                          </a:ln>
                          <a:solidFill>
                            <a:schemeClr val="tx1"/>
                          </a:solidFill>
                          <a:effectLst/>
                          <a:latin typeface="Futura Bk BT" pitchFamily="34" charset="0"/>
                          <a:cs typeface="Arial" charset="0"/>
                        </a:rPr>
                        <a:t>Total US Capital Markets Activity</a:t>
                      </a:r>
                    </a:p>
                  </a:txBody>
                  <a:tcPr marL="91439" marR="91439" marT="45721" marB="4572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$40.29B</a:t>
                      </a:r>
                    </a:p>
                  </a:txBody>
                  <a:tcPr marL="91439" marR="91439" marT="45721" marB="4572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$36.24B</a:t>
                      </a:r>
                    </a:p>
                  </a:txBody>
                  <a:tcPr marL="91439" marR="91439" marT="45718" marB="45718"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Futura Bk BT" pitchFamily="34" charset="0"/>
                          <a:cs typeface="Arial" charset="0"/>
                        </a:rPr>
                        <a:t>11%</a:t>
                      </a:r>
                    </a:p>
                  </a:txBody>
                  <a:tcPr marL="9525" marR="9525" marT="9525" marB="0" anchor="b" horzOverflow="overflow">
                    <a:lnL>
                      <a:noFill/>
                    </a:lnL>
                    <a:lnR>
                      <a:noFill/>
                    </a:lnR>
                    <a:lnT>
                      <a:noFill/>
                    </a:lnT>
                    <a:lnB>
                      <a:noFill/>
                    </a:lnB>
                    <a:lnTlToBr>
                      <a:noFill/>
                    </a:lnTlToBr>
                    <a:lnBlToTr>
                      <a:noFill/>
                    </a:lnBlToTr>
                    <a:noFill/>
                  </a:tcPr>
                </a:tc>
              </a:tr>
            </a:tbl>
          </a:graphicData>
        </a:graphic>
      </p:graphicFrame>
      <p:sp>
        <p:nvSpPr>
          <p:cNvPr id="114738" name="Text Box 48"/>
          <p:cNvSpPr txBox="1">
            <a:spLocks noChangeArrowheads="1"/>
          </p:cNvSpPr>
          <p:nvPr/>
        </p:nvSpPr>
        <p:spPr bwMode="auto">
          <a:xfrm>
            <a:off x="1166813" y="5859463"/>
            <a:ext cx="6380162" cy="892175"/>
          </a:xfrm>
          <a:prstGeom prst="rect">
            <a:avLst/>
          </a:prstGeom>
          <a:noFill/>
          <a:ln w="9525">
            <a:noFill/>
            <a:miter lim="800000"/>
            <a:headEnd/>
            <a:tailEnd/>
          </a:ln>
        </p:spPr>
        <p:txBody>
          <a:bodyPr>
            <a:spAutoFit/>
          </a:bodyPr>
          <a:lstStyle/>
          <a:p>
            <a:pPr>
              <a:spcBef>
                <a:spcPct val="50000"/>
              </a:spcBef>
            </a:pPr>
            <a:r>
              <a:rPr lang="en-US" sz="800">
                <a:solidFill>
                  <a:srgbClr val="5F5F5F"/>
                </a:solidFill>
                <a:latin typeface="Futura Md BT" pitchFamily="34" charset="0"/>
              </a:rPr>
              <a:t>* US Investment Sales data as reported by Real Capital Analytics. Data does not include CBRE’s individual property sales valued at less than $2.5 million</a:t>
            </a:r>
          </a:p>
          <a:p>
            <a:pPr>
              <a:spcBef>
                <a:spcPct val="50000"/>
              </a:spcBef>
            </a:pPr>
            <a:r>
              <a:rPr lang="en-US" sz="800">
                <a:solidFill>
                  <a:srgbClr val="5F5F5F"/>
                </a:solidFill>
                <a:latin typeface="Futura Md BT" pitchFamily="34" charset="0"/>
              </a:rPr>
              <a:t>** Loan Activity Volume includes Loan Originations and Loan Sales</a:t>
            </a:r>
          </a:p>
          <a:p>
            <a:pPr>
              <a:spcBef>
                <a:spcPct val="50000"/>
              </a:spcBef>
            </a:pPr>
            <a:endParaRPr lang="en-US" sz="800">
              <a:latin typeface="Futura Md BT" pitchFamily="34" charset="0"/>
            </a:endParaRPr>
          </a:p>
          <a:p>
            <a:pPr>
              <a:spcBef>
                <a:spcPct val="50000"/>
              </a:spcBef>
              <a:buFont typeface="Arial" charset="0"/>
              <a:buChar char="•"/>
            </a:pPr>
            <a:endParaRPr lang="en-US" sz="800">
              <a:latin typeface="Futura Md BT" pitchFamily="34" charset="0"/>
            </a:endParaRPr>
          </a:p>
        </p:txBody>
      </p:sp>
      <p:sp>
        <p:nvSpPr>
          <p:cNvPr id="6" name="TextBox 5"/>
          <p:cNvSpPr txBox="1"/>
          <p:nvPr/>
        </p:nvSpPr>
        <p:spPr>
          <a:xfrm>
            <a:off x="3503691" y="4128380"/>
            <a:ext cx="1928388" cy="338554"/>
          </a:xfrm>
          <a:prstGeom prst="rect">
            <a:avLst/>
          </a:prstGeom>
          <a:noFill/>
        </p:spPr>
        <p:txBody>
          <a:bodyPr wrap="square" rtlCol="0">
            <a:spAutoFit/>
          </a:bodyPr>
          <a:lstStyle/>
          <a:p>
            <a:pPr algn="r"/>
            <a:r>
              <a:rPr lang="en-US" sz="1600" b="1" dirty="0" smtClean="0">
                <a:solidFill>
                  <a:srgbClr val="006A4D"/>
                </a:solidFill>
              </a:rPr>
              <a:t>CBRE 20% Share</a:t>
            </a:r>
            <a:endParaRPr lang="en-US" sz="1600" b="1" dirty="0">
              <a:solidFill>
                <a:srgbClr val="006A4D"/>
              </a:solidFill>
            </a:endParaRPr>
          </a:p>
        </p:txBody>
      </p:sp>
      <p:sp>
        <p:nvSpPr>
          <p:cNvPr id="8" name="Up Arrow 7"/>
          <p:cNvSpPr/>
          <p:nvPr/>
        </p:nvSpPr>
        <p:spPr>
          <a:xfrm>
            <a:off x="4997513" y="2534971"/>
            <a:ext cx="362138" cy="452673"/>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lstStyle/>
          <a:p>
            <a:pPr eaLnBrk="1" hangingPunct="1"/>
            <a:r>
              <a:rPr lang="en-US" smtClean="0"/>
              <a:t>National Value Trends – Apartments</a:t>
            </a:r>
          </a:p>
        </p:txBody>
      </p:sp>
      <p:sp>
        <p:nvSpPr>
          <p:cNvPr id="116739" name="Rectangle 4"/>
          <p:cNvSpPr>
            <a:spLocks noChangeArrowheads="1"/>
          </p:cNvSpPr>
          <p:nvPr/>
        </p:nvSpPr>
        <p:spPr bwMode="auto">
          <a:xfrm>
            <a:off x="9144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Q2 2012</a:t>
            </a:r>
          </a:p>
        </p:txBody>
      </p:sp>
      <p:graphicFrame>
        <p:nvGraphicFramePr>
          <p:cNvPr id="6" name="Chart 5"/>
          <p:cNvGraphicFramePr>
            <a:graphicFrameLocks/>
          </p:cNvGraphicFramePr>
          <p:nvPr/>
        </p:nvGraphicFramePr>
        <p:xfrm>
          <a:off x="914399" y="768903"/>
          <a:ext cx="8027581" cy="53129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pPr eaLnBrk="1" hangingPunct="1"/>
            <a:r>
              <a:rPr lang="en-US" smtClean="0"/>
              <a:t>National Value Trends – Industrial</a:t>
            </a:r>
          </a:p>
        </p:txBody>
      </p:sp>
      <p:sp>
        <p:nvSpPr>
          <p:cNvPr id="117763" name="Rectangle 4"/>
          <p:cNvSpPr>
            <a:spLocks noChangeArrowheads="1"/>
          </p:cNvSpPr>
          <p:nvPr/>
        </p:nvSpPr>
        <p:spPr bwMode="auto">
          <a:xfrm>
            <a:off x="9144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Q2 2012</a:t>
            </a:r>
          </a:p>
        </p:txBody>
      </p:sp>
      <p:graphicFrame>
        <p:nvGraphicFramePr>
          <p:cNvPr id="5" name="Chart 4"/>
          <p:cNvGraphicFramePr>
            <a:graphicFrameLocks/>
          </p:cNvGraphicFramePr>
          <p:nvPr/>
        </p:nvGraphicFramePr>
        <p:xfrm>
          <a:off x="1020352" y="715741"/>
          <a:ext cx="7825935" cy="535544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p:txBody>
          <a:bodyPr/>
          <a:lstStyle/>
          <a:p>
            <a:pPr eaLnBrk="1" hangingPunct="1"/>
            <a:r>
              <a:rPr lang="en-US" smtClean="0"/>
              <a:t>National Value Trends – Office</a:t>
            </a:r>
          </a:p>
        </p:txBody>
      </p:sp>
      <p:sp>
        <p:nvSpPr>
          <p:cNvPr id="118787" name="Rectangle 4"/>
          <p:cNvSpPr>
            <a:spLocks noChangeArrowheads="1"/>
          </p:cNvSpPr>
          <p:nvPr/>
        </p:nvSpPr>
        <p:spPr bwMode="auto">
          <a:xfrm>
            <a:off x="9144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Q2 2012</a:t>
            </a:r>
          </a:p>
        </p:txBody>
      </p:sp>
      <p:graphicFrame>
        <p:nvGraphicFramePr>
          <p:cNvPr id="5" name="Chart 4"/>
          <p:cNvGraphicFramePr>
            <a:graphicFrameLocks/>
          </p:cNvGraphicFramePr>
          <p:nvPr/>
        </p:nvGraphicFramePr>
        <p:xfrm>
          <a:off x="914400" y="779536"/>
          <a:ext cx="7995684" cy="53873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p:txBody>
          <a:bodyPr/>
          <a:lstStyle/>
          <a:p>
            <a:pPr eaLnBrk="1" hangingPunct="1"/>
            <a:r>
              <a:rPr lang="en-US" smtClean="0"/>
              <a:t>National Value Trends – Retail</a:t>
            </a:r>
          </a:p>
        </p:txBody>
      </p:sp>
      <p:sp>
        <p:nvSpPr>
          <p:cNvPr id="119811" name="Rectangle 4"/>
          <p:cNvSpPr>
            <a:spLocks noChangeArrowheads="1"/>
          </p:cNvSpPr>
          <p:nvPr/>
        </p:nvSpPr>
        <p:spPr bwMode="auto">
          <a:xfrm>
            <a:off x="9144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Q2 2012</a:t>
            </a:r>
          </a:p>
        </p:txBody>
      </p:sp>
      <p:graphicFrame>
        <p:nvGraphicFramePr>
          <p:cNvPr id="5" name="Chart 4"/>
          <p:cNvGraphicFramePr>
            <a:graphicFrameLocks/>
          </p:cNvGraphicFramePr>
          <p:nvPr/>
        </p:nvGraphicFramePr>
        <p:xfrm>
          <a:off x="914400" y="747638"/>
          <a:ext cx="8006316" cy="53873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ChangeArrowheads="1"/>
          </p:cNvSpPr>
          <p:nvPr/>
        </p:nvSpPr>
        <p:spPr bwMode="auto">
          <a:xfrm>
            <a:off x="831850" y="6184900"/>
            <a:ext cx="4754563" cy="401638"/>
          </a:xfrm>
          <a:prstGeom prst="rect">
            <a:avLst/>
          </a:prstGeom>
          <a:noFill/>
          <a:ln w="9525">
            <a:noFill/>
            <a:miter lim="800000"/>
            <a:headEnd/>
            <a:tailEnd/>
          </a:ln>
        </p:spPr>
        <p:txBody>
          <a:bodyPr lIns="91429" tIns="45714" rIns="91429" bIns="45714">
            <a:spAutoFit/>
          </a:bodyPr>
          <a:lstStyle/>
          <a:p>
            <a:pPr eaLnBrk="0" hangingPunct="0"/>
            <a:r>
              <a:rPr lang="en-US" sz="1000"/>
              <a:t>* Through Q3 2012</a:t>
            </a:r>
            <a:br>
              <a:rPr lang="en-US" sz="1000"/>
            </a:br>
            <a:r>
              <a:rPr lang="en-US" sz="1000"/>
              <a:t>Source: Real Capital Analytics</a:t>
            </a:r>
          </a:p>
        </p:txBody>
      </p:sp>
      <p:sp>
        <p:nvSpPr>
          <p:cNvPr id="103427" name="Rectangle 2"/>
          <p:cNvSpPr>
            <a:spLocks noChangeArrowheads="1"/>
          </p:cNvSpPr>
          <p:nvPr/>
        </p:nvSpPr>
        <p:spPr bwMode="auto">
          <a:xfrm>
            <a:off x="1801813" y="604838"/>
            <a:ext cx="7062787" cy="242887"/>
          </a:xfrm>
          <a:prstGeom prst="rect">
            <a:avLst/>
          </a:prstGeom>
          <a:noFill/>
          <a:ln w="9525">
            <a:noFill/>
            <a:miter lim="800000"/>
            <a:headEnd/>
            <a:tailEnd/>
          </a:ln>
        </p:spPr>
        <p:txBody>
          <a:bodyPr lIns="0" tIns="0" rIns="0" bIns="0" anchor="b"/>
          <a:lstStyle/>
          <a:p>
            <a:pPr algn="r" defTabSz="914608">
              <a:defRPr/>
            </a:pPr>
            <a:r>
              <a:rPr lang="en-US" sz="1300" b="1" dirty="0">
                <a:solidFill>
                  <a:schemeClr val="bg1">
                    <a:lumMod val="50000"/>
                  </a:schemeClr>
                </a:solidFill>
                <a:latin typeface="Arial" pitchFamily="34" charset="0"/>
                <a:cs typeface="Arial" pitchFamily="34" charset="0"/>
              </a:rPr>
              <a:t>Commercial Real Estate Transactions Volume by Buyer Type  </a:t>
            </a:r>
          </a:p>
        </p:txBody>
      </p:sp>
      <p:sp>
        <p:nvSpPr>
          <p:cNvPr id="121860" name="Rectangle 2"/>
          <p:cNvSpPr>
            <a:spLocks noChangeArrowheads="1"/>
          </p:cNvSpPr>
          <p:nvPr/>
        </p:nvSpPr>
        <p:spPr bwMode="auto">
          <a:xfrm>
            <a:off x="1870075" y="28575"/>
            <a:ext cx="7062788" cy="377825"/>
          </a:xfrm>
          <a:prstGeom prst="rect">
            <a:avLst/>
          </a:prstGeom>
          <a:noFill/>
          <a:ln w="9525">
            <a:noFill/>
            <a:miter lim="800000"/>
            <a:headEnd/>
            <a:tailEnd/>
          </a:ln>
        </p:spPr>
        <p:txBody>
          <a:bodyPr lIns="0" tIns="0" rIns="0" bIns="0" anchor="b"/>
          <a:lstStyle/>
          <a:p>
            <a:pPr algn="r"/>
            <a:r>
              <a:rPr lang="en-US" sz="1900" b="1"/>
              <a:t>Who’s Buying?</a:t>
            </a:r>
          </a:p>
        </p:txBody>
      </p:sp>
      <p:graphicFrame>
        <p:nvGraphicFramePr>
          <p:cNvPr id="6" name="Chart 5"/>
          <p:cNvGraphicFramePr>
            <a:graphicFrameLocks/>
          </p:cNvGraphicFramePr>
          <p:nvPr/>
        </p:nvGraphicFramePr>
        <p:xfrm>
          <a:off x="831850" y="956907"/>
          <a:ext cx="8101013" cy="50481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z="2400" dirty="0" smtClean="0"/>
              <a:t>Loans in Special Servicing by Property Type</a:t>
            </a:r>
          </a:p>
        </p:txBody>
      </p:sp>
      <p:sp>
        <p:nvSpPr>
          <p:cNvPr id="90115" name="Text Box 4"/>
          <p:cNvSpPr txBox="1">
            <a:spLocks noChangeArrowheads="1"/>
          </p:cNvSpPr>
          <p:nvPr/>
        </p:nvSpPr>
        <p:spPr bwMode="auto">
          <a:xfrm>
            <a:off x="941388" y="541338"/>
            <a:ext cx="7912100" cy="328612"/>
          </a:xfrm>
          <a:prstGeom prst="rect">
            <a:avLst/>
          </a:prstGeom>
          <a:noFill/>
          <a:ln w="9525">
            <a:noFill/>
            <a:miter lim="800000"/>
            <a:headEnd/>
            <a:tailEnd/>
          </a:ln>
        </p:spPr>
        <p:txBody>
          <a:bodyPr lIns="82048" tIns="41025" rIns="82048" bIns="41025">
            <a:spAutoFit/>
          </a:bodyPr>
          <a:lstStyle/>
          <a:p>
            <a:pPr algn="r" defTabSz="820738">
              <a:spcBef>
                <a:spcPct val="10000"/>
              </a:spcBef>
            </a:pPr>
            <a:r>
              <a:rPr kumimoji="1" lang="en-US" sz="1600" b="1">
                <a:solidFill>
                  <a:srgbClr val="808080"/>
                </a:solidFill>
              </a:rPr>
              <a:t>Totaling $57.53 billion across 3,421 loans</a:t>
            </a:r>
          </a:p>
        </p:txBody>
      </p:sp>
      <p:sp>
        <p:nvSpPr>
          <p:cNvPr id="90116" name="Rectangle 5"/>
          <p:cNvSpPr>
            <a:spLocks noChangeArrowheads="1"/>
          </p:cNvSpPr>
          <p:nvPr/>
        </p:nvSpPr>
        <p:spPr bwMode="auto">
          <a:xfrm>
            <a:off x="931863" y="6380163"/>
            <a:ext cx="4572000" cy="246062"/>
          </a:xfrm>
          <a:prstGeom prst="rect">
            <a:avLst/>
          </a:prstGeom>
          <a:noFill/>
          <a:ln w="9525">
            <a:noFill/>
            <a:miter lim="800000"/>
            <a:headEnd/>
            <a:tailEnd/>
          </a:ln>
        </p:spPr>
        <p:txBody>
          <a:bodyPr>
            <a:spAutoFit/>
          </a:bodyPr>
          <a:lstStyle/>
          <a:p>
            <a:pPr defTabSz="820738">
              <a:spcBef>
                <a:spcPct val="50000"/>
              </a:spcBef>
            </a:pPr>
            <a:r>
              <a:rPr lang="en-US" sz="1000"/>
              <a:t>Source: Morningstar Monthly Delinquency Report, September 2012</a:t>
            </a:r>
          </a:p>
        </p:txBody>
      </p:sp>
      <p:graphicFrame>
        <p:nvGraphicFramePr>
          <p:cNvPr id="9" name="Chart 8"/>
          <p:cNvGraphicFramePr>
            <a:graphicFrameLocks/>
          </p:cNvGraphicFramePr>
          <p:nvPr/>
        </p:nvGraphicFramePr>
        <p:xfrm>
          <a:off x="500615" y="1255601"/>
          <a:ext cx="9346019" cy="51679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p:txBody>
          <a:bodyPr/>
          <a:lstStyle/>
          <a:p>
            <a:pPr eaLnBrk="1" hangingPunct="1"/>
            <a:r>
              <a:rPr lang="en-US" smtClean="0"/>
              <a:t>Transaction Volume – by Buyer Capital Type</a:t>
            </a:r>
          </a:p>
        </p:txBody>
      </p:sp>
      <p:sp>
        <p:nvSpPr>
          <p:cNvPr id="123907" name="Rectangle 3"/>
          <p:cNvSpPr>
            <a:spLocks noChangeArrowheads="1"/>
          </p:cNvSpPr>
          <p:nvPr/>
        </p:nvSpPr>
        <p:spPr bwMode="auto">
          <a:xfrm>
            <a:off x="838200" y="6248400"/>
            <a:ext cx="4756150" cy="396875"/>
          </a:xfrm>
          <a:prstGeom prst="rect">
            <a:avLst/>
          </a:prstGeom>
          <a:noFill/>
          <a:ln w="9525">
            <a:noFill/>
            <a:miter lim="800000"/>
            <a:headEnd/>
            <a:tailEnd/>
          </a:ln>
        </p:spPr>
        <p:txBody>
          <a:bodyPr>
            <a:spAutoFit/>
          </a:bodyPr>
          <a:lstStyle/>
          <a:p>
            <a:pPr eaLnBrk="0" hangingPunct="0"/>
            <a:r>
              <a:rPr lang="en-US" sz="1000"/>
              <a:t>* Through Q3 2012</a:t>
            </a:r>
            <a:br>
              <a:rPr lang="en-US" sz="1000"/>
            </a:br>
            <a:r>
              <a:rPr lang="en-US" sz="1000"/>
              <a:t>Source: Real Capital Analytics</a:t>
            </a:r>
          </a:p>
        </p:txBody>
      </p:sp>
      <p:graphicFrame>
        <p:nvGraphicFramePr>
          <p:cNvPr id="6" name="Chart 5"/>
          <p:cNvGraphicFramePr>
            <a:graphicFrameLocks/>
          </p:cNvGraphicFramePr>
          <p:nvPr/>
        </p:nvGraphicFramePr>
        <p:xfrm>
          <a:off x="838200" y="1173707"/>
          <a:ext cx="8142026" cy="4571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ChangeArrowheads="1"/>
          </p:cNvSpPr>
          <p:nvPr/>
        </p:nvSpPr>
        <p:spPr bwMode="auto">
          <a:xfrm>
            <a:off x="831850" y="6184900"/>
            <a:ext cx="4754563" cy="401638"/>
          </a:xfrm>
          <a:prstGeom prst="rect">
            <a:avLst/>
          </a:prstGeom>
          <a:noFill/>
          <a:ln w="9525">
            <a:noFill/>
            <a:miter lim="800000"/>
            <a:headEnd/>
            <a:tailEnd/>
          </a:ln>
        </p:spPr>
        <p:txBody>
          <a:bodyPr lIns="91429" tIns="45714" rIns="91429" bIns="45714">
            <a:spAutoFit/>
          </a:bodyPr>
          <a:lstStyle/>
          <a:p>
            <a:pPr eaLnBrk="0" hangingPunct="0"/>
            <a:r>
              <a:rPr lang="en-US" sz="1000"/>
              <a:t>* Through Q3 2012</a:t>
            </a:r>
            <a:br>
              <a:rPr lang="en-US" sz="1000"/>
            </a:br>
            <a:r>
              <a:rPr lang="en-US" sz="1000"/>
              <a:t>Source: Real Capital Analytics</a:t>
            </a:r>
          </a:p>
        </p:txBody>
      </p:sp>
      <p:sp>
        <p:nvSpPr>
          <p:cNvPr id="101379" name="Rectangle 2"/>
          <p:cNvSpPr>
            <a:spLocks noChangeArrowheads="1"/>
          </p:cNvSpPr>
          <p:nvPr/>
        </p:nvSpPr>
        <p:spPr bwMode="auto">
          <a:xfrm>
            <a:off x="1870075" y="604838"/>
            <a:ext cx="7062788" cy="242887"/>
          </a:xfrm>
          <a:prstGeom prst="rect">
            <a:avLst/>
          </a:prstGeom>
          <a:noFill/>
          <a:ln w="9525">
            <a:noFill/>
            <a:miter lim="800000"/>
            <a:headEnd/>
            <a:tailEnd/>
          </a:ln>
        </p:spPr>
        <p:txBody>
          <a:bodyPr lIns="0" tIns="0" rIns="0" bIns="0" anchor="b"/>
          <a:lstStyle/>
          <a:p>
            <a:pPr algn="r" defTabSz="914608">
              <a:defRPr/>
            </a:pPr>
            <a:r>
              <a:rPr lang="en-US" sz="1300" b="1" dirty="0">
                <a:solidFill>
                  <a:schemeClr val="bg1">
                    <a:lumMod val="50000"/>
                  </a:schemeClr>
                </a:solidFill>
                <a:latin typeface="Arial" pitchFamily="34" charset="0"/>
                <a:cs typeface="Arial" pitchFamily="34" charset="0"/>
              </a:rPr>
              <a:t>Commercial Real Estate Transactions Volume by Seller Type  </a:t>
            </a:r>
          </a:p>
        </p:txBody>
      </p:sp>
      <p:sp>
        <p:nvSpPr>
          <p:cNvPr id="120836" name="Rectangle 2"/>
          <p:cNvSpPr>
            <a:spLocks noChangeArrowheads="1"/>
          </p:cNvSpPr>
          <p:nvPr/>
        </p:nvSpPr>
        <p:spPr bwMode="auto">
          <a:xfrm>
            <a:off x="1870075" y="28575"/>
            <a:ext cx="7062788" cy="377825"/>
          </a:xfrm>
          <a:prstGeom prst="rect">
            <a:avLst/>
          </a:prstGeom>
          <a:noFill/>
          <a:ln w="9525">
            <a:noFill/>
            <a:miter lim="800000"/>
            <a:headEnd/>
            <a:tailEnd/>
          </a:ln>
        </p:spPr>
        <p:txBody>
          <a:bodyPr lIns="0" tIns="0" rIns="0" bIns="0" anchor="b"/>
          <a:lstStyle/>
          <a:p>
            <a:pPr algn="r"/>
            <a:r>
              <a:rPr lang="en-US" sz="1900" b="1"/>
              <a:t>Who’s Selling?</a:t>
            </a:r>
          </a:p>
        </p:txBody>
      </p:sp>
      <p:graphicFrame>
        <p:nvGraphicFramePr>
          <p:cNvPr id="6" name="Chart 5"/>
          <p:cNvGraphicFramePr>
            <a:graphicFrameLocks/>
          </p:cNvGraphicFramePr>
          <p:nvPr/>
        </p:nvGraphicFramePr>
        <p:xfrm>
          <a:off x="831850" y="847725"/>
          <a:ext cx="8202968" cy="52073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p:txBody>
          <a:bodyPr/>
          <a:lstStyle/>
          <a:p>
            <a:pPr eaLnBrk="1" hangingPunct="1"/>
            <a:r>
              <a:rPr lang="en-US" smtClean="0"/>
              <a:t>Transaction Volume – by Seller Capital Type</a:t>
            </a:r>
          </a:p>
        </p:txBody>
      </p:sp>
      <p:sp>
        <p:nvSpPr>
          <p:cNvPr id="122883" name="Rectangle 3"/>
          <p:cNvSpPr>
            <a:spLocks noChangeArrowheads="1"/>
          </p:cNvSpPr>
          <p:nvPr/>
        </p:nvSpPr>
        <p:spPr bwMode="auto">
          <a:xfrm>
            <a:off x="838200" y="6248400"/>
            <a:ext cx="4756150" cy="396875"/>
          </a:xfrm>
          <a:prstGeom prst="rect">
            <a:avLst/>
          </a:prstGeom>
          <a:noFill/>
          <a:ln w="9525">
            <a:noFill/>
            <a:miter lim="800000"/>
            <a:headEnd/>
            <a:tailEnd/>
          </a:ln>
        </p:spPr>
        <p:txBody>
          <a:bodyPr>
            <a:spAutoFit/>
          </a:bodyPr>
          <a:lstStyle/>
          <a:p>
            <a:pPr eaLnBrk="0" hangingPunct="0"/>
            <a:r>
              <a:rPr lang="en-US" sz="1000"/>
              <a:t>* Through Q3 2012</a:t>
            </a:r>
            <a:br>
              <a:rPr lang="en-US" sz="1000"/>
            </a:br>
            <a:r>
              <a:rPr lang="en-US" sz="1000"/>
              <a:t>Source: Real Capital Analytics</a:t>
            </a:r>
          </a:p>
        </p:txBody>
      </p:sp>
      <p:graphicFrame>
        <p:nvGraphicFramePr>
          <p:cNvPr id="6" name="Chart 5"/>
          <p:cNvGraphicFramePr>
            <a:graphicFrameLocks/>
          </p:cNvGraphicFramePr>
          <p:nvPr/>
        </p:nvGraphicFramePr>
        <p:xfrm>
          <a:off x="838200" y="1064525"/>
          <a:ext cx="8182970" cy="46948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txBox="1">
            <a:spLocks noChangeArrowheads="1"/>
          </p:cNvSpPr>
          <p:nvPr/>
        </p:nvSpPr>
        <p:spPr bwMode="auto">
          <a:xfrm>
            <a:off x="1022350" y="53975"/>
            <a:ext cx="7769225" cy="427038"/>
          </a:xfrm>
          <a:prstGeom prst="rect">
            <a:avLst/>
          </a:prstGeom>
          <a:noFill/>
          <a:ln w="9525">
            <a:noFill/>
            <a:miter lim="800000"/>
            <a:headEnd/>
            <a:tailEnd/>
          </a:ln>
        </p:spPr>
        <p:txBody>
          <a:bodyPr lIns="0" tIns="0" rIns="0" bIns="0" anchor="b"/>
          <a:lstStyle/>
          <a:p>
            <a:pPr algn="r"/>
            <a:r>
              <a:rPr lang="en-US" b="1"/>
              <a:t>Annualized Returns by Investment Type</a:t>
            </a:r>
          </a:p>
        </p:txBody>
      </p:sp>
      <p:sp>
        <p:nvSpPr>
          <p:cNvPr id="124931" name="Rectangle 3"/>
          <p:cNvSpPr>
            <a:spLocks noChangeArrowheads="1"/>
          </p:cNvSpPr>
          <p:nvPr/>
        </p:nvSpPr>
        <p:spPr bwMode="auto">
          <a:xfrm>
            <a:off x="838200" y="6248400"/>
            <a:ext cx="4756150" cy="246063"/>
          </a:xfrm>
          <a:prstGeom prst="rect">
            <a:avLst/>
          </a:prstGeom>
          <a:noFill/>
          <a:ln w="9525">
            <a:noFill/>
            <a:miter lim="800000"/>
            <a:headEnd/>
            <a:tailEnd/>
          </a:ln>
        </p:spPr>
        <p:txBody>
          <a:bodyPr>
            <a:spAutoFit/>
          </a:bodyPr>
          <a:lstStyle/>
          <a:p>
            <a:pPr eaLnBrk="0" hangingPunct="0"/>
            <a:r>
              <a:rPr lang="en-US" sz="1000"/>
              <a:t>* Through Q3 2012</a:t>
            </a:r>
          </a:p>
        </p:txBody>
      </p:sp>
      <p:graphicFrame>
        <p:nvGraphicFramePr>
          <p:cNvPr id="4" name="Chart 3"/>
          <p:cNvGraphicFramePr>
            <a:graphicFrameLocks/>
          </p:cNvGraphicFramePr>
          <p:nvPr/>
        </p:nvGraphicFramePr>
        <p:xfrm>
          <a:off x="1180214" y="786808"/>
          <a:ext cx="7506586" cy="53375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txBox="1">
            <a:spLocks noChangeArrowheads="1"/>
          </p:cNvSpPr>
          <p:nvPr/>
        </p:nvSpPr>
        <p:spPr bwMode="auto">
          <a:xfrm>
            <a:off x="1022350" y="53975"/>
            <a:ext cx="7769225" cy="427038"/>
          </a:xfrm>
          <a:prstGeom prst="rect">
            <a:avLst/>
          </a:prstGeom>
          <a:noFill/>
          <a:ln w="9525">
            <a:noFill/>
            <a:miter lim="800000"/>
            <a:headEnd/>
            <a:tailEnd/>
          </a:ln>
        </p:spPr>
        <p:txBody>
          <a:bodyPr lIns="0" tIns="0" rIns="0" bIns="0" anchor="b"/>
          <a:lstStyle/>
          <a:p>
            <a:pPr algn="r"/>
            <a:r>
              <a:rPr lang="en-US" b="1" dirty="0" smtClean="0"/>
              <a:t>Closing Thoughts : Forecast</a:t>
            </a:r>
            <a:endParaRPr lang="en-US" b="1" dirty="0"/>
          </a:p>
        </p:txBody>
      </p:sp>
      <p:sp>
        <p:nvSpPr>
          <p:cNvPr id="124931" name="Rectangle 3"/>
          <p:cNvSpPr>
            <a:spLocks noChangeArrowheads="1"/>
          </p:cNvSpPr>
          <p:nvPr/>
        </p:nvSpPr>
        <p:spPr bwMode="auto">
          <a:xfrm>
            <a:off x="838200" y="6248400"/>
            <a:ext cx="4756150" cy="246063"/>
          </a:xfrm>
          <a:prstGeom prst="rect">
            <a:avLst/>
          </a:prstGeom>
          <a:noFill/>
          <a:ln w="9525">
            <a:noFill/>
            <a:miter lim="800000"/>
            <a:headEnd/>
            <a:tailEnd/>
          </a:ln>
        </p:spPr>
        <p:txBody>
          <a:bodyPr>
            <a:spAutoFit/>
          </a:bodyPr>
          <a:lstStyle/>
          <a:p>
            <a:pPr eaLnBrk="0" hangingPunct="0"/>
            <a:r>
              <a:rPr lang="en-US" sz="1000"/>
              <a:t>* Through Q3 2012</a:t>
            </a:r>
          </a:p>
        </p:txBody>
      </p:sp>
      <p:sp>
        <p:nvSpPr>
          <p:cNvPr id="5" name="Content Placeholder 2"/>
          <p:cNvSpPr txBox="1">
            <a:spLocks/>
          </p:cNvSpPr>
          <p:nvPr/>
        </p:nvSpPr>
        <p:spPr bwMode="auto">
          <a:xfrm>
            <a:off x="922338" y="814388"/>
            <a:ext cx="8121650" cy="481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09587" indent="-285750" eaLnBrk="0" hangingPunct="0">
              <a:spcBef>
                <a:spcPts val="1200"/>
              </a:spcBef>
              <a:buClr>
                <a:srgbClr val="66CC33"/>
              </a:buClr>
              <a:buFont typeface="Wingdings" pitchFamily="2" charset="2"/>
              <a:buChar char="§"/>
              <a:defRPr/>
            </a:pPr>
            <a:r>
              <a:rPr lang="en-US" kern="0" dirty="0" smtClean="0">
                <a:solidFill>
                  <a:srgbClr val="000000"/>
                </a:solidFill>
                <a:latin typeface="+mn-lt"/>
                <a:cs typeface="+mn-cs"/>
              </a:rPr>
              <a:t>M</a:t>
            </a:r>
            <a:r>
              <a:rPr kumimoji="0" lang="en-US" sz="1800" b="0" i="0" u="none" strike="noStrike" kern="0" cap="none" spc="0" normalizeH="0" baseline="0" noProof="0" dirty="0" err="1" smtClean="0">
                <a:ln>
                  <a:noFill/>
                </a:ln>
                <a:solidFill>
                  <a:srgbClr val="000000"/>
                </a:solidFill>
                <a:effectLst/>
                <a:uLnTx/>
                <a:uFillTx/>
                <a:latin typeface="+mn-lt"/>
                <a:ea typeface="+mn-ea"/>
                <a:cs typeface="+mn-cs"/>
              </a:rPr>
              <a:t>ulti</a:t>
            </a:r>
            <a:r>
              <a:rPr kumimoji="0" lang="en-US" sz="1800" b="0" i="0" u="none" strike="noStrike" kern="0" cap="none" spc="0" normalizeH="0" baseline="0" noProof="0" dirty="0" smtClean="0">
                <a:ln>
                  <a:noFill/>
                </a:ln>
                <a:solidFill>
                  <a:srgbClr val="000000"/>
                </a:solidFill>
                <a:effectLst/>
                <a:uLnTx/>
                <a:uFillTx/>
                <a:latin typeface="+mn-lt"/>
                <a:ea typeface="+mn-ea"/>
                <a:cs typeface="+mn-cs"/>
              </a:rPr>
              <a:t>-housing sales activity will lead all sectors</a:t>
            </a:r>
            <a:r>
              <a:rPr kumimoji="0" lang="en-US" sz="1800" b="0" i="0" u="none" strike="noStrike" kern="0" cap="none" spc="0" normalizeH="0" noProof="0" dirty="0" smtClean="0">
                <a:ln>
                  <a:noFill/>
                </a:ln>
                <a:solidFill>
                  <a:srgbClr val="000000"/>
                </a:solidFill>
                <a:effectLst/>
                <a:uLnTx/>
                <a:uFillTx/>
                <a:latin typeface="+mn-lt"/>
                <a:ea typeface="+mn-ea"/>
                <a:cs typeface="+mn-cs"/>
              </a:rPr>
              <a:t> and might surpass $100B given the amount of investment capital and lenders’ willingness to lend.</a:t>
            </a:r>
            <a:endParaRPr lang="en-US" noProof="0" dirty="0" smtClean="0">
              <a:latin typeface="+mn-lt"/>
            </a:endParaRPr>
          </a:p>
          <a:p>
            <a:pPr marL="966787" lvl="1" indent="-285750" eaLnBrk="0" hangingPunct="0">
              <a:spcBef>
                <a:spcPts val="1200"/>
              </a:spcBef>
              <a:buClr>
                <a:srgbClr val="66CC33"/>
              </a:buClr>
              <a:buFont typeface="Wingdings" pitchFamily="2" charset="2"/>
              <a:buChar char="§"/>
              <a:defRPr/>
            </a:pPr>
            <a:r>
              <a:rPr lang="en-US" dirty="0" smtClean="0">
                <a:latin typeface="+mn-lt"/>
              </a:rPr>
              <a:t>Over $100 billion of multi-housing debt was procured in 2012, of which Fannie &amp; Freddie funded 60%. We expect Fannie &amp; Freddie to increase production by 10 to 12% above the approximate $65 billion completed in 2012, which will be at least 50% of the projected debt volume.</a:t>
            </a:r>
            <a:endParaRPr kumimoji="0" lang="en-US" sz="1800" b="0" i="0" u="none" strike="noStrike" kern="0" cap="none" spc="0" normalizeH="0" noProof="0" dirty="0" smtClean="0">
              <a:ln>
                <a:noFill/>
              </a:ln>
              <a:solidFill>
                <a:srgbClr val="000000"/>
              </a:solidFill>
              <a:effectLst/>
              <a:uLnTx/>
              <a:uFillTx/>
              <a:latin typeface="+mn-lt"/>
              <a:ea typeface="+mn-ea"/>
              <a:cs typeface="+mn-cs"/>
            </a:endParaRPr>
          </a:p>
          <a:p>
            <a:pPr marL="966787" lvl="1" indent="-285750" eaLnBrk="0" hangingPunct="0">
              <a:spcBef>
                <a:spcPts val="1200"/>
              </a:spcBef>
              <a:buClr>
                <a:srgbClr val="66CC33"/>
              </a:buClr>
              <a:buFont typeface="Wingdings" pitchFamily="2" charset="2"/>
              <a:buChar char="§"/>
              <a:defRPr/>
            </a:pPr>
            <a:r>
              <a:rPr lang="en-US" kern="0" baseline="0" dirty="0" smtClean="0">
                <a:solidFill>
                  <a:srgbClr val="000000"/>
                </a:solidFill>
                <a:latin typeface="+mn-lt"/>
                <a:cs typeface="+mn-cs"/>
              </a:rPr>
              <a:t>2/3rds of multi-housing sales occurred in</a:t>
            </a:r>
            <a:r>
              <a:rPr lang="en-US" kern="0" dirty="0" smtClean="0">
                <a:solidFill>
                  <a:srgbClr val="000000"/>
                </a:solidFill>
                <a:latin typeface="+mn-lt"/>
                <a:cs typeface="+mn-cs"/>
              </a:rPr>
              <a:t> the 2H2012</a:t>
            </a:r>
          </a:p>
          <a:p>
            <a:pPr marL="509587" indent="-285750" eaLnBrk="0" hangingPunct="0">
              <a:spcBef>
                <a:spcPts val="1200"/>
              </a:spcBef>
              <a:buClr>
                <a:srgbClr val="66CC33"/>
              </a:buClr>
              <a:buFont typeface="Wingdings" pitchFamily="2" charset="2"/>
              <a:buChar char="§"/>
              <a:defRPr/>
            </a:pPr>
            <a:r>
              <a:rPr lang="en-US" dirty="0" smtClean="0">
                <a:latin typeface="+mn-lt"/>
              </a:rPr>
              <a:t>More distressed sales will clear as lenders accept more risk to aid funding deals.</a:t>
            </a:r>
          </a:p>
          <a:p>
            <a:pPr marL="509587" indent="-285750" eaLnBrk="0" hangingPunct="0">
              <a:spcBef>
                <a:spcPts val="1200"/>
              </a:spcBef>
              <a:buClr>
                <a:srgbClr val="66CC33"/>
              </a:buClr>
              <a:buFont typeface="Wingdings" pitchFamily="2" charset="2"/>
              <a:buChar char="§"/>
              <a:defRPr/>
            </a:pPr>
            <a:r>
              <a:rPr lang="en-US" dirty="0" smtClean="0">
                <a:latin typeface="+mn-lt"/>
              </a:rPr>
              <a:t>Life companies are expected to increase debt production in the range of 10% for all product types.  They will win more Multi-Housing property loans if they reduce their floors in rates.</a:t>
            </a:r>
          </a:p>
          <a:p>
            <a:pPr marL="509587" indent="-285750" eaLnBrk="0" hangingPunct="0">
              <a:spcBef>
                <a:spcPts val="1200"/>
              </a:spcBef>
              <a:buClr>
                <a:srgbClr val="66CC33"/>
              </a:buClr>
              <a:buFont typeface="Wingdings" pitchFamily="2" charset="2"/>
              <a:buChar char="§"/>
              <a:defRPr/>
            </a:pPr>
            <a:r>
              <a:rPr lang="en-US" dirty="0" smtClean="0"/>
              <a:t>Conduit issuance for all property types was up in 2012 by 50% to $48 billion. The 2013 consensus volume will be over $60 Billion range. CMBS will be more competitive in Multi-housing sector due to bond buyer demand.</a:t>
            </a:r>
            <a:endParaRPr kumimoji="0" lang="en-US" sz="1800" b="0" i="0" u="none" strike="noStrike" kern="0" cap="none" spc="0" normalizeH="0" baseline="0" noProof="0" dirty="0" smtClean="0">
              <a:ln>
                <a:noFill/>
              </a:ln>
              <a:solidFill>
                <a:schemeClr val="tx1"/>
              </a:solidFill>
              <a:effectLst/>
              <a:uLnTx/>
              <a:uFillTx/>
              <a:latin typeface="+mn-lt"/>
              <a:cs typeface="+mn-cs"/>
            </a:endParaRPr>
          </a:p>
          <a:p>
            <a:pPr marL="742950" marR="0" lvl="1" indent="-285750" algn="l" defTabSz="914400" rtl="0" eaLnBrk="0" fontAlgn="base" latinLnBrk="0" hangingPunct="0">
              <a:lnSpc>
                <a:spcPct val="100000"/>
              </a:lnSpc>
              <a:spcBef>
                <a:spcPct val="0"/>
              </a:spcBef>
              <a:spcAft>
                <a:spcPct val="0"/>
              </a:spcAft>
              <a:buClr>
                <a:srgbClr val="B2B2B2"/>
              </a:buClr>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cs typeface="+mn-cs"/>
            </a:endParaRPr>
          </a:p>
          <a:p>
            <a:pPr marL="742950" marR="0" lvl="1" indent="-285750" algn="l" defTabSz="914400" rtl="0" eaLnBrk="0" fontAlgn="base" latinLnBrk="0" hangingPunct="0">
              <a:lnSpc>
                <a:spcPct val="100000"/>
              </a:lnSpc>
              <a:spcBef>
                <a:spcPct val="0"/>
              </a:spcBef>
              <a:spcAft>
                <a:spcPct val="0"/>
              </a:spcAft>
              <a:buClr>
                <a:srgbClr val="B2B2B2"/>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cs typeface="+mn-cs"/>
            </a:endParaRPr>
          </a:p>
          <a:p>
            <a:pPr marL="228600" marR="0" lvl="0" indent="-228600" algn="l" defTabSz="914400" rtl="0" eaLnBrk="0" fontAlgn="base" latinLnBrk="0" hangingPunct="0">
              <a:lnSpc>
                <a:spcPct val="100000"/>
              </a:lnSpc>
              <a:spcBef>
                <a:spcPct val="25000"/>
              </a:spcBef>
              <a:spcAft>
                <a:spcPct val="0"/>
              </a:spcAft>
              <a:buClr>
                <a:srgbClr val="66CC33"/>
              </a:buClr>
              <a:buSzTx/>
              <a:buFont typeface="Wingdings" pitchFamily="2" charset="2"/>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100000"/>
              </a:lnSpc>
              <a:spcBef>
                <a:spcPct val="25000"/>
              </a:spcBef>
              <a:spcAft>
                <a:spcPct val="0"/>
              </a:spcAft>
              <a:buClr>
                <a:srgbClr val="66CC33"/>
              </a:buClr>
              <a:buSzTx/>
              <a:buFont typeface="Wingdings" pitchFamily="2" charset="2"/>
              <a:buNone/>
              <a:tabLst/>
              <a:defRPr/>
            </a:pPr>
            <a:endParaRPr kumimoji="0" lang="en-US" sz="1800" b="0" i="0" u="none" strike="noStrike" kern="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txBox="1">
            <a:spLocks noChangeArrowheads="1"/>
          </p:cNvSpPr>
          <p:nvPr/>
        </p:nvSpPr>
        <p:spPr bwMode="auto">
          <a:xfrm>
            <a:off x="1022350" y="53975"/>
            <a:ext cx="7769225" cy="427038"/>
          </a:xfrm>
          <a:prstGeom prst="rect">
            <a:avLst/>
          </a:prstGeom>
          <a:noFill/>
          <a:ln w="9525">
            <a:noFill/>
            <a:miter lim="800000"/>
            <a:headEnd/>
            <a:tailEnd/>
          </a:ln>
        </p:spPr>
        <p:txBody>
          <a:bodyPr lIns="0" tIns="0" rIns="0" bIns="0" anchor="b"/>
          <a:lstStyle/>
          <a:p>
            <a:pPr algn="r"/>
            <a:r>
              <a:rPr lang="en-US" b="1" dirty="0" smtClean="0"/>
              <a:t>Closing Thoughts : Forecast</a:t>
            </a:r>
            <a:endParaRPr lang="en-US" b="1" dirty="0"/>
          </a:p>
        </p:txBody>
      </p:sp>
      <p:sp>
        <p:nvSpPr>
          <p:cNvPr id="124931" name="Rectangle 3"/>
          <p:cNvSpPr>
            <a:spLocks noChangeArrowheads="1"/>
          </p:cNvSpPr>
          <p:nvPr/>
        </p:nvSpPr>
        <p:spPr bwMode="auto">
          <a:xfrm>
            <a:off x="838200" y="6248400"/>
            <a:ext cx="4756150" cy="246063"/>
          </a:xfrm>
          <a:prstGeom prst="rect">
            <a:avLst/>
          </a:prstGeom>
          <a:noFill/>
          <a:ln w="9525">
            <a:noFill/>
            <a:miter lim="800000"/>
            <a:headEnd/>
            <a:tailEnd/>
          </a:ln>
        </p:spPr>
        <p:txBody>
          <a:bodyPr>
            <a:spAutoFit/>
          </a:bodyPr>
          <a:lstStyle/>
          <a:p>
            <a:pPr eaLnBrk="0" hangingPunct="0"/>
            <a:r>
              <a:rPr lang="en-US" sz="1000"/>
              <a:t>* Through Q3 2012</a:t>
            </a:r>
          </a:p>
        </p:txBody>
      </p:sp>
      <p:sp>
        <p:nvSpPr>
          <p:cNvPr id="5" name="Content Placeholder 2"/>
          <p:cNvSpPr txBox="1">
            <a:spLocks/>
          </p:cNvSpPr>
          <p:nvPr/>
        </p:nvSpPr>
        <p:spPr bwMode="auto">
          <a:xfrm>
            <a:off x="922338" y="814388"/>
            <a:ext cx="8121650" cy="481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smtClean="0"/>
          </a:p>
          <a:p>
            <a:pPr marL="509587" indent="-285750" eaLnBrk="0" hangingPunct="0">
              <a:spcBef>
                <a:spcPts val="1200"/>
              </a:spcBef>
              <a:buClr>
                <a:srgbClr val="66CC33"/>
              </a:buClr>
              <a:buFont typeface="Wingdings" pitchFamily="2" charset="2"/>
              <a:buChar char="§"/>
              <a:defRPr/>
            </a:pPr>
            <a:r>
              <a:rPr lang="en-US" dirty="0" smtClean="0"/>
              <a:t>No change in investor return requirements or cap rates, however, we expect a slight downward pressure in secondary markets as investors search for yield.</a:t>
            </a:r>
          </a:p>
          <a:p>
            <a:pPr marL="509587" indent="-285750" eaLnBrk="0" hangingPunct="0">
              <a:spcBef>
                <a:spcPts val="1200"/>
              </a:spcBef>
              <a:buClr>
                <a:srgbClr val="66CC33"/>
              </a:buClr>
              <a:buFont typeface="Wingdings" pitchFamily="2" charset="2"/>
              <a:buChar char="§"/>
              <a:defRPr/>
            </a:pPr>
            <a:r>
              <a:rPr lang="en-US" dirty="0" smtClean="0"/>
              <a:t>Deal flow up in 2013</a:t>
            </a:r>
          </a:p>
          <a:p>
            <a:pPr marL="509587" indent="-285750" eaLnBrk="0" hangingPunct="0">
              <a:spcBef>
                <a:spcPts val="1200"/>
              </a:spcBef>
              <a:buClr>
                <a:srgbClr val="66CC33"/>
              </a:buClr>
              <a:buFont typeface="Wingdings" pitchFamily="2" charset="2"/>
              <a:buChar char="§"/>
              <a:defRPr/>
            </a:pPr>
            <a:r>
              <a:rPr lang="en-US" dirty="0" smtClean="0"/>
              <a:t>Capital flows continue to increase in 2013, the bidder list for sales activity will mirror 2012, but will not be as robust as 2011 continuing the trend of the past year.</a:t>
            </a:r>
          </a:p>
          <a:p>
            <a:pPr marL="509587" indent="-285750" eaLnBrk="0" hangingPunct="0">
              <a:spcBef>
                <a:spcPts val="1200"/>
              </a:spcBef>
              <a:buClr>
                <a:srgbClr val="66CC33"/>
              </a:buClr>
              <a:buFont typeface="Wingdings" pitchFamily="2" charset="2"/>
              <a:buChar char="§"/>
              <a:defRPr/>
            </a:pPr>
            <a:r>
              <a:rPr lang="en-US" dirty="0" smtClean="0"/>
              <a:t>Investors increase willingness to pay above replacement cost in core markets is a sign that non-core market price increases will occur.</a:t>
            </a:r>
          </a:p>
          <a:p>
            <a:pPr marL="509587" indent="-285750" eaLnBrk="0" hangingPunct="0">
              <a:spcBef>
                <a:spcPts val="1200"/>
              </a:spcBef>
              <a:buClr>
                <a:srgbClr val="66CC33"/>
              </a:buClr>
              <a:buFont typeface="Wingdings" pitchFamily="2" charset="2"/>
              <a:buChar char="§"/>
              <a:defRPr/>
            </a:pPr>
            <a:r>
              <a:rPr lang="en-US" dirty="0" smtClean="0"/>
              <a:t>Expect to see new construction to occur in some secondary markets.</a:t>
            </a:r>
          </a:p>
          <a:p>
            <a:pPr marL="509587" indent="-285750" eaLnBrk="0" hangingPunct="0">
              <a:spcBef>
                <a:spcPts val="1200"/>
              </a:spcBef>
              <a:buClr>
                <a:srgbClr val="66CC33"/>
              </a:buClr>
              <a:buFont typeface="Wingdings" pitchFamily="2" charset="2"/>
              <a:buChar char="§"/>
              <a:defRPr/>
            </a:pPr>
            <a:r>
              <a:rPr lang="en-US" dirty="0" smtClean="0"/>
              <a:t>Monitor leasing activity.  Should the spread for renewals increases above vacant units, then expect future rent growth to be challenged and a correction is possible.  Multi-housing is close; still room to expand for Commercial &amp; Industrial properties.</a:t>
            </a:r>
          </a:p>
          <a:p>
            <a:r>
              <a:rPr lang="en-US" dirty="0" smtClean="0"/>
              <a:t> </a:t>
            </a:r>
            <a:endParaRPr lang="en-US" sz="1600" dirty="0" smtClean="0"/>
          </a:p>
          <a:p>
            <a:endParaRPr lang="en-US" sz="1600" dirty="0" smtClean="0"/>
          </a:p>
          <a:p>
            <a:pPr marL="742950" marR="0" lvl="1" indent="-285750" algn="l" defTabSz="914400" rtl="0" eaLnBrk="0" fontAlgn="base" latinLnBrk="0" hangingPunct="0">
              <a:lnSpc>
                <a:spcPct val="100000"/>
              </a:lnSpc>
              <a:spcBef>
                <a:spcPct val="0"/>
              </a:spcBef>
              <a:spcAft>
                <a:spcPct val="0"/>
              </a:spcAft>
              <a:buClr>
                <a:srgbClr val="B2B2B2"/>
              </a:buClr>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cs typeface="+mn-cs"/>
            </a:endParaRPr>
          </a:p>
          <a:p>
            <a:pPr marL="742950" marR="0" lvl="1" indent="-285750" algn="l" defTabSz="914400" rtl="0" eaLnBrk="0" fontAlgn="base" latinLnBrk="0" hangingPunct="0">
              <a:lnSpc>
                <a:spcPct val="100000"/>
              </a:lnSpc>
              <a:spcBef>
                <a:spcPct val="0"/>
              </a:spcBef>
              <a:spcAft>
                <a:spcPct val="0"/>
              </a:spcAft>
              <a:buClr>
                <a:srgbClr val="B2B2B2"/>
              </a:buClr>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cs typeface="+mn-cs"/>
            </a:endParaRPr>
          </a:p>
          <a:p>
            <a:pPr marL="742950" marR="0" lvl="1" indent="-285750" algn="l" defTabSz="914400" rtl="0" eaLnBrk="0" fontAlgn="base" latinLnBrk="0" hangingPunct="0">
              <a:lnSpc>
                <a:spcPct val="100000"/>
              </a:lnSpc>
              <a:spcBef>
                <a:spcPct val="0"/>
              </a:spcBef>
              <a:spcAft>
                <a:spcPct val="0"/>
              </a:spcAft>
              <a:buClr>
                <a:srgbClr val="B2B2B2"/>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cs typeface="+mn-cs"/>
            </a:endParaRPr>
          </a:p>
          <a:p>
            <a:pPr marL="228600" marR="0" lvl="0" indent="-228600" algn="l" defTabSz="914400" rtl="0" eaLnBrk="0" fontAlgn="base" latinLnBrk="0" hangingPunct="0">
              <a:lnSpc>
                <a:spcPct val="100000"/>
              </a:lnSpc>
              <a:spcBef>
                <a:spcPct val="25000"/>
              </a:spcBef>
              <a:spcAft>
                <a:spcPct val="0"/>
              </a:spcAft>
              <a:buClr>
                <a:srgbClr val="66CC33"/>
              </a:buClr>
              <a:buSzTx/>
              <a:buFont typeface="Wingdings" pitchFamily="2" charset="2"/>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100000"/>
              </a:lnSpc>
              <a:spcBef>
                <a:spcPct val="25000"/>
              </a:spcBef>
              <a:spcAft>
                <a:spcPct val="0"/>
              </a:spcAft>
              <a:buClr>
                <a:srgbClr val="66CC33"/>
              </a:buClr>
              <a:buSzTx/>
              <a:buFont typeface="Wingdings" pitchFamily="2" charset="2"/>
              <a:buNone/>
              <a:tabLst/>
              <a:defRPr/>
            </a:pPr>
            <a:endParaRPr kumimoji="0" lang="en-US" sz="1800" b="0" i="0" u="none" strike="noStrike" kern="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txBox="1">
            <a:spLocks noChangeArrowheads="1"/>
          </p:cNvSpPr>
          <p:nvPr/>
        </p:nvSpPr>
        <p:spPr bwMode="auto">
          <a:xfrm>
            <a:off x="1022350" y="53975"/>
            <a:ext cx="7769225" cy="427038"/>
          </a:xfrm>
          <a:prstGeom prst="rect">
            <a:avLst/>
          </a:prstGeom>
          <a:noFill/>
          <a:ln w="9525">
            <a:noFill/>
            <a:miter lim="800000"/>
            <a:headEnd/>
            <a:tailEnd/>
          </a:ln>
        </p:spPr>
        <p:txBody>
          <a:bodyPr lIns="0" tIns="0" rIns="0" bIns="0" anchor="b"/>
          <a:lstStyle/>
          <a:p>
            <a:pPr algn="r"/>
            <a:r>
              <a:rPr lang="en-US" sz="2200" b="1"/>
              <a:t>Real Capital Analytics 3Q 2012 Overall Broker Rankings</a:t>
            </a:r>
          </a:p>
        </p:txBody>
      </p:sp>
      <p:sp>
        <p:nvSpPr>
          <p:cNvPr id="126979" name="Rectangle 4"/>
          <p:cNvSpPr>
            <a:spLocks noChangeArrowheads="1"/>
          </p:cNvSpPr>
          <p:nvPr/>
        </p:nvSpPr>
        <p:spPr bwMode="auto">
          <a:xfrm>
            <a:off x="914400" y="6248400"/>
            <a:ext cx="4756150" cy="244475"/>
          </a:xfrm>
          <a:prstGeom prst="rect">
            <a:avLst/>
          </a:prstGeom>
          <a:noFill/>
          <a:ln w="9525">
            <a:noFill/>
            <a:miter lim="800000"/>
            <a:headEnd/>
            <a:tailEnd/>
          </a:ln>
        </p:spPr>
        <p:txBody>
          <a:bodyPr>
            <a:spAutoFit/>
          </a:bodyPr>
          <a:lstStyle/>
          <a:p>
            <a:pPr eaLnBrk="0" hangingPunct="0"/>
            <a:r>
              <a:rPr lang="en-US" sz="1000"/>
              <a:t>Source: Real Capital Analytics</a:t>
            </a:r>
          </a:p>
        </p:txBody>
      </p:sp>
      <p:sp>
        <p:nvSpPr>
          <p:cNvPr id="126980" name="Rectangle 31"/>
          <p:cNvSpPr>
            <a:spLocks noChangeArrowheads="1"/>
          </p:cNvSpPr>
          <p:nvPr/>
        </p:nvSpPr>
        <p:spPr bwMode="auto">
          <a:xfrm>
            <a:off x="750888" y="576263"/>
            <a:ext cx="8178800" cy="296862"/>
          </a:xfrm>
          <a:prstGeom prst="rect">
            <a:avLst/>
          </a:prstGeom>
          <a:noFill/>
          <a:ln w="9525" algn="ctr">
            <a:noFill/>
            <a:miter lim="800000"/>
            <a:headEnd/>
            <a:tailEnd/>
          </a:ln>
        </p:spPr>
        <p:txBody>
          <a:bodyPr lIns="0" tIns="0" rIns="0" bIns="0" anchor="b"/>
          <a:lstStyle/>
          <a:p>
            <a:pPr algn="r"/>
            <a:r>
              <a:rPr lang="en-US" sz="1600" b="1">
                <a:solidFill>
                  <a:srgbClr val="B2B2B2"/>
                </a:solidFill>
              </a:rPr>
              <a:t>Includes Transactions over $2.5 million</a:t>
            </a:r>
          </a:p>
        </p:txBody>
      </p:sp>
      <p:sp>
        <p:nvSpPr>
          <p:cNvPr id="2" name="TextBox 6"/>
          <p:cNvSpPr txBox="1"/>
          <p:nvPr/>
        </p:nvSpPr>
        <p:spPr>
          <a:xfrm rot="16200000">
            <a:off x="1028700" y="3154363"/>
            <a:ext cx="795338" cy="246062"/>
          </a:xfrm>
          <a:prstGeom prst="rect">
            <a:avLst/>
          </a:prstGeom>
          <a:noFill/>
        </p:spPr>
        <p:txBody>
          <a:bodyPr>
            <a:spAutoFit/>
          </a:bodyPr>
          <a:lstStyle/>
          <a:p>
            <a:pPr>
              <a:defRPr/>
            </a:pPr>
            <a:r>
              <a:rPr lang="en-US" sz="1000" dirty="0">
                <a:latin typeface="+mj-lt"/>
              </a:rPr>
              <a:t>Billions</a:t>
            </a:r>
          </a:p>
        </p:txBody>
      </p:sp>
      <p:pic>
        <p:nvPicPr>
          <p:cNvPr id="126982" name="Picture 33"/>
          <p:cNvPicPr>
            <a:picLocks noChangeAspect="1" noChangeArrowheads="1"/>
          </p:cNvPicPr>
          <p:nvPr/>
        </p:nvPicPr>
        <p:blipFill>
          <a:blip r:embed="rId3" cstate="print"/>
          <a:srcRect/>
          <a:stretch>
            <a:fillRect/>
          </a:stretch>
        </p:blipFill>
        <p:spPr bwMode="auto">
          <a:xfrm>
            <a:off x="981075" y="887413"/>
            <a:ext cx="5211763" cy="4981575"/>
          </a:xfrm>
          <a:prstGeom prst="rect">
            <a:avLst/>
          </a:prstGeom>
          <a:noFill/>
          <a:ln w="9525">
            <a:noFill/>
            <a:miter lim="800000"/>
            <a:headEnd/>
            <a:tailEnd/>
          </a:ln>
        </p:spPr>
      </p:pic>
      <p:graphicFrame>
        <p:nvGraphicFramePr>
          <p:cNvPr id="8" name="Table 7"/>
          <p:cNvGraphicFramePr>
            <a:graphicFrameLocks noGrp="1"/>
          </p:cNvGraphicFramePr>
          <p:nvPr/>
        </p:nvGraphicFramePr>
        <p:xfrm>
          <a:off x="6423025" y="2062163"/>
          <a:ext cx="2489200" cy="1714500"/>
        </p:xfrm>
        <a:graphic>
          <a:graphicData uri="http://schemas.openxmlformats.org/drawingml/2006/table">
            <a:tbl>
              <a:tblPr/>
              <a:tblGrid>
                <a:gridCol w="203200"/>
                <a:gridCol w="1460500"/>
                <a:gridCol w="825500"/>
              </a:tblGrid>
              <a:tr h="1905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charset="0"/>
                          <a:cs typeface="Arial" charset="0"/>
                        </a:rPr>
                        <a:t> </a:t>
                      </a:r>
                    </a:p>
                  </a:txBody>
                  <a:tcPr marL="9525" marR="9525" marT="9525" marB="0" anchor="ctr" horzOverflow="overflow">
                    <a:lnL>
                      <a:noFill/>
                    </a:lnL>
                    <a:lnR>
                      <a:noFill/>
                    </a:lnR>
                    <a:lnT>
                      <a:noFill/>
                    </a:lnT>
                    <a:lnB>
                      <a:noFill/>
                    </a:lnB>
                    <a:lnTlToBr>
                      <a:noFill/>
                    </a:lnTlToBr>
                    <a:lnBlToTr>
                      <a:noFill/>
                    </a:lnBlToTr>
                    <a:solidFill>
                      <a:srgbClr val="000080"/>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charset="0"/>
                          <a:cs typeface="Arial" charset="0"/>
                        </a:rPr>
                        <a:t>Broker</a:t>
                      </a:r>
                    </a:p>
                  </a:txBody>
                  <a:tcPr marL="9525" marR="9525" marT="9525" marB="0" anchor="ctr" horzOverflow="overflow">
                    <a:lnL>
                      <a:noFill/>
                    </a:lnL>
                    <a:lnR>
                      <a:noFill/>
                    </a:lnR>
                    <a:lnT>
                      <a:noFill/>
                    </a:lnT>
                    <a:lnB>
                      <a:noFill/>
                    </a:lnB>
                    <a:lnTlToBr>
                      <a:noFill/>
                    </a:lnTlToBr>
                    <a:lnBlToTr>
                      <a:noFill/>
                    </a:lnBlToTr>
                    <a:solidFill>
                      <a:srgbClr val="00008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charset="0"/>
                          <a:cs typeface="Arial" charset="0"/>
                        </a:rPr>
                        <a:t>Volume(M)</a:t>
                      </a:r>
                    </a:p>
                  </a:txBody>
                  <a:tcPr marL="9525" marR="9525" marT="9525" marB="0" anchor="ctr" horzOverflow="overflow">
                    <a:lnL>
                      <a:noFill/>
                    </a:lnL>
                    <a:lnR>
                      <a:noFill/>
                    </a:lnR>
                    <a:lnT>
                      <a:noFill/>
                    </a:lnT>
                    <a:lnB>
                      <a:noFill/>
                    </a:lnB>
                    <a:lnTlToBr>
                      <a:noFill/>
                    </a:lnTlToBr>
                    <a:lnBlToTr>
                      <a:noFill/>
                    </a:lnBlToTr>
                    <a:solidFill>
                      <a:srgbClr val="000080"/>
                    </a:solidFill>
                  </a:tcPr>
                </a:tc>
              </a:tr>
              <a:tr h="1905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1</a:t>
                      </a:r>
                    </a:p>
                  </a:txBody>
                  <a:tcPr marL="9525" marR="9525" marT="9525"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CBRE</a:t>
                      </a:r>
                    </a:p>
                  </a:txBody>
                  <a:tcPr marL="9525" marR="9525" marT="9525"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$24,938.1</a:t>
                      </a:r>
                    </a:p>
                  </a:txBody>
                  <a:tcPr marL="9525" marR="9525" marT="9525" marB="0" anchor="ctr" horzOverflow="overflow">
                    <a:lnL>
                      <a:noFill/>
                    </a:lnL>
                    <a:lnR>
                      <a:noFill/>
                    </a:lnR>
                    <a:lnT>
                      <a:noFill/>
                    </a:lnT>
                    <a:lnB>
                      <a:noFill/>
                    </a:lnB>
                    <a:lnTlToBr>
                      <a:noFill/>
                    </a:lnTlToBr>
                    <a:lnBlToTr>
                      <a:noFill/>
                    </a:lnBlToTr>
                    <a:solidFill>
                      <a:srgbClr val="FFFFFF"/>
                    </a:solidFill>
                  </a:tcPr>
                </a:tc>
              </a:tr>
              <a:tr h="1905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2</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Eastdil Secured</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$16,913.0</a:t>
                      </a:r>
                    </a:p>
                  </a:txBody>
                  <a:tcPr marL="9525" marR="9525" marT="9525" marB="0" anchor="ctr" horzOverflow="overflow">
                    <a:lnL>
                      <a:noFill/>
                    </a:lnL>
                    <a:lnR>
                      <a:noFill/>
                    </a:lnR>
                    <a:lnT>
                      <a:noFill/>
                    </a:lnT>
                    <a:lnB>
                      <a:noFill/>
                    </a:lnB>
                    <a:lnTlToBr>
                      <a:noFill/>
                    </a:lnTlToBr>
                    <a:lnBlToTr>
                      <a:noFill/>
                    </a:lnBlToTr>
                    <a:noFill/>
                  </a:tcPr>
                </a:tc>
              </a:tr>
              <a:tr h="1905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3</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HFF</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$9,079.9</a:t>
                      </a:r>
                    </a:p>
                  </a:txBody>
                  <a:tcPr marL="9525" marR="9525" marT="9525" marB="0" anchor="ctr" horzOverflow="overflow">
                    <a:lnL>
                      <a:noFill/>
                    </a:lnL>
                    <a:lnR>
                      <a:noFill/>
                    </a:lnR>
                    <a:lnT>
                      <a:noFill/>
                    </a:lnT>
                    <a:lnB>
                      <a:noFill/>
                    </a:lnB>
                    <a:lnTlToBr>
                      <a:noFill/>
                    </a:lnTlToBr>
                    <a:lnBlToTr>
                      <a:noFill/>
                    </a:lnBlToTr>
                    <a:noFill/>
                  </a:tcPr>
                </a:tc>
              </a:tr>
              <a:tr h="1905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4</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Cushman &amp; Wakefield</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$8,670.0</a:t>
                      </a:r>
                    </a:p>
                  </a:txBody>
                  <a:tcPr marL="9525" marR="9525" marT="9525" marB="0" anchor="ctr" horzOverflow="overflow">
                    <a:lnL>
                      <a:noFill/>
                    </a:lnL>
                    <a:lnR>
                      <a:noFill/>
                    </a:lnR>
                    <a:lnT>
                      <a:noFill/>
                    </a:lnT>
                    <a:lnB>
                      <a:noFill/>
                    </a:lnB>
                    <a:lnTlToBr>
                      <a:noFill/>
                    </a:lnTlToBr>
                    <a:lnBlToTr>
                      <a:noFill/>
                    </a:lnBlToTr>
                    <a:noFill/>
                  </a:tcPr>
                </a:tc>
              </a:tr>
              <a:tr h="1905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5</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Jones Lang LaSalle</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$6,855.2</a:t>
                      </a:r>
                    </a:p>
                  </a:txBody>
                  <a:tcPr marL="9525" marR="9525" marT="9525" marB="0" anchor="ctr" horzOverflow="overflow">
                    <a:lnL>
                      <a:noFill/>
                    </a:lnL>
                    <a:lnR>
                      <a:noFill/>
                    </a:lnR>
                    <a:lnT>
                      <a:noFill/>
                    </a:lnT>
                    <a:lnB>
                      <a:noFill/>
                    </a:lnB>
                    <a:lnTlToBr>
                      <a:noFill/>
                    </a:lnTlToBr>
                    <a:lnBlToTr>
                      <a:noFill/>
                    </a:lnBlToTr>
                    <a:noFill/>
                  </a:tcPr>
                </a:tc>
              </a:tr>
              <a:tr h="1905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6</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Marcus &amp; Millichap</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$5,694.6</a:t>
                      </a:r>
                    </a:p>
                  </a:txBody>
                  <a:tcPr marL="9525" marR="9525" marT="9525" marB="0" anchor="ctr" horzOverflow="overflow">
                    <a:lnL>
                      <a:noFill/>
                    </a:lnL>
                    <a:lnR>
                      <a:noFill/>
                    </a:lnR>
                    <a:lnT>
                      <a:noFill/>
                    </a:lnT>
                    <a:lnB>
                      <a:noFill/>
                    </a:lnB>
                    <a:lnTlToBr>
                      <a:noFill/>
                    </a:lnTlToBr>
                    <a:lnBlToTr>
                      <a:noFill/>
                    </a:lnBlToTr>
                    <a:noFill/>
                  </a:tcPr>
                </a:tc>
              </a:tr>
              <a:tr h="1905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7</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Apartment Realty Advisors</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$3,763.5</a:t>
                      </a:r>
                    </a:p>
                  </a:txBody>
                  <a:tcPr marL="9525" marR="9525" marT="9525" marB="0" anchor="ctr" horzOverflow="overflow">
                    <a:lnL>
                      <a:noFill/>
                    </a:lnL>
                    <a:lnR>
                      <a:noFill/>
                    </a:lnR>
                    <a:lnT>
                      <a:noFill/>
                    </a:lnT>
                    <a:lnB>
                      <a:noFill/>
                    </a:lnB>
                    <a:lnTlToBr>
                      <a:noFill/>
                    </a:lnTlToBr>
                    <a:lnBlToTr>
                      <a:noFill/>
                    </a:lnBlToTr>
                    <a:noFill/>
                  </a:tcPr>
                </a:tc>
              </a:tr>
              <a:tr h="1905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8</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Colliers International</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$3,001.5</a:t>
                      </a:r>
                    </a:p>
                  </a:txBody>
                  <a:tcPr marL="9525" marR="9525" marT="9525" marB="0" anchor="ctr" horzOverflow="overflow">
                    <a:lnL>
                      <a:noFill/>
                    </a:lnL>
                    <a:lnR>
                      <a:noFill/>
                    </a:lnR>
                    <a:lnT>
                      <a:noFill/>
                    </a:lnT>
                    <a:lnB>
                      <a:noFill/>
                    </a:lnB>
                    <a:lnTlToBr>
                      <a:noFill/>
                    </a:lnTlToBr>
                    <a:lnBlToTr>
                      <a:noFill/>
                    </a:lnBlToTr>
                    <a:noFill/>
                  </a:tcPr>
                </a:tc>
              </a:tr>
            </a:tbl>
          </a:graphicData>
        </a:graphic>
      </p:graphicFrame>
      <p:sp>
        <p:nvSpPr>
          <p:cNvPr id="9" name="TextBox 8"/>
          <p:cNvSpPr txBox="1"/>
          <p:nvPr/>
        </p:nvSpPr>
        <p:spPr>
          <a:xfrm>
            <a:off x="6337427" y="4381877"/>
            <a:ext cx="2381060" cy="707886"/>
          </a:xfrm>
          <a:prstGeom prst="rect">
            <a:avLst/>
          </a:prstGeom>
          <a:noFill/>
        </p:spPr>
        <p:txBody>
          <a:bodyPr wrap="square" rtlCol="0">
            <a:spAutoFit/>
          </a:bodyPr>
          <a:lstStyle/>
          <a:p>
            <a:r>
              <a:rPr lang="en-US" sz="4000" b="1" dirty="0" smtClean="0">
                <a:solidFill>
                  <a:schemeClr val="tx2"/>
                </a:solidFill>
              </a:rPr>
              <a:t>CBRE #1</a:t>
            </a:r>
            <a:endParaRPr lang="en-US" sz="4000" b="1" dirty="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idx="4294967295"/>
          </p:nvPr>
        </p:nvSpPr>
        <p:spPr>
          <a:xfrm>
            <a:off x="3198813" y="3130550"/>
            <a:ext cx="5345112" cy="457200"/>
          </a:xfrm>
        </p:spPr>
        <p:txBody>
          <a:bodyPr>
            <a:spAutoFit/>
          </a:bodyPr>
          <a:lstStyle/>
          <a:p>
            <a:pPr algn="l" eaLnBrk="1" hangingPunct="1"/>
            <a:r>
              <a:rPr lang="en-US" sz="3000" smtClean="0">
                <a:solidFill>
                  <a:srgbClr val="006B54"/>
                </a:solidFill>
              </a:rPr>
              <a:t>Office Property Overview</a:t>
            </a:r>
          </a:p>
        </p:txBody>
      </p:sp>
    </p:spTree>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p:txBody>
          <a:bodyPr/>
          <a:lstStyle/>
          <a:p>
            <a:pPr eaLnBrk="1" hangingPunct="1"/>
            <a:r>
              <a:rPr lang="en-US" smtClean="0"/>
              <a:t>Cap Rate Contribution to Value - Office</a:t>
            </a:r>
          </a:p>
        </p:txBody>
      </p:sp>
      <p:sp>
        <p:nvSpPr>
          <p:cNvPr id="130051" name="Rectangle 11"/>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30052" name="Picture 5"/>
          <p:cNvPicPr>
            <a:picLocks noChangeAspect="1" noChangeArrowheads="1"/>
          </p:cNvPicPr>
          <p:nvPr/>
        </p:nvPicPr>
        <p:blipFill>
          <a:blip r:embed="rId3" cstate="print"/>
          <a:srcRect/>
          <a:stretch>
            <a:fillRect/>
          </a:stretch>
        </p:blipFill>
        <p:spPr bwMode="auto">
          <a:xfrm>
            <a:off x="812800" y="641350"/>
            <a:ext cx="8129588" cy="52959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22350" y="53975"/>
            <a:ext cx="7769225" cy="427038"/>
          </a:xfrm>
          <a:prstGeom prst="rect">
            <a:avLst/>
          </a:prstGeom>
          <a:noFill/>
          <a:ln w="9525">
            <a:noFill/>
            <a:miter lim="800000"/>
            <a:headEnd/>
            <a:tailEnd/>
          </a:ln>
        </p:spPr>
        <p:txBody>
          <a:bodyPr lIns="0" tIns="0" rIns="0" bIns="0" anchor="b"/>
          <a:lstStyle/>
          <a:p>
            <a:pPr algn="r">
              <a:defRPr/>
            </a:pPr>
            <a:r>
              <a:rPr lang="en-US" sz="2800" b="1" kern="0" dirty="0">
                <a:latin typeface="+mj-lt"/>
                <a:ea typeface="+mj-ea"/>
                <a:cs typeface="+mj-cs"/>
              </a:rPr>
              <a:t>Absorption as % of Stock- Office</a:t>
            </a:r>
          </a:p>
        </p:txBody>
      </p:sp>
      <p:sp>
        <p:nvSpPr>
          <p:cNvPr id="131075"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31076" name="Picture 6"/>
          <p:cNvPicPr>
            <a:picLocks noChangeAspect="1" noChangeArrowheads="1"/>
          </p:cNvPicPr>
          <p:nvPr/>
        </p:nvPicPr>
        <p:blipFill>
          <a:blip r:embed="rId3" cstate="print"/>
          <a:srcRect/>
          <a:stretch>
            <a:fillRect/>
          </a:stretch>
        </p:blipFill>
        <p:spPr bwMode="auto">
          <a:xfrm>
            <a:off x="1022350" y="544513"/>
            <a:ext cx="7646988" cy="570388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23938" y="41275"/>
            <a:ext cx="7767637" cy="425450"/>
          </a:xfrm>
        </p:spPr>
        <p:txBody>
          <a:bodyPr/>
          <a:lstStyle/>
          <a:p>
            <a:pPr eaLnBrk="1" hangingPunct="1"/>
            <a:r>
              <a:rPr lang="en-US" sz="2400" dirty="0" smtClean="0"/>
              <a:t>Improvements Being Made</a:t>
            </a:r>
          </a:p>
        </p:txBody>
      </p:sp>
      <p:sp>
        <p:nvSpPr>
          <p:cNvPr id="89091" name="Rectangle 6"/>
          <p:cNvSpPr>
            <a:spLocks noChangeArrowheads="1"/>
          </p:cNvSpPr>
          <p:nvPr/>
        </p:nvSpPr>
        <p:spPr bwMode="auto">
          <a:xfrm>
            <a:off x="931863" y="6381750"/>
            <a:ext cx="4572000" cy="246063"/>
          </a:xfrm>
          <a:prstGeom prst="rect">
            <a:avLst/>
          </a:prstGeom>
          <a:noFill/>
          <a:ln w="9525">
            <a:noFill/>
            <a:miter lim="800000"/>
            <a:headEnd/>
            <a:tailEnd/>
          </a:ln>
        </p:spPr>
        <p:txBody>
          <a:bodyPr>
            <a:spAutoFit/>
          </a:bodyPr>
          <a:lstStyle/>
          <a:p>
            <a:pPr defTabSz="820738">
              <a:spcBef>
                <a:spcPct val="50000"/>
              </a:spcBef>
            </a:pPr>
            <a:r>
              <a:rPr lang="en-US" sz="1000"/>
              <a:t>Source: Morningstar Monthly Delinquency Report, September 2012</a:t>
            </a:r>
          </a:p>
        </p:txBody>
      </p:sp>
      <p:graphicFrame>
        <p:nvGraphicFramePr>
          <p:cNvPr id="7" name="Chart 6"/>
          <p:cNvGraphicFramePr>
            <a:graphicFrameLocks/>
          </p:cNvGraphicFramePr>
          <p:nvPr/>
        </p:nvGraphicFramePr>
        <p:xfrm>
          <a:off x="952500" y="1524947"/>
          <a:ext cx="7863326" cy="405714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213165" y="977775"/>
            <a:ext cx="7278986" cy="369332"/>
          </a:xfrm>
          <a:prstGeom prst="rect">
            <a:avLst/>
          </a:prstGeom>
          <a:noFill/>
        </p:spPr>
        <p:txBody>
          <a:bodyPr wrap="square" rtlCol="0">
            <a:spAutoFit/>
          </a:bodyPr>
          <a:lstStyle/>
          <a:p>
            <a:pPr algn="ctr"/>
            <a:r>
              <a:rPr lang="en-US" b="1" dirty="0" smtClean="0"/>
              <a:t>Loans in Special Servicing as % of CMBS Outstanding</a:t>
            </a:r>
            <a:endParaRPr lang="en-US" b="1" dirty="0"/>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22350" y="53975"/>
            <a:ext cx="7769225" cy="427038"/>
          </a:xfrm>
          <a:prstGeom prst="rect">
            <a:avLst/>
          </a:prstGeom>
          <a:noFill/>
          <a:ln w="9525">
            <a:noFill/>
            <a:miter lim="800000"/>
            <a:headEnd/>
            <a:tailEnd/>
          </a:ln>
        </p:spPr>
        <p:txBody>
          <a:bodyPr lIns="0" tIns="0" rIns="0" bIns="0" anchor="b"/>
          <a:lstStyle/>
          <a:p>
            <a:pPr algn="r">
              <a:defRPr/>
            </a:pPr>
            <a:r>
              <a:rPr lang="en-US" sz="2800" b="1" kern="0" dirty="0">
                <a:latin typeface="+mj-lt"/>
                <a:ea typeface="+mj-ea"/>
                <a:cs typeface="+mj-cs"/>
              </a:rPr>
              <a:t>Office Supply History</a:t>
            </a:r>
          </a:p>
        </p:txBody>
      </p:sp>
      <p:sp>
        <p:nvSpPr>
          <p:cNvPr id="132099"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32100" name="Picture 2"/>
          <p:cNvPicPr>
            <a:picLocks noChangeAspect="1" noChangeArrowheads="1"/>
          </p:cNvPicPr>
          <p:nvPr/>
        </p:nvPicPr>
        <p:blipFill>
          <a:blip r:embed="rId3" cstate="print"/>
          <a:srcRect/>
          <a:stretch>
            <a:fillRect/>
          </a:stretch>
        </p:blipFill>
        <p:spPr bwMode="auto">
          <a:xfrm>
            <a:off x="687388" y="638175"/>
            <a:ext cx="8439150" cy="48625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457200" y="152400"/>
            <a:ext cx="8483600" cy="336550"/>
          </a:xfrm>
        </p:spPr>
        <p:txBody>
          <a:bodyPr/>
          <a:lstStyle/>
          <a:p>
            <a:pPr eaLnBrk="1" hangingPunct="1"/>
            <a:r>
              <a:rPr lang="en-US" sz="2100" smtClean="0"/>
              <a:t>Current State of the US Office Market:  Supply &amp; Demand</a:t>
            </a:r>
          </a:p>
        </p:txBody>
      </p:sp>
      <p:sp>
        <p:nvSpPr>
          <p:cNvPr id="133123"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33124" name="Picture 6"/>
          <p:cNvPicPr>
            <a:picLocks noChangeAspect="1" noChangeArrowheads="1"/>
          </p:cNvPicPr>
          <p:nvPr/>
        </p:nvPicPr>
        <p:blipFill>
          <a:blip r:embed="rId3" cstate="print"/>
          <a:srcRect/>
          <a:stretch>
            <a:fillRect/>
          </a:stretch>
        </p:blipFill>
        <p:spPr bwMode="auto">
          <a:xfrm>
            <a:off x="715963" y="681038"/>
            <a:ext cx="8385175" cy="493236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457200" y="152400"/>
            <a:ext cx="8483600" cy="336550"/>
          </a:xfrm>
        </p:spPr>
        <p:txBody>
          <a:bodyPr/>
          <a:lstStyle/>
          <a:p>
            <a:pPr eaLnBrk="1" hangingPunct="1"/>
            <a:r>
              <a:rPr lang="en-US" smtClean="0"/>
              <a:t>Average Annual Revenue Growth - Office</a:t>
            </a:r>
          </a:p>
        </p:txBody>
      </p:sp>
      <p:sp>
        <p:nvSpPr>
          <p:cNvPr id="134147"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34148" name="Picture 5"/>
          <p:cNvPicPr>
            <a:picLocks noChangeAspect="1" noChangeArrowheads="1"/>
          </p:cNvPicPr>
          <p:nvPr/>
        </p:nvPicPr>
        <p:blipFill>
          <a:blip r:embed="rId3" cstate="print"/>
          <a:srcRect/>
          <a:stretch>
            <a:fillRect/>
          </a:stretch>
        </p:blipFill>
        <p:spPr bwMode="auto">
          <a:xfrm>
            <a:off x="1089025" y="798513"/>
            <a:ext cx="7267575" cy="5267325"/>
          </a:xfrm>
          <a:prstGeom prst="rect">
            <a:avLst/>
          </a:prstGeom>
          <a:noFill/>
          <a:ln w="9525">
            <a:noFill/>
            <a:miter lim="800000"/>
            <a:headEnd/>
            <a:tailEnd/>
          </a:ln>
        </p:spPr>
      </p:pic>
      <p:cxnSp>
        <p:nvCxnSpPr>
          <p:cNvPr id="7" name="Straight Arrow Connector 6"/>
          <p:cNvCxnSpPr/>
          <p:nvPr/>
        </p:nvCxnSpPr>
        <p:spPr>
          <a:xfrm flipH="1">
            <a:off x="6346479" y="4092166"/>
            <a:ext cx="615635" cy="371192"/>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457200" y="152400"/>
            <a:ext cx="8483600" cy="336550"/>
          </a:xfrm>
        </p:spPr>
        <p:txBody>
          <a:bodyPr/>
          <a:lstStyle/>
          <a:p>
            <a:pPr eaLnBrk="1" hangingPunct="1"/>
            <a:r>
              <a:rPr lang="en-US" sz="2500" smtClean="0"/>
              <a:t>Space Per Worker - Office</a:t>
            </a:r>
          </a:p>
        </p:txBody>
      </p:sp>
      <p:sp>
        <p:nvSpPr>
          <p:cNvPr id="135171"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35172" name="Picture 6"/>
          <p:cNvPicPr>
            <a:picLocks noChangeAspect="1" noChangeArrowheads="1"/>
          </p:cNvPicPr>
          <p:nvPr/>
        </p:nvPicPr>
        <p:blipFill>
          <a:blip r:embed="rId3" cstate="print"/>
          <a:srcRect/>
          <a:stretch>
            <a:fillRect/>
          </a:stretch>
        </p:blipFill>
        <p:spPr bwMode="auto">
          <a:xfrm>
            <a:off x="814388" y="565150"/>
            <a:ext cx="7851775" cy="55800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457200" y="152400"/>
            <a:ext cx="8483600" cy="336550"/>
          </a:xfrm>
        </p:spPr>
        <p:txBody>
          <a:bodyPr/>
          <a:lstStyle/>
          <a:p>
            <a:pPr eaLnBrk="1" hangingPunct="1"/>
            <a:r>
              <a:rPr lang="en-US" sz="2500" smtClean="0"/>
              <a:t>National Trends - Office</a:t>
            </a:r>
          </a:p>
        </p:txBody>
      </p:sp>
      <p:sp>
        <p:nvSpPr>
          <p:cNvPr id="136195"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36196" name="Picture 5"/>
          <p:cNvPicPr>
            <a:picLocks noChangeAspect="1" noChangeArrowheads="1"/>
          </p:cNvPicPr>
          <p:nvPr/>
        </p:nvPicPr>
        <p:blipFill>
          <a:blip r:embed="rId3" cstate="print"/>
          <a:srcRect/>
          <a:stretch>
            <a:fillRect/>
          </a:stretch>
        </p:blipFill>
        <p:spPr bwMode="auto">
          <a:xfrm>
            <a:off x="838200" y="736600"/>
            <a:ext cx="8185150" cy="51323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457200" y="152400"/>
            <a:ext cx="8483600" cy="336550"/>
          </a:xfrm>
        </p:spPr>
        <p:txBody>
          <a:bodyPr/>
          <a:lstStyle/>
          <a:p>
            <a:pPr eaLnBrk="1" hangingPunct="1"/>
            <a:r>
              <a:rPr lang="en-US" smtClean="0"/>
              <a:t>Flight to Quality - Office</a:t>
            </a:r>
          </a:p>
        </p:txBody>
      </p:sp>
      <p:sp>
        <p:nvSpPr>
          <p:cNvPr id="137219"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37220" name="Picture 5"/>
          <p:cNvPicPr>
            <a:picLocks noChangeAspect="1" noChangeArrowheads="1"/>
          </p:cNvPicPr>
          <p:nvPr/>
        </p:nvPicPr>
        <p:blipFill>
          <a:blip r:embed="rId3" cstate="print"/>
          <a:srcRect/>
          <a:stretch>
            <a:fillRect/>
          </a:stretch>
        </p:blipFill>
        <p:spPr bwMode="auto">
          <a:xfrm>
            <a:off x="882650" y="569913"/>
            <a:ext cx="8112125" cy="555466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457200" y="152400"/>
            <a:ext cx="8483600" cy="336550"/>
          </a:xfrm>
        </p:spPr>
        <p:txBody>
          <a:bodyPr/>
          <a:lstStyle/>
          <a:p>
            <a:pPr eaLnBrk="1" hangingPunct="1"/>
            <a:r>
              <a:rPr lang="en-US" smtClean="0"/>
              <a:t>Vacancy by Area - Office</a:t>
            </a:r>
          </a:p>
        </p:txBody>
      </p:sp>
      <p:sp>
        <p:nvSpPr>
          <p:cNvPr id="138243"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38244" name="Picture 5"/>
          <p:cNvPicPr>
            <a:picLocks noChangeAspect="1" noChangeArrowheads="1"/>
          </p:cNvPicPr>
          <p:nvPr/>
        </p:nvPicPr>
        <p:blipFill>
          <a:blip r:embed="rId3" cstate="print"/>
          <a:srcRect/>
          <a:stretch>
            <a:fillRect/>
          </a:stretch>
        </p:blipFill>
        <p:spPr bwMode="auto">
          <a:xfrm>
            <a:off x="733425" y="569913"/>
            <a:ext cx="8386763" cy="550703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457200" y="152400"/>
            <a:ext cx="8483600" cy="336550"/>
          </a:xfrm>
        </p:spPr>
        <p:txBody>
          <a:bodyPr/>
          <a:lstStyle/>
          <a:p>
            <a:pPr eaLnBrk="1" hangingPunct="1"/>
            <a:r>
              <a:rPr lang="en-US" sz="2400" smtClean="0"/>
              <a:t>Office Rental Trends</a:t>
            </a:r>
          </a:p>
        </p:txBody>
      </p:sp>
      <p:sp>
        <p:nvSpPr>
          <p:cNvPr id="139267"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39268" name="Picture 5"/>
          <p:cNvPicPr>
            <a:picLocks noChangeAspect="1" noChangeArrowheads="1"/>
          </p:cNvPicPr>
          <p:nvPr/>
        </p:nvPicPr>
        <p:blipFill>
          <a:blip r:embed="rId3" cstate="print"/>
          <a:srcRect/>
          <a:stretch>
            <a:fillRect/>
          </a:stretch>
        </p:blipFill>
        <p:spPr bwMode="auto">
          <a:xfrm>
            <a:off x="1041400" y="595313"/>
            <a:ext cx="7708900" cy="53435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457200" y="152400"/>
            <a:ext cx="8483600" cy="336550"/>
          </a:xfrm>
        </p:spPr>
        <p:txBody>
          <a:bodyPr/>
          <a:lstStyle/>
          <a:p>
            <a:pPr eaLnBrk="1" hangingPunct="1"/>
            <a:r>
              <a:rPr lang="en-US" smtClean="0"/>
              <a:t>Limited Supply Underway - Office</a:t>
            </a:r>
          </a:p>
        </p:txBody>
      </p:sp>
      <p:sp>
        <p:nvSpPr>
          <p:cNvPr id="140291"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40292" name="Picture 5"/>
          <p:cNvPicPr>
            <a:picLocks noChangeAspect="1" noChangeArrowheads="1"/>
          </p:cNvPicPr>
          <p:nvPr/>
        </p:nvPicPr>
        <p:blipFill>
          <a:blip r:embed="rId3" cstate="print"/>
          <a:srcRect/>
          <a:stretch>
            <a:fillRect/>
          </a:stretch>
        </p:blipFill>
        <p:spPr bwMode="auto">
          <a:xfrm>
            <a:off x="974725" y="1044575"/>
            <a:ext cx="7837488" cy="45148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457200" y="152400"/>
            <a:ext cx="8483600" cy="336550"/>
          </a:xfrm>
        </p:spPr>
        <p:txBody>
          <a:bodyPr/>
          <a:lstStyle/>
          <a:p>
            <a:pPr eaLnBrk="1" hangingPunct="1"/>
            <a:r>
              <a:rPr lang="en-US" smtClean="0"/>
              <a:t>Demand by Market - Office</a:t>
            </a:r>
          </a:p>
        </p:txBody>
      </p:sp>
      <p:sp>
        <p:nvSpPr>
          <p:cNvPr id="141315"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41316" name="Picture 5"/>
          <p:cNvPicPr>
            <a:picLocks noChangeAspect="1" noChangeArrowheads="1"/>
          </p:cNvPicPr>
          <p:nvPr/>
        </p:nvPicPr>
        <p:blipFill>
          <a:blip r:embed="rId3" cstate="print"/>
          <a:srcRect/>
          <a:stretch>
            <a:fillRect/>
          </a:stretch>
        </p:blipFill>
        <p:spPr bwMode="auto">
          <a:xfrm>
            <a:off x="838200" y="611188"/>
            <a:ext cx="8223250" cy="5189537"/>
          </a:xfrm>
          <a:prstGeom prst="rect">
            <a:avLst/>
          </a:prstGeom>
          <a:noFill/>
          <a:ln w="9525">
            <a:noFill/>
            <a:miter lim="800000"/>
            <a:headEnd/>
            <a:tailEnd/>
          </a:ln>
        </p:spPr>
      </p:pic>
      <p:cxnSp>
        <p:nvCxnSpPr>
          <p:cNvPr id="6" name="Straight Arrow Connector 5"/>
          <p:cNvCxnSpPr/>
          <p:nvPr/>
        </p:nvCxnSpPr>
        <p:spPr>
          <a:xfrm flipH="1" flipV="1">
            <a:off x="5812325" y="3983525"/>
            <a:ext cx="887239" cy="40740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ChangeArrowheads="1"/>
          </p:cNvSpPr>
          <p:nvPr/>
        </p:nvSpPr>
        <p:spPr bwMode="auto">
          <a:xfrm>
            <a:off x="931863" y="6380163"/>
            <a:ext cx="4572000" cy="246062"/>
          </a:xfrm>
          <a:prstGeom prst="rect">
            <a:avLst/>
          </a:prstGeom>
          <a:noFill/>
          <a:ln w="9525">
            <a:noFill/>
            <a:miter lim="800000"/>
            <a:headEnd/>
            <a:tailEnd/>
          </a:ln>
        </p:spPr>
        <p:txBody>
          <a:bodyPr>
            <a:spAutoFit/>
          </a:bodyPr>
          <a:lstStyle/>
          <a:p>
            <a:pPr eaLnBrk="0" hangingPunct="0"/>
            <a:r>
              <a:rPr kumimoji="1" lang="en-US" sz="1000"/>
              <a:t>Source:  CBRE Research  and RCA Troubled Assets Radar, October 2012</a:t>
            </a:r>
          </a:p>
        </p:txBody>
      </p:sp>
      <p:sp>
        <p:nvSpPr>
          <p:cNvPr id="91139" name="Title 6"/>
          <p:cNvSpPr>
            <a:spLocks noGrp="1"/>
          </p:cNvSpPr>
          <p:nvPr>
            <p:ph type="title"/>
          </p:nvPr>
        </p:nvSpPr>
        <p:spPr/>
        <p:txBody>
          <a:bodyPr/>
          <a:lstStyle/>
          <a:p>
            <a:r>
              <a:rPr lang="en-US" sz="2400" dirty="0" smtClean="0"/>
              <a:t>Top Metros Leading Distress Space</a:t>
            </a:r>
          </a:p>
        </p:txBody>
      </p:sp>
      <p:sp>
        <p:nvSpPr>
          <p:cNvPr id="91140" name="Text Box 5"/>
          <p:cNvSpPr txBox="1">
            <a:spLocks noChangeArrowheads="1"/>
          </p:cNvSpPr>
          <p:nvPr/>
        </p:nvSpPr>
        <p:spPr bwMode="auto">
          <a:xfrm>
            <a:off x="952500" y="715963"/>
            <a:ext cx="7924800" cy="246062"/>
          </a:xfrm>
          <a:prstGeom prst="rect">
            <a:avLst/>
          </a:prstGeom>
          <a:noFill/>
          <a:ln w="9525" algn="ctr">
            <a:noFill/>
            <a:miter lim="800000"/>
            <a:headEnd/>
            <a:tailEnd/>
          </a:ln>
        </p:spPr>
        <p:txBody>
          <a:bodyPr lIns="0" tIns="0" rIns="0" bIns="0">
            <a:spAutoFit/>
          </a:bodyPr>
          <a:lstStyle/>
          <a:p>
            <a:pPr algn="ctr" eaLnBrk="0" hangingPunct="0"/>
            <a:r>
              <a:rPr kumimoji="1" lang="en-US" sz="1600" b="1">
                <a:solidFill>
                  <a:srgbClr val="808080"/>
                </a:solidFill>
              </a:rPr>
              <a:t>The Metros below account for 67% of distressed and potentially troubled assets:</a:t>
            </a:r>
          </a:p>
        </p:txBody>
      </p:sp>
      <p:graphicFrame>
        <p:nvGraphicFramePr>
          <p:cNvPr id="91141" name="Object 1"/>
          <p:cNvGraphicFramePr>
            <a:graphicFrameLocks noGrp="1" noChangeAspect="1"/>
          </p:cNvGraphicFramePr>
          <p:nvPr/>
        </p:nvGraphicFramePr>
        <p:xfrm>
          <a:off x="1009650" y="1101725"/>
          <a:ext cx="7837488" cy="5089525"/>
        </p:xfrm>
        <a:graphic>
          <a:graphicData uri="http://schemas.openxmlformats.org/presentationml/2006/ole">
            <p:oleObj spid="_x0000_s91142" name="Worksheet" r:id="rId4" imgW="8601143" imgH="5648415" progId="Excel.Sheet.8">
              <p:embed/>
            </p:oleObj>
          </a:graphicData>
        </a:graphic>
      </p:graphicFrame>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457200" y="152400"/>
            <a:ext cx="8483600" cy="336550"/>
          </a:xfrm>
        </p:spPr>
        <p:txBody>
          <a:bodyPr/>
          <a:lstStyle/>
          <a:p>
            <a:pPr eaLnBrk="1" hangingPunct="1"/>
            <a:r>
              <a:rPr lang="en-US" smtClean="0"/>
              <a:t>Office-Using Services Employment Forecast</a:t>
            </a:r>
          </a:p>
        </p:txBody>
      </p:sp>
      <p:sp>
        <p:nvSpPr>
          <p:cNvPr id="146435"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46436" name="Picture 5"/>
          <p:cNvPicPr>
            <a:picLocks noChangeAspect="1" noChangeArrowheads="1"/>
          </p:cNvPicPr>
          <p:nvPr/>
        </p:nvPicPr>
        <p:blipFill>
          <a:blip r:embed="rId3" cstate="print"/>
          <a:srcRect/>
          <a:stretch>
            <a:fillRect/>
          </a:stretch>
        </p:blipFill>
        <p:spPr bwMode="auto">
          <a:xfrm>
            <a:off x="1098550" y="582613"/>
            <a:ext cx="7593013" cy="523081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457200" y="152400"/>
            <a:ext cx="8483600" cy="336550"/>
          </a:xfrm>
        </p:spPr>
        <p:txBody>
          <a:bodyPr/>
          <a:lstStyle/>
          <a:p>
            <a:pPr eaLnBrk="1" hangingPunct="1"/>
            <a:r>
              <a:rPr lang="en-US" smtClean="0"/>
              <a:t>Office Transaction Volume – Total Price</a:t>
            </a:r>
          </a:p>
        </p:txBody>
      </p:sp>
      <p:sp>
        <p:nvSpPr>
          <p:cNvPr id="147459"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Real Capital Analytics, Q3 2012</a:t>
            </a:r>
          </a:p>
        </p:txBody>
      </p:sp>
      <p:pic>
        <p:nvPicPr>
          <p:cNvPr id="147460" name="Picture 5"/>
          <p:cNvPicPr>
            <a:picLocks noChangeAspect="1" noChangeArrowheads="1"/>
          </p:cNvPicPr>
          <p:nvPr/>
        </p:nvPicPr>
        <p:blipFill>
          <a:blip r:embed="rId3" cstate="print"/>
          <a:srcRect/>
          <a:stretch>
            <a:fillRect/>
          </a:stretch>
        </p:blipFill>
        <p:spPr bwMode="auto">
          <a:xfrm>
            <a:off x="727075" y="1225550"/>
            <a:ext cx="8264525" cy="46767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457200" y="152400"/>
            <a:ext cx="8483600" cy="336550"/>
          </a:xfrm>
        </p:spPr>
        <p:txBody>
          <a:bodyPr/>
          <a:lstStyle/>
          <a:p>
            <a:pPr eaLnBrk="1" hangingPunct="1"/>
            <a:r>
              <a:rPr lang="en-US" smtClean="0"/>
              <a:t>Office Transaction Volume – Total Units</a:t>
            </a:r>
          </a:p>
        </p:txBody>
      </p:sp>
      <p:sp>
        <p:nvSpPr>
          <p:cNvPr id="148483"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Real Capital Analytics, Q3 2012</a:t>
            </a:r>
          </a:p>
        </p:txBody>
      </p:sp>
      <p:pic>
        <p:nvPicPr>
          <p:cNvPr id="148484" name="Picture 5"/>
          <p:cNvPicPr>
            <a:picLocks noChangeAspect="1" noChangeArrowheads="1"/>
          </p:cNvPicPr>
          <p:nvPr/>
        </p:nvPicPr>
        <p:blipFill>
          <a:blip r:embed="rId3" cstate="print"/>
          <a:srcRect/>
          <a:stretch>
            <a:fillRect/>
          </a:stretch>
        </p:blipFill>
        <p:spPr bwMode="auto">
          <a:xfrm>
            <a:off x="784225" y="1225550"/>
            <a:ext cx="8174038" cy="44275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457200" y="152400"/>
            <a:ext cx="8483600" cy="336550"/>
          </a:xfrm>
        </p:spPr>
        <p:txBody>
          <a:bodyPr/>
          <a:lstStyle/>
          <a:p>
            <a:pPr eaLnBrk="1" hangingPunct="1"/>
            <a:r>
              <a:rPr lang="en-US" smtClean="0"/>
              <a:t>Buyer Composition - Office</a:t>
            </a:r>
          </a:p>
        </p:txBody>
      </p:sp>
      <p:sp>
        <p:nvSpPr>
          <p:cNvPr id="149507"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Real Capital Analytics, Q3 2012</a:t>
            </a:r>
          </a:p>
        </p:txBody>
      </p:sp>
      <p:pic>
        <p:nvPicPr>
          <p:cNvPr id="149508" name="Picture 5"/>
          <p:cNvPicPr>
            <a:picLocks noChangeAspect="1" noChangeArrowheads="1"/>
          </p:cNvPicPr>
          <p:nvPr/>
        </p:nvPicPr>
        <p:blipFill>
          <a:blip r:embed="rId3" cstate="print"/>
          <a:srcRect/>
          <a:stretch>
            <a:fillRect/>
          </a:stretch>
        </p:blipFill>
        <p:spPr bwMode="auto">
          <a:xfrm>
            <a:off x="838200" y="963613"/>
            <a:ext cx="7974013" cy="50419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457200" y="152400"/>
            <a:ext cx="8483600" cy="336550"/>
          </a:xfrm>
        </p:spPr>
        <p:txBody>
          <a:bodyPr/>
          <a:lstStyle/>
          <a:p>
            <a:pPr eaLnBrk="1" hangingPunct="1"/>
            <a:r>
              <a:rPr lang="en-US" smtClean="0"/>
              <a:t>Seller Composition - Office</a:t>
            </a:r>
          </a:p>
        </p:txBody>
      </p:sp>
      <p:sp>
        <p:nvSpPr>
          <p:cNvPr id="150531"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Real Capital Analytics, Q3 2012</a:t>
            </a:r>
          </a:p>
        </p:txBody>
      </p:sp>
      <p:pic>
        <p:nvPicPr>
          <p:cNvPr id="150532" name="Picture 6"/>
          <p:cNvPicPr>
            <a:picLocks noChangeAspect="1" noChangeArrowheads="1"/>
          </p:cNvPicPr>
          <p:nvPr/>
        </p:nvPicPr>
        <p:blipFill>
          <a:blip r:embed="rId3" cstate="print"/>
          <a:srcRect/>
          <a:stretch>
            <a:fillRect/>
          </a:stretch>
        </p:blipFill>
        <p:spPr bwMode="auto">
          <a:xfrm>
            <a:off x="749300" y="717550"/>
            <a:ext cx="8342313" cy="52863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457200" y="152400"/>
            <a:ext cx="8483600" cy="336550"/>
          </a:xfrm>
        </p:spPr>
        <p:txBody>
          <a:bodyPr/>
          <a:lstStyle/>
          <a:p>
            <a:pPr eaLnBrk="1" hangingPunct="1"/>
            <a:r>
              <a:rPr lang="en-US" smtClean="0"/>
              <a:t>Q3 YTD 2012 Office Activity by Region</a:t>
            </a:r>
          </a:p>
        </p:txBody>
      </p:sp>
      <p:sp>
        <p:nvSpPr>
          <p:cNvPr id="151555"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Real Capital Analytics, Q3 2012</a:t>
            </a:r>
          </a:p>
        </p:txBody>
      </p:sp>
      <p:pic>
        <p:nvPicPr>
          <p:cNvPr id="151556" name="Picture 5"/>
          <p:cNvPicPr>
            <a:picLocks noChangeAspect="1" noChangeArrowheads="1"/>
          </p:cNvPicPr>
          <p:nvPr/>
        </p:nvPicPr>
        <p:blipFill>
          <a:blip r:embed="rId3" cstate="print"/>
          <a:srcRect/>
          <a:stretch>
            <a:fillRect/>
          </a:stretch>
        </p:blipFill>
        <p:spPr bwMode="auto">
          <a:xfrm>
            <a:off x="1130300" y="1350963"/>
            <a:ext cx="7375525" cy="363696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457200" y="152400"/>
            <a:ext cx="8483600" cy="336550"/>
          </a:xfrm>
        </p:spPr>
        <p:txBody>
          <a:bodyPr/>
          <a:lstStyle/>
          <a:p>
            <a:pPr eaLnBrk="1" hangingPunct="1"/>
            <a:r>
              <a:rPr lang="en-US" smtClean="0"/>
              <a:t>Most Active Buyers - Office</a:t>
            </a:r>
          </a:p>
        </p:txBody>
      </p:sp>
      <p:sp>
        <p:nvSpPr>
          <p:cNvPr id="152579"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Real Capital Analytics, October 2012</a:t>
            </a:r>
          </a:p>
        </p:txBody>
      </p:sp>
      <p:sp>
        <p:nvSpPr>
          <p:cNvPr id="152580" name="Text Placeholder 2"/>
          <p:cNvSpPr>
            <a:spLocks/>
          </p:cNvSpPr>
          <p:nvPr/>
        </p:nvSpPr>
        <p:spPr bwMode="auto">
          <a:xfrm>
            <a:off x="1930400" y="533400"/>
            <a:ext cx="7010400" cy="304800"/>
          </a:xfrm>
          <a:prstGeom prst="rect">
            <a:avLst/>
          </a:prstGeom>
          <a:noFill/>
          <a:ln w="9525">
            <a:noFill/>
            <a:miter lim="800000"/>
            <a:headEnd/>
            <a:tailEnd/>
          </a:ln>
        </p:spPr>
        <p:txBody>
          <a:bodyPr/>
          <a:lstStyle/>
          <a:p>
            <a:pPr marL="228600" indent="-228600" algn="r">
              <a:spcBef>
                <a:spcPct val="25000"/>
              </a:spcBef>
              <a:buClr>
                <a:srgbClr val="66CC33"/>
              </a:buClr>
              <a:buFont typeface="Wingdings" pitchFamily="2" charset="2"/>
              <a:buNone/>
            </a:pPr>
            <a:r>
              <a:rPr lang="en-US">
                <a:solidFill>
                  <a:srgbClr val="C0C0C0"/>
                </a:solidFill>
              </a:rPr>
              <a:t>Trailing 12</a:t>
            </a:r>
          </a:p>
        </p:txBody>
      </p:sp>
      <p:pic>
        <p:nvPicPr>
          <p:cNvPr id="152581" name="Picture 7"/>
          <p:cNvPicPr>
            <a:picLocks noChangeAspect="1" noChangeArrowheads="1"/>
          </p:cNvPicPr>
          <p:nvPr/>
        </p:nvPicPr>
        <p:blipFill>
          <a:blip r:embed="rId3" cstate="print"/>
          <a:srcRect/>
          <a:stretch>
            <a:fillRect/>
          </a:stretch>
        </p:blipFill>
        <p:spPr bwMode="auto">
          <a:xfrm>
            <a:off x="1304925" y="1054100"/>
            <a:ext cx="6850063" cy="48561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457200" y="152400"/>
            <a:ext cx="8483600" cy="336550"/>
          </a:xfrm>
        </p:spPr>
        <p:txBody>
          <a:bodyPr/>
          <a:lstStyle/>
          <a:p>
            <a:pPr eaLnBrk="1" hangingPunct="1"/>
            <a:r>
              <a:rPr lang="en-US" smtClean="0"/>
              <a:t>Most Active Sellers - Office</a:t>
            </a:r>
          </a:p>
        </p:txBody>
      </p:sp>
      <p:sp>
        <p:nvSpPr>
          <p:cNvPr id="153603"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Real Capital Analytics, October 2012</a:t>
            </a:r>
          </a:p>
        </p:txBody>
      </p:sp>
      <p:sp>
        <p:nvSpPr>
          <p:cNvPr id="153604" name="Text Placeholder 2"/>
          <p:cNvSpPr>
            <a:spLocks/>
          </p:cNvSpPr>
          <p:nvPr/>
        </p:nvSpPr>
        <p:spPr bwMode="auto">
          <a:xfrm>
            <a:off x="1930400" y="533400"/>
            <a:ext cx="7010400" cy="304800"/>
          </a:xfrm>
          <a:prstGeom prst="rect">
            <a:avLst/>
          </a:prstGeom>
          <a:noFill/>
          <a:ln w="9525">
            <a:noFill/>
            <a:miter lim="800000"/>
            <a:headEnd/>
            <a:tailEnd/>
          </a:ln>
        </p:spPr>
        <p:txBody>
          <a:bodyPr/>
          <a:lstStyle/>
          <a:p>
            <a:pPr marL="228600" indent="-228600" algn="r">
              <a:spcBef>
                <a:spcPct val="25000"/>
              </a:spcBef>
              <a:buClr>
                <a:srgbClr val="66CC33"/>
              </a:buClr>
              <a:buFont typeface="Wingdings" pitchFamily="2" charset="2"/>
              <a:buNone/>
            </a:pPr>
            <a:r>
              <a:rPr lang="en-US">
                <a:solidFill>
                  <a:srgbClr val="C0C0C0"/>
                </a:solidFill>
              </a:rPr>
              <a:t>Trailing 12</a:t>
            </a:r>
          </a:p>
        </p:txBody>
      </p:sp>
      <p:pic>
        <p:nvPicPr>
          <p:cNvPr id="153605" name="Picture 7"/>
          <p:cNvPicPr>
            <a:picLocks noChangeAspect="1" noChangeArrowheads="1"/>
          </p:cNvPicPr>
          <p:nvPr/>
        </p:nvPicPr>
        <p:blipFill>
          <a:blip r:embed="rId3" cstate="print"/>
          <a:srcRect/>
          <a:stretch>
            <a:fillRect/>
          </a:stretch>
        </p:blipFill>
        <p:spPr bwMode="auto">
          <a:xfrm>
            <a:off x="1252538" y="1084263"/>
            <a:ext cx="6911975" cy="490061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457200" y="152400"/>
            <a:ext cx="8483600" cy="336550"/>
          </a:xfrm>
        </p:spPr>
        <p:txBody>
          <a:bodyPr/>
          <a:lstStyle/>
          <a:p>
            <a:pPr eaLnBrk="1" hangingPunct="1"/>
            <a:r>
              <a:rPr lang="en-US" smtClean="0"/>
              <a:t>Most Active Markets - Office</a:t>
            </a:r>
          </a:p>
        </p:txBody>
      </p:sp>
      <p:sp>
        <p:nvSpPr>
          <p:cNvPr id="154627"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Real Capital Analytics, October 2012</a:t>
            </a:r>
          </a:p>
        </p:txBody>
      </p:sp>
      <p:sp>
        <p:nvSpPr>
          <p:cNvPr id="154628" name="Text Placeholder 2"/>
          <p:cNvSpPr>
            <a:spLocks/>
          </p:cNvSpPr>
          <p:nvPr/>
        </p:nvSpPr>
        <p:spPr bwMode="auto">
          <a:xfrm>
            <a:off x="1930400" y="533400"/>
            <a:ext cx="7010400" cy="304800"/>
          </a:xfrm>
          <a:prstGeom prst="rect">
            <a:avLst/>
          </a:prstGeom>
          <a:noFill/>
          <a:ln w="9525">
            <a:noFill/>
            <a:miter lim="800000"/>
            <a:headEnd/>
            <a:tailEnd/>
          </a:ln>
        </p:spPr>
        <p:txBody>
          <a:bodyPr/>
          <a:lstStyle/>
          <a:p>
            <a:pPr marL="228600" indent="-228600" algn="r">
              <a:spcBef>
                <a:spcPct val="25000"/>
              </a:spcBef>
              <a:buClr>
                <a:srgbClr val="66CC33"/>
              </a:buClr>
              <a:buFont typeface="Wingdings" pitchFamily="2" charset="2"/>
              <a:buNone/>
            </a:pPr>
            <a:r>
              <a:rPr lang="en-US">
                <a:solidFill>
                  <a:srgbClr val="C0C0C0"/>
                </a:solidFill>
              </a:rPr>
              <a:t>Trailing 12</a:t>
            </a:r>
          </a:p>
        </p:txBody>
      </p:sp>
      <p:pic>
        <p:nvPicPr>
          <p:cNvPr id="154629" name="Picture 6"/>
          <p:cNvPicPr>
            <a:picLocks noChangeAspect="1" noChangeArrowheads="1"/>
          </p:cNvPicPr>
          <p:nvPr/>
        </p:nvPicPr>
        <p:blipFill>
          <a:blip r:embed="rId3" cstate="print"/>
          <a:srcRect/>
          <a:stretch>
            <a:fillRect/>
          </a:stretch>
        </p:blipFill>
        <p:spPr bwMode="auto">
          <a:xfrm>
            <a:off x="1257300" y="1052513"/>
            <a:ext cx="6732588" cy="47720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5"/>
          <p:cNvSpPr txBox="1">
            <a:spLocks noChangeArrowheads="1"/>
          </p:cNvSpPr>
          <p:nvPr/>
        </p:nvSpPr>
        <p:spPr bwMode="auto">
          <a:xfrm>
            <a:off x="1022350" y="53975"/>
            <a:ext cx="7769225" cy="427038"/>
          </a:xfrm>
          <a:prstGeom prst="rect">
            <a:avLst/>
          </a:prstGeom>
          <a:noFill/>
          <a:ln w="9525">
            <a:noFill/>
            <a:miter lim="800000"/>
            <a:headEnd/>
            <a:tailEnd/>
          </a:ln>
        </p:spPr>
        <p:txBody>
          <a:bodyPr lIns="0" tIns="0" rIns="0" bIns="0" anchor="b"/>
          <a:lstStyle/>
          <a:p>
            <a:pPr algn="r"/>
            <a:r>
              <a:rPr lang="en-US" sz="2100" b="1"/>
              <a:t>Real Capital Analytics 3Q YTD 2012 Office Broker Rankings</a:t>
            </a:r>
          </a:p>
        </p:txBody>
      </p:sp>
      <p:sp>
        <p:nvSpPr>
          <p:cNvPr id="155651" name="Rectangle 4"/>
          <p:cNvSpPr>
            <a:spLocks noChangeArrowheads="1"/>
          </p:cNvSpPr>
          <p:nvPr/>
        </p:nvSpPr>
        <p:spPr bwMode="auto">
          <a:xfrm>
            <a:off x="914400" y="6248400"/>
            <a:ext cx="4756150" cy="244475"/>
          </a:xfrm>
          <a:prstGeom prst="rect">
            <a:avLst/>
          </a:prstGeom>
          <a:noFill/>
          <a:ln w="9525">
            <a:noFill/>
            <a:miter lim="800000"/>
            <a:headEnd/>
            <a:tailEnd/>
          </a:ln>
        </p:spPr>
        <p:txBody>
          <a:bodyPr>
            <a:spAutoFit/>
          </a:bodyPr>
          <a:lstStyle/>
          <a:p>
            <a:pPr eaLnBrk="0" hangingPunct="0"/>
            <a:r>
              <a:rPr lang="en-US" sz="1000"/>
              <a:t>Source: Real Capital Analytics</a:t>
            </a:r>
          </a:p>
        </p:txBody>
      </p:sp>
      <p:sp>
        <p:nvSpPr>
          <p:cNvPr id="155652" name="Rectangle 31"/>
          <p:cNvSpPr>
            <a:spLocks noChangeArrowheads="1"/>
          </p:cNvSpPr>
          <p:nvPr/>
        </p:nvSpPr>
        <p:spPr bwMode="auto">
          <a:xfrm>
            <a:off x="750888" y="576263"/>
            <a:ext cx="8178800" cy="296862"/>
          </a:xfrm>
          <a:prstGeom prst="rect">
            <a:avLst/>
          </a:prstGeom>
          <a:noFill/>
          <a:ln w="9525" algn="ctr">
            <a:noFill/>
            <a:miter lim="800000"/>
            <a:headEnd/>
            <a:tailEnd/>
          </a:ln>
        </p:spPr>
        <p:txBody>
          <a:bodyPr lIns="0" tIns="0" rIns="0" bIns="0" anchor="b"/>
          <a:lstStyle/>
          <a:p>
            <a:pPr algn="r"/>
            <a:r>
              <a:rPr lang="en-US" sz="1600" b="1">
                <a:solidFill>
                  <a:srgbClr val="B2B2B2"/>
                </a:solidFill>
              </a:rPr>
              <a:t>Includes Transactions over $2.5 million</a:t>
            </a:r>
          </a:p>
        </p:txBody>
      </p:sp>
      <p:pic>
        <p:nvPicPr>
          <p:cNvPr id="155653" name="Picture 6"/>
          <p:cNvPicPr>
            <a:picLocks noChangeAspect="1" noChangeArrowheads="1"/>
          </p:cNvPicPr>
          <p:nvPr/>
        </p:nvPicPr>
        <p:blipFill>
          <a:blip r:embed="rId3" cstate="print"/>
          <a:srcRect/>
          <a:stretch>
            <a:fillRect/>
          </a:stretch>
        </p:blipFill>
        <p:spPr bwMode="auto">
          <a:xfrm>
            <a:off x="2051050" y="1039813"/>
            <a:ext cx="5041900" cy="50482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63588" y="41275"/>
            <a:ext cx="8029575" cy="427038"/>
          </a:xfrm>
        </p:spPr>
        <p:txBody>
          <a:bodyPr/>
          <a:lstStyle/>
          <a:p>
            <a:pPr eaLnBrk="1" hangingPunct="1"/>
            <a:r>
              <a:rPr lang="en-US" sz="2400" dirty="0" smtClean="0"/>
              <a:t>On a Relative Basis, Distress In Las Vegas Stands Out!</a:t>
            </a:r>
          </a:p>
        </p:txBody>
      </p:sp>
      <p:sp>
        <p:nvSpPr>
          <p:cNvPr id="93187" name="Rectangle 5"/>
          <p:cNvSpPr>
            <a:spLocks noChangeArrowheads="1"/>
          </p:cNvSpPr>
          <p:nvPr/>
        </p:nvSpPr>
        <p:spPr bwMode="auto">
          <a:xfrm>
            <a:off x="920750" y="6380163"/>
            <a:ext cx="4572000" cy="246062"/>
          </a:xfrm>
          <a:prstGeom prst="rect">
            <a:avLst/>
          </a:prstGeom>
          <a:noFill/>
          <a:ln w="9525">
            <a:noFill/>
            <a:miter lim="800000"/>
            <a:headEnd/>
            <a:tailEnd/>
          </a:ln>
        </p:spPr>
        <p:txBody>
          <a:bodyPr>
            <a:spAutoFit/>
          </a:bodyPr>
          <a:lstStyle/>
          <a:p>
            <a:pPr eaLnBrk="0" hangingPunct="0"/>
            <a:r>
              <a:rPr kumimoji="1" lang="en-US" sz="1000"/>
              <a:t>Source: RCA, Troubled Assets Radar and CBRE Research, October 2012</a:t>
            </a:r>
          </a:p>
        </p:txBody>
      </p:sp>
      <p:sp>
        <p:nvSpPr>
          <p:cNvPr id="93188" name="Text Box 5"/>
          <p:cNvSpPr txBox="1">
            <a:spLocks noChangeArrowheads="1"/>
          </p:cNvSpPr>
          <p:nvPr/>
        </p:nvSpPr>
        <p:spPr bwMode="auto">
          <a:xfrm>
            <a:off x="990600" y="5638800"/>
            <a:ext cx="7896225" cy="369888"/>
          </a:xfrm>
          <a:prstGeom prst="rect">
            <a:avLst/>
          </a:prstGeom>
          <a:noFill/>
          <a:ln w="9525" algn="ctr">
            <a:noFill/>
            <a:miter lim="800000"/>
            <a:headEnd/>
            <a:tailEnd/>
          </a:ln>
        </p:spPr>
        <p:txBody>
          <a:bodyPr lIns="0" tIns="0" rIns="0" bIns="0">
            <a:spAutoFit/>
          </a:bodyPr>
          <a:lstStyle/>
          <a:p>
            <a:pPr eaLnBrk="0" hangingPunct="0"/>
            <a:r>
              <a:rPr kumimoji="1" lang="en-US" sz="1200" b="1" i="1">
                <a:latin typeface="Arial Narrow" pitchFamily="34" charset="0"/>
              </a:rPr>
              <a:t>Relative Distress </a:t>
            </a:r>
            <a:r>
              <a:rPr kumimoji="1" lang="en-US" b="1" i="1">
                <a:solidFill>
                  <a:srgbClr val="7AC142"/>
                </a:solidFill>
                <a:latin typeface="Arial Narrow" pitchFamily="34" charset="0"/>
              </a:rPr>
              <a:t>=</a:t>
            </a:r>
            <a:r>
              <a:rPr kumimoji="1" lang="en-US" b="1" i="1">
                <a:latin typeface="Arial Narrow" pitchFamily="34" charset="0"/>
              </a:rPr>
              <a:t> </a:t>
            </a:r>
            <a:br>
              <a:rPr kumimoji="1" lang="en-US" b="1" i="1">
                <a:latin typeface="Arial Narrow" pitchFamily="34" charset="0"/>
              </a:rPr>
            </a:br>
            <a:r>
              <a:rPr kumimoji="1" lang="en-US" sz="1200" b="1" i="1">
                <a:latin typeface="Arial Narrow" pitchFamily="34" charset="0"/>
              </a:rPr>
              <a:t>(Metro Distressed Asset/Metro Employment ) </a:t>
            </a:r>
            <a:r>
              <a:rPr kumimoji="1" lang="en-US" sz="1200" b="1" i="1">
                <a:solidFill>
                  <a:srgbClr val="7AC142"/>
                </a:solidFill>
                <a:latin typeface="Arial Narrow" pitchFamily="34" charset="0"/>
              </a:rPr>
              <a:t>/</a:t>
            </a:r>
            <a:r>
              <a:rPr kumimoji="1" lang="en-US" sz="1200" b="1" i="1">
                <a:latin typeface="Arial Narrow" pitchFamily="34" charset="0"/>
              </a:rPr>
              <a:t> ( Total Distressed Asset/Total Employment ) </a:t>
            </a:r>
            <a:r>
              <a:rPr kumimoji="1" lang="en-US" sz="1200" b="1" i="1">
                <a:solidFill>
                  <a:srgbClr val="7AC142"/>
                </a:solidFill>
                <a:latin typeface="Arial Narrow" pitchFamily="34" charset="0"/>
                <a:sym typeface="Wingdings" pitchFamily="2" charset="2"/>
              </a:rPr>
              <a:t></a:t>
            </a:r>
            <a:r>
              <a:rPr kumimoji="1" lang="en-US" sz="1200" b="1" i="1">
                <a:latin typeface="Arial Narrow" pitchFamily="34" charset="0"/>
                <a:sym typeface="Wingdings" pitchFamily="2" charset="2"/>
              </a:rPr>
              <a:t>  </a:t>
            </a:r>
            <a:r>
              <a:rPr kumimoji="1" lang="en-US" sz="1200" b="1" i="1">
                <a:latin typeface="Arial Narrow" pitchFamily="34" charset="0"/>
              </a:rPr>
              <a:t>1  </a:t>
            </a:r>
            <a:r>
              <a:rPr kumimoji="1" lang="en-US" sz="1200" b="1" i="1">
                <a:solidFill>
                  <a:srgbClr val="7AC142"/>
                </a:solidFill>
                <a:latin typeface="Arial Narrow" pitchFamily="34" charset="0"/>
              </a:rPr>
              <a:t>=</a:t>
            </a:r>
            <a:r>
              <a:rPr kumimoji="1" lang="en-US" sz="1200" b="1" i="1">
                <a:latin typeface="Arial Narrow" pitchFamily="34" charset="0"/>
              </a:rPr>
              <a:t>  Average Level of Distress</a:t>
            </a:r>
          </a:p>
        </p:txBody>
      </p:sp>
      <p:graphicFrame>
        <p:nvGraphicFramePr>
          <p:cNvPr id="93189" name="Object 1"/>
          <p:cNvGraphicFramePr>
            <a:graphicFrameLocks noChangeAspect="1"/>
          </p:cNvGraphicFramePr>
          <p:nvPr/>
        </p:nvGraphicFramePr>
        <p:xfrm>
          <a:off x="990600" y="838200"/>
          <a:ext cx="7785100" cy="4800600"/>
        </p:xfrm>
        <a:graphic>
          <a:graphicData uri="http://schemas.openxmlformats.org/presentationml/2006/ole">
            <p:oleObj spid="_x0000_s93190" name="Worksheet" r:id="rId4" imgW="7785267" imgH="4797968" progId="Excel.Sheet.8">
              <p:embed/>
            </p:oleObj>
          </a:graphicData>
        </a:graphic>
      </p:graphicFrame>
      <p:sp>
        <p:nvSpPr>
          <p:cNvPr id="6" name="TextBox 5"/>
          <p:cNvSpPr txBox="1"/>
          <p:nvPr/>
        </p:nvSpPr>
        <p:spPr>
          <a:xfrm>
            <a:off x="6183516" y="4173648"/>
            <a:ext cx="1955550" cy="369332"/>
          </a:xfrm>
          <a:prstGeom prst="rect">
            <a:avLst/>
          </a:prstGeom>
          <a:noFill/>
        </p:spPr>
        <p:txBody>
          <a:bodyPr wrap="square" rtlCol="0">
            <a:spAutoFit/>
          </a:bodyPr>
          <a:lstStyle/>
          <a:p>
            <a:r>
              <a:rPr lang="en-US" dirty="0" smtClean="0"/>
              <a:t>Over $25 Billion</a:t>
            </a:r>
            <a:endParaRPr lang="en-US" dirty="0"/>
          </a:p>
        </p:txBody>
      </p:sp>
      <p:sp>
        <p:nvSpPr>
          <p:cNvPr id="7" name="TextBox 6"/>
          <p:cNvSpPr txBox="1"/>
          <p:nvPr/>
        </p:nvSpPr>
        <p:spPr>
          <a:xfrm>
            <a:off x="3268302" y="1837854"/>
            <a:ext cx="1385180" cy="369332"/>
          </a:xfrm>
          <a:prstGeom prst="rect">
            <a:avLst/>
          </a:prstGeom>
          <a:noFill/>
        </p:spPr>
        <p:txBody>
          <a:bodyPr wrap="square" rtlCol="0">
            <a:spAutoFit/>
          </a:bodyPr>
          <a:lstStyle/>
          <a:p>
            <a:r>
              <a:rPr lang="en-US" b="1" dirty="0" smtClean="0">
                <a:solidFill>
                  <a:schemeClr val="tx2"/>
                </a:solidFill>
              </a:rPr>
              <a:t>$3 Billion?</a:t>
            </a:r>
            <a:endParaRPr lang="en-US" b="1" dirty="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ctrTitle" idx="4294967295"/>
          </p:nvPr>
        </p:nvSpPr>
        <p:spPr>
          <a:xfrm>
            <a:off x="3198813" y="3130550"/>
            <a:ext cx="5345112" cy="457200"/>
          </a:xfrm>
        </p:spPr>
        <p:txBody>
          <a:bodyPr>
            <a:spAutoFit/>
          </a:bodyPr>
          <a:lstStyle/>
          <a:p>
            <a:pPr algn="l" eaLnBrk="1" hangingPunct="1"/>
            <a:r>
              <a:rPr lang="en-US" sz="3000" smtClean="0">
                <a:solidFill>
                  <a:srgbClr val="006B54"/>
                </a:solidFill>
              </a:rPr>
              <a:t>Industrial Property Overview</a:t>
            </a:r>
          </a:p>
        </p:txBody>
      </p:sp>
    </p:spTree>
  </p:cSld>
  <p:clrMapOvr>
    <a:masterClrMapping/>
  </p:clrMapOvr>
  <p:transition spd="med">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4"/>
          <p:cNvSpPr>
            <a:spLocks noGrp="1" noChangeArrowheads="1"/>
          </p:cNvSpPr>
          <p:nvPr>
            <p:ph type="title" idx="4294967295"/>
          </p:nvPr>
        </p:nvSpPr>
        <p:spPr/>
        <p:txBody>
          <a:bodyPr/>
          <a:lstStyle/>
          <a:p>
            <a:pPr eaLnBrk="1" hangingPunct="1"/>
            <a:r>
              <a:rPr lang="en-US" smtClean="0"/>
              <a:t>Cap Rate Contribution to Value - Industrial</a:t>
            </a:r>
          </a:p>
        </p:txBody>
      </p:sp>
      <p:sp>
        <p:nvSpPr>
          <p:cNvPr id="158723" name="Rectangle 9"/>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58724" name="Picture 5"/>
          <p:cNvPicPr>
            <a:picLocks noChangeAspect="1" noChangeArrowheads="1"/>
          </p:cNvPicPr>
          <p:nvPr/>
        </p:nvPicPr>
        <p:blipFill>
          <a:blip r:embed="rId3" cstate="print"/>
          <a:srcRect/>
          <a:stretch>
            <a:fillRect/>
          </a:stretch>
        </p:blipFill>
        <p:spPr bwMode="auto">
          <a:xfrm>
            <a:off x="760413" y="633413"/>
            <a:ext cx="8291512" cy="5046662"/>
          </a:xfrm>
          <a:prstGeom prst="rect">
            <a:avLst/>
          </a:prstGeom>
          <a:noFill/>
          <a:ln w="9525">
            <a:noFill/>
            <a:miter lim="800000"/>
            <a:headEnd/>
            <a:tailEnd/>
          </a:ln>
        </p:spPr>
      </p:pic>
    </p:spTree>
  </p:cSld>
  <p:clrMapOvr>
    <a:masterClrMapping/>
  </p:clrMapOvr>
  <p:transition spd="med">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xfrm>
            <a:off x="0" y="152400"/>
            <a:ext cx="8789988" cy="328613"/>
          </a:xfrm>
        </p:spPr>
        <p:txBody>
          <a:bodyPr/>
          <a:lstStyle/>
          <a:p>
            <a:pPr eaLnBrk="1" hangingPunct="1"/>
            <a:r>
              <a:rPr lang="en-US" sz="2400" smtClean="0"/>
              <a:t>Growth in Industrial Stock as it relates to Inventory</a:t>
            </a:r>
          </a:p>
        </p:txBody>
      </p:sp>
      <p:sp>
        <p:nvSpPr>
          <p:cNvPr id="159747" name="Rectangle 7"/>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59748" name="Picture 5"/>
          <p:cNvPicPr>
            <a:picLocks noChangeAspect="1" noChangeArrowheads="1"/>
          </p:cNvPicPr>
          <p:nvPr/>
        </p:nvPicPr>
        <p:blipFill>
          <a:blip r:embed="rId3" cstate="print"/>
          <a:srcRect/>
          <a:stretch>
            <a:fillRect/>
          </a:stretch>
        </p:blipFill>
        <p:spPr bwMode="auto">
          <a:xfrm>
            <a:off x="744538" y="915988"/>
            <a:ext cx="8297862" cy="46513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type="title" idx="4294967295"/>
          </p:nvPr>
        </p:nvSpPr>
        <p:spPr>
          <a:xfrm>
            <a:off x="457200" y="152400"/>
            <a:ext cx="8497888" cy="341313"/>
          </a:xfrm>
        </p:spPr>
        <p:txBody>
          <a:bodyPr/>
          <a:lstStyle/>
          <a:p>
            <a:pPr eaLnBrk="1" hangingPunct="1"/>
            <a:r>
              <a:rPr lang="en-US" sz="2400" smtClean="0"/>
              <a:t>Growth in Imports and Exports</a:t>
            </a:r>
          </a:p>
        </p:txBody>
      </p:sp>
      <p:sp>
        <p:nvSpPr>
          <p:cNvPr id="160771" name="Rectangle 11"/>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60772" name="Picture 5"/>
          <p:cNvPicPr>
            <a:picLocks noChangeAspect="1" noChangeArrowheads="1"/>
          </p:cNvPicPr>
          <p:nvPr/>
        </p:nvPicPr>
        <p:blipFill>
          <a:blip r:embed="rId3" cstate="print"/>
          <a:srcRect/>
          <a:stretch>
            <a:fillRect/>
          </a:stretch>
        </p:blipFill>
        <p:spPr bwMode="auto">
          <a:xfrm>
            <a:off x="1085850" y="920750"/>
            <a:ext cx="7656513" cy="4724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381000" y="0"/>
            <a:ext cx="8543925" cy="442913"/>
          </a:xfrm>
        </p:spPr>
        <p:txBody>
          <a:bodyPr/>
          <a:lstStyle/>
          <a:p>
            <a:pPr eaLnBrk="1" hangingPunct="1"/>
            <a:r>
              <a:rPr lang="en-US" sz="2100" smtClean="0"/>
              <a:t>Current State of the US Industrial Market:  Supply &amp; Demand</a:t>
            </a:r>
          </a:p>
        </p:txBody>
      </p:sp>
      <p:sp>
        <p:nvSpPr>
          <p:cNvPr id="161795" name="Rectangle 12"/>
          <p:cNvSpPr>
            <a:spLocks noChangeArrowheads="1"/>
          </p:cNvSpPr>
          <p:nvPr/>
        </p:nvSpPr>
        <p:spPr bwMode="auto">
          <a:xfrm>
            <a:off x="10668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61796" name="Picture 5"/>
          <p:cNvPicPr>
            <a:picLocks noChangeAspect="1" noChangeArrowheads="1"/>
          </p:cNvPicPr>
          <p:nvPr/>
        </p:nvPicPr>
        <p:blipFill>
          <a:blip r:embed="rId3" cstate="print"/>
          <a:srcRect/>
          <a:stretch>
            <a:fillRect/>
          </a:stretch>
        </p:blipFill>
        <p:spPr bwMode="auto">
          <a:xfrm>
            <a:off x="923925" y="696913"/>
            <a:ext cx="7886700" cy="4789487"/>
          </a:xfrm>
          <a:prstGeom prst="rect">
            <a:avLst/>
          </a:prstGeom>
          <a:noFill/>
          <a:ln w="9525">
            <a:noFill/>
            <a:miter lim="800000"/>
            <a:headEnd/>
            <a:tailEnd/>
          </a:ln>
        </p:spPr>
      </p:pic>
    </p:spTree>
  </p:cSld>
  <p:clrMapOvr>
    <a:masterClrMapping/>
  </p:clrMapOvr>
  <p:transition spd="med">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457200" y="152400"/>
            <a:ext cx="8483600" cy="336550"/>
          </a:xfrm>
        </p:spPr>
        <p:txBody>
          <a:bodyPr/>
          <a:lstStyle/>
          <a:p>
            <a:pPr eaLnBrk="1" hangingPunct="1"/>
            <a:r>
              <a:rPr lang="en-US" smtClean="0"/>
              <a:t>Average Annual Revenue Growth - Industrial</a:t>
            </a:r>
          </a:p>
        </p:txBody>
      </p:sp>
      <p:sp>
        <p:nvSpPr>
          <p:cNvPr id="162819"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62820" name="Picture 5"/>
          <p:cNvPicPr>
            <a:picLocks noChangeAspect="1" noChangeArrowheads="1"/>
          </p:cNvPicPr>
          <p:nvPr/>
        </p:nvPicPr>
        <p:blipFill>
          <a:blip r:embed="rId3" cstate="print"/>
          <a:srcRect/>
          <a:stretch>
            <a:fillRect/>
          </a:stretch>
        </p:blipFill>
        <p:spPr bwMode="auto">
          <a:xfrm>
            <a:off x="938213" y="603250"/>
            <a:ext cx="7664450" cy="54213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a:xfrm>
            <a:off x="457200" y="152400"/>
            <a:ext cx="8483600" cy="336550"/>
          </a:xfrm>
        </p:spPr>
        <p:txBody>
          <a:bodyPr/>
          <a:lstStyle/>
          <a:p>
            <a:pPr eaLnBrk="1" hangingPunct="1"/>
            <a:r>
              <a:rPr lang="en-US" smtClean="0"/>
              <a:t>National Trends - Industrial</a:t>
            </a:r>
          </a:p>
        </p:txBody>
      </p:sp>
      <p:sp>
        <p:nvSpPr>
          <p:cNvPr id="163843" name="Rectangle 20"/>
          <p:cNvSpPr>
            <a:spLocks noChangeArrowheads="1"/>
          </p:cNvSpPr>
          <p:nvPr/>
        </p:nvSpPr>
        <p:spPr bwMode="auto">
          <a:xfrm>
            <a:off x="838200" y="6248400"/>
            <a:ext cx="4756150" cy="244475"/>
          </a:xfrm>
          <a:prstGeom prst="rect">
            <a:avLst/>
          </a:prstGeom>
          <a:noFill/>
          <a:ln w="9525">
            <a:noFill/>
            <a:miter lim="800000"/>
            <a:headEnd/>
            <a:tailEnd/>
          </a:ln>
        </p:spPr>
        <p:txBody>
          <a:bodyPr>
            <a:spAutoFit/>
          </a:bodyPr>
          <a:lstStyle/>
          <a:p>
            <a:pPr eaLnBrk="0" hangingPunct="0"/>
            <a:r>
              <a:rPr lang="en-US" sz="1000"/>
              <a:t>Source: CBRE Econometric Advisors, Q3 2012</a:t>
            </a:r>
          </a:p>
        </p:txBody>
      </p:sp>
      <p:pic>
        <p:nvPicPr>
          <p:cNvPr id="163844" name="Picture 5"/>
          <p:cNvPicPr>
            <a:picLocks noChangeAspect="1" noChangeArrowheads="1"/>
          </p:cNvPicPr>
          <p:nvPr/>
        </p:nvPicPr>
        <p:blipFill>
          <a:blip r:embed="rId3" cstate="print"/>
          <a:srcRect/>
          <a:stretch>
            <a:fillRect/>
          </a:stretch>
        </p:blipFill>
        <p:spPr bwMode="auto">
          <a:xfrm>
            <a:off x="838200" y="717550"/>
            <a:ext cx="8070850" cy="50593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5"/>
          <p:cNvSpPr txBox="1">
            <a:spLocks noChangeArrowheads="1"/>
          </p:cNvSpPr>
          <p:nvPr/>
        </p:nvSpPr>
        <p:spPr bwMode="auto">
          <a:xfrm>
            <a:off x="1022350" y="53975"/>
            <a:ext cx="7769225" cy="427038"/>
          </a:xfrm>
          <a:prstGeom prst="rect">
            <a:avLst/>
          </a:prstGeom>
          <a:noFill/>
          <a:ln w="9525">
            <a:noFill/>
            <a:miter lim="800000"/>
            <a:headEnd/>
            <a:tailEnd/>
          </a:ln>
        </p:spPr>
        <p:txBody>
          <a:bodyPr lIns="0" tIns="0" rIns="0" bIns="0" anchor="b"/>
          <a:lstStyle/>
          <a:p>
            <a:pPr algn="r"/>
            <a:r>
              <a:rPr lang="en-US" sz="2000" b="1"/>
              <a:t>Real Capital Analytics 3Q YTD 2012 Industrial Broker Rankings</a:t>
            </a:r>
          </a:p>
        </p:txBody>
      </p:sp>
      <p:sp>
        <p:nvSpPr>
          <p:cNvPr id="164867" name="Rectangle 4"/>
          <p:cNvSpPr>
            <a:spLocks noChangeArrowheads="1"/>
          </p:cNvSpPr>
          <p:nvPr/>
        </p:nvSpPr>
        <p:spPr bwMode="auto">
          <a:xfrm>
            <a:off x="914400" y="6248400"/>
            <a:ext cx="4756150" cy="244475"/>
          </a:xfrm>
          <a:prstGeom prst="rect">
            <a:avLst/>
          </a:prstGeom>
          <a:noFill/>
          <a:ln w="9525">
            <a:noFill/>
            <a:miter lim="800000"/>
            <a:headEnd/>
            <a:tailEnd/>
          </a:ln>
        </p:spPr>
        <p:txBody>
          <a:bodyPr>
            <a:spAutoFit/>
          </a:bodyPr>
          <a:lstStyle/>
          <a:p>
            <a:pPr eaLnBrk="0" hangingPunct="0"/>
            <a:r>
              <a:rPr lang="en-US" sz="1000"/>
              <a:t>Source: Real Capital Analytics</a:t>
            </a:r>
          </a:p>
        </p:txBody>
      </p:sp>
      <p:sp>
        <p:nvSpPr>
          <p:cNvPr id="164868" name="Rectangle 31"/>
          <p:cNvSpPr>
            <a:spLocks noChangeArrowheads="1"/>
          </p:cNvSpPr>
          <p:nvPr/>
        </p:nvSpPr>
        <p:spPr bwMode="auto">
          <a:xfrm>
            <a:off x="750888" y="576263"/>
            <a:ext cx="8178800" cy="296862"/>
          </a:xfrm>
          <a:prstGeom prst="rect">
            <a:avLst/>
          </a:prstGeom>
          <a:noFill/>
          <a:ln w="9525" algn="ctr">
            <a:noFill/>
            <a:miter lim="800000"/>
            <a:headEnd/>
            <a:tailEnd/>
          </a:ln>
        </p:spPr>
        <p:txBody>
          <a:bodyPr lIns="0" tIns="0" rIns="0" bIns="0" anchor="b"/>
          <a:lstStyle/>
          <a:p>
            <a:pPr algn="r"/>
            <a:r>
              <a:rPr lang="en-US" sz="1600" b="1">
                <a:solidFill>
                  <a:srgbClr val="B2B2B2"/>
                </a:solidFill>
              </a:rPr>
              <a:t>Includes Transactions over $2.5 million</a:t>
            </a:r>
          </a:p>
        </p:txBody>
      </p:sp>
      <p:pic>
        <p:nvPicPr>
          <p:cNvPr id="164869" name="Picture 6"/>
          <p:cNvPicPr>
            <a:picLocks noChangeAspect="1" noChangeArrowheads="1"/>
          </p:cNvPicPr>
          <p:nvPr/>
        </p:nvPicPr>
        <p:blipFill>
          <a:blip r:embed="rId3" cstate="print"/>
          <a:srcRect/>
          <a:stretch>
            <a:fillRect/>
          </a:stretch>
        </p:blipFill>
        <p:spPr bwMode="auto">
          <a:xfrm>
            <a:off x="2203450" y="1011238"/>
            <a:ext cx="4999038" cy="5359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3198813" y="3130550"/>
            <a:ext cx="5345112" cy="457200"/>
          </a:xfrm>
          <a:ln/>
        </p:spPr>
        <p:txBody>
          <a:bodyPr/>
          <a:lstStyle/>
          <a:p>
            <a:pPr eaLnBrk="1" hangingPunct="1"/>
            <a:r>
              <a:rPr lang="en-US" smtClean="0"/>
              <a:t>Retail Property Overview</a:t>
            </a:r>
          </a:p>
        </p:txBody>
      </p:sp>
    </p:spTree>
  </p:cSld>
  <p:clrMapOvr>
    <a:masterClrMapping/>
  </p:clrMapOvr>
  <p:transition spd="med">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r>
              <a:rPr lang="en-US" smtClean="0">
                <a:latin typeface="Arial" charset="0"/>
              </a:rPr>
              <a:t>Quarterly US Retail E-Commerce Sales</a:t>
            </a:r>
          </a:p>
        </p:txBody>
      </p:sp>
      <p:sp>
        <p:nvSpPr>
          <p:cNvPr id="171011" name="Text Placeholder 4"/>
          <p:cNvSpPr>
            <a:spLocks noGrp="1"/>
          </p:cNvSpPr>
          <p:nvPr>
            <p:ph type="body" sz="quarter" idx="12"/>
          </p:nvPr>
        </p:nvSpPr>
        <p:spPr>
          <a:xfrm>
            <a:off x="1066800" y="6096000"/>
            <a:ext cx="6019800" cy="609600"/>
          </a:xfrm>
        </p:spPr>
        <p:txBody>
          <a:bodyPr/>
          <a:lstStyle/>
          <a:p>
            <a:r>
              <a:rPr lang="en-US" smtClean="0">
                <a:latin typeface="Arial" charset="0"/>
              </a:rPr>
              <a:t>Source: US Department of Commerce, data through Q3 2012</a:t>
            </a:r>
          </a:p>
          <a:p>
            <a:r>
              <a:rPr lang="en-US" smtClean="0">
                <a:latin typeface="Arial" charset="0"/>
              </a:rPr>
              <a:t>Estimates are based on data from the Monthly Retail Trade Survey, and are adjusted for seasonal variation, but not for price changes</a:t>
            </a:r>
          </a:p>
        </p:txBody>
      </p:sp>
      <p:pic>
        <p:nvPicPr>
          <p:cNvPr id="171012" name="Picture 5"/>
          <p:cNvPicPr>
            <a:picLocks noChangeAspect="1" noChangeArrowheads="1"/>
          </p:cNvPicPr>
          <p:nvPr/>
        </p:nvPicPr>
        <p:blipFill>
          <a:blip r:embed="rId3" cstate="print"/>
          <a:srcRect/>
          <a:stretch>
            <a:fillRect/>
          </a:stretch>
        </p:blipFill>
        <p:spPr bwMode="auto">
          <a:xfrm>
            <a:off x="1371600" y="838200"/>
            <a:ext cx="7239000" cy="4916488"/>
          </a:xfrm>
          <a:prstGeom prst="rect">
            <a:avLst/>
          </a:prstGeom>
          <a:noFill/>
          <a:ln w="9525">
            <a:noFill/>
            <a:miter lim="800000"/>
            <a:headEnd/>
            <a:tailEnd/>
          </a:ln>
          <a:effec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019175" y="438150"/>
            <a:ext cx="7769225" cy="427038"/>
          </a:xfrm>
        </p:spPr>
        <p:txBody>
          <a:bodyPr/>
          <a:lstStyle/>
          <a:p>
            <a:pPr eaLnBrk="1" hangingPunct="1"/>
            <a:r>
              <a:rPr lang="en-US" sz="2400" dirty="0" smtClean="0"/>
              <a:t>Distress Is All Relative:  Which Distressed Markets Also Face A Weak Demand Outlook</a:t>
            </a:r>
          </a:p>
        </p:txBody>
      </p:sp>
      <p:sp>
        <p:nvSpPr>
          <p:cNvPr id="94211" name="Rectangle 5"/>
          <p:cNvSpPr>
            <a:spLocks noChangeArrowheads="1"/>
          </p:cNvSpPr>
          <p:nvPr/>
        </p:nvSpPr>
        <p:spPr bwMode="auto">
          <a:xfrm>
            <a:off x="931863" y="6380163"/>
            <a:ext cx="4572000" cy="246062"/>
          </a:xfrm>
          <a:prstGeom prst="rect">
            <a:avLst/>
          </a:prstGeom>
          <a:noFill/>
          <a:ln w="9525">
            <a:noFill/>
            <a:miter lim="800000"/>
            <a:headEnd/>
            <a:tailEnd/>
          </a:ln>
        </p:spPr>
        <p:txBody>
          <a:bodyPr>
            <a:spAutoFit/>
          </a:bodyPr>
          <a:lstStyle/>
          <a:p>
            <a:pPr eaLnBrk="0" hangingPunct="0"/>
            <a:r>
              <a:rPr kumimoji="1" lang="en-US" sz="1000"/>
              <a:t>Source: CBRE Research, CBRE-EA, and RCA, October 2012</a:t>
            </a:r>
          </a:p>
        </p:txBody>
      </p:sp>
      <p:pic>
        <p:nvPicPr>
          <p:cNvPr id="94212" name="Picture 5"/>
          <p:cNvPicPr>
            <a:picLocks noChangeAspect="1" noChangeArrowheads="1"/>
          </p:cNvPicPr>
          <p:nvPr/>
        </p:nvPicPr>
        <p:blipFill>
          <a:blip r:embed="rId3" cstate="print"/>
          <a:srcRect/>
          <a:stretch>
            <a:fillRect/>
          </a:stretch>
        </p:blipFill>
        <p:spPr bwMode="auto">
          <a:xfrm>
            <a:off x="819150" y="928688"/>
            <a:ext cx="8132763" cy="5319712"/>
          </a:xfrm>
          <a:prstGeom prst="rect">
            <a:avLst/>
          </a:prstGeom>
          <a:noFill/>
          <a:ln w="9525">
            <a:solidFill>
              <a:srgbClr val="FFFF00"/>
            </a:solidFill>
            <a:miter lim="800000"/>
            <a:headEnd/>
            <a:tailEnd/>
          </a:ln>
        </p:spPr>
      </p:pic>
      <p:cxnSp>
        <p:nvCxnSpPr>
          <p:cNvPr id="6" name="Straight Arrow Connector 5"/>
          <p:cNvCxnSpPr/>
          <p:nvPr/>
        </p:nvCxnSpPr>
        <p:spPr>
          <a:xfrm flipH="1" flipV="1">
            <a:off x="4707802" y="3340729"/>
            <a:ext cx="1004935" cy="905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r>
              <a:rPr lang="en-US" smtClean="0">
                <a:latin typeface="Arial" charset="0"/>
              </a:rPr>
              <a:t>Store Closings</a:t>
            </a:r>
          </a:p>
        </p:txBody>
      </p:sp>
      <p:sp>
        <p:nvSpPr>
          <p:cNvPr id="3" name="Text Placeholder 2"/>
          <p:cNvSpPr>
            <a:spLocks noGrp="1"/>
          </p:cNvSpPr>
          <p:nvPr>
            <p:ph type="body" sz="quarter" idx="10"/>
          </p:nvPr>
        </p:nvSpPr>
        <p:spPr/>
        <p:txBody>
          <a:bodyPr/>
          <a:lstStyle/>
          <a:p>
            <a:pPr>
              <a:defRPr/>
            </a:pPr>
            <a:r>
              <a:rPr lang="en-US" dirty="0" smtClean="0">
                <a:latin typeface="+mj-lt"/>
              </a:rPr>
              <a:t>US Announced Store Closings 2001 –Q3 2012</a:t>
            </a:r>
            <a:endParaRPr lang="en-US" dirty="0">
              <a:latin typeface="+mj-lt"/>
            </a:endParaRPr>
          </a:p>
        </p:txBody>
      </p:sp>
      <p:sp>
        <p:nvSpPr>
          <p:cNvPr id="5" name="Text Placeholder 4"/>
          <p:cNvSpPr>
            <a:spLocks noGrp="1"/>
          </p:cNvSpPr>
          <p:nvPr>
            <p:ph type="body" sz="quarter" idx="12"/>
          </p:nvPr>
        </p:nvSpPr>
        <p:spPr/>
        <p:txBody>
          <a:bodyPr/>
          <a:lstStyle/>
          <a:p>
            <a:pPr marL="168275" indent="-168275">
              <a:defRPr/>
            </a:pPr>
            <a:r>
              <a:rPr lang="en-US" dirty="0" smtClean="0">
                <a:latin typeface="+mj-lt"/>
              </a:rPr>
              <a:t>Source: U.S. Retail Real Estate Supply Conditions, PNC Real Estate And ICSC Research</a:t>
            </a:r>
          </a:p>
          <a:p>
            <a:pPr marL="168275" indent="-168275">
              <a:defRPr/>
            </a:pPr>
            <a:r>
              <a:rPr lang="en-US" dirty="0" smtClean="0">
                <a:latin typeface="+mj-lt"/>
              </a:rPr>
              <a:t>Updated: Q3 2012</a:t>
            </a:r>
          </a:p>
        </p:txBody>
      </p:sp>
      <p:pic>
        <p:nvPicPr>
          <p:cNvPr id="172037" name="Picture 2"/>
          <p:cNvPicPr>
            <a:picLocks noChangeAspect="1" noChangeArrowheads="1"/>
          </p:cNvPicPr>
          <p:nvPr/>
        </p:nvPicPr>
        <p:blipFill>
          <a:blip r:embed="rId3" cstate="print"/>
          <a:srcRect/>
          <a:stretch>
            <a:fillRect/>
          </a:stretch>
        </p:blipFill>
        <p:spPr bwMode="auto">
          <a:xfrm>
            <a:off x="1371600" y="927100"/>
            <a:ext cx="7126288" cy="5016500"/>
          </a:xfrm>
          <a:prstGeom prst="rect">
            <a:avLst/>
          </a:prstGeom>
          <a:noFill/>
          <a:ln w="9525">
            <a:noFill/>
            <a:miter lim="800000"/>
            <a:headEnd/>
            <a:tailEnd/>
          </a:ln>
          <a:effectLst/>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174750" y="76200"/>
            <a:ext cx="7769225" cy="427038"/>
          </a:xfrm>
          <a:prstGeom prst="rect">
            <a:avLst/>
          </a:prstGeom>
          <a:noFill/>
          <a:ln w="9525">
            <a:noFill/>
            <a:miter lim="800000"/>
            <a:headEnd/>
            <a:tailEnd/>
          </a:ln>
        </p:spPr>
        <p:txBody>
          <a:bodyPr lIns="0" tIns="0" rIns="0" bIns="0" anchor="b"/>
          <a:lstStyle>
            <a:lvl1pPr algn="r" rtl="0" eaLnBrk="1" fontAlgn="base" hangingPunct="1">
              <a:spcBef>
                <a:spcPct val="0"/>
              </a:spcBef>
              <a:spcAft>
                <a:spcPct val="0"/>
              </a:spcAft>
              <a:defRPr sz="2800" b="1">
                <a:solidFill>
                  <a:schemeClr val="tx1"/>
                </a:solidFill>
                <a:latin typeface="+mj-lt"/>
                <a:ea typeface="+mj-ea"/>
                <a:cs typeface="+mj-cs"/>
              </a:defRPr>
            </a:lvl1pPr>
            <a:lvl2pPr algn="r" rtl="0" eaLnBrk="1" fontAlgn="base" hangingPunct="1">
              <a:spcBef>
                <a:spcPct val="0"/>
              </a:spcBef>
              <a:spcAft>
                <a:spcPct val="0"/>
              </a:spcAft>
              <a:defRPr sz="2800" b="1">
                <a:solidFill>
                  <a:schemeClr val="tx1"/>
                </a:solidFill>
                <a:latin typeface="Arial" charset="0"/>
              </a:defRPr>
            </a:lvl2pPr>
            <a:lvl3pPr algn="r" rtl="0" eaLnBrk="1" fontAlgn="base" hangingPunct="1">
              <a:spcBef>
                <a:spcPct val="0"/>
              </a:spcBef>
              <a:spcAft>
                <a:spcPct val="0"/>
              </a:spcAft>
              <a:defRPr sz="2800" b="1">
                <a:solidFill>
                  <a:schemeClr val="tx1"/>
                </a:solidFill>
                <a:latin typeface="Arial" charset="0"/>
              </a:defRPr>
            </a:lvl3pPr>
            <a:lvl4pPr algn="r" rtl="0" eaLnBrk="1" fontAlgn="base" hangingPunct="1">
              <a:spcBef>
                <a:spcPct val="0"/>
              </a:spcBef>
              <a:spcAft>
                <a:spcPct val="0"/>
              </a:spcAft>
              <a:defRPr sz="2800" b="1">
                <a:solidFill>
                  <a:schemeClr val="tx1"/>
                </a:solidFill>
                <a:latin typeface="Arial" charset="0"/>
              </a:defRPr>
            </a:lvl4pPr>
            <a:lvl5pPr algn="r" rtl="0" eaLnBrk="1" fontAlgn="base" hangingPunct="1">
              <a:spcBef>
                <a:spcPct val="0"/>
              </a:spcBef>
              <a:spcAft>
                <a:spcPct val="0"/>
              </a:spcAft>
              <a:defRPr sz="2800" b="1">
                <a:solidFill>
                  <a:schemeClr val="tx1"/>
                </a:solidFill>
                <a:latin typeface="Arial" charset="0"/>
              </a:defRPr>
            </a:lvl5pPr>
            <a:lvl6pPr marL="457200" algn="r" rtl="0" eaLnBrk="1" fontAlgn="base" hangingPunct="1">
              <a:spcBef>
                <a:spcPct val="0"/>
              </a:spcBef>
              <a:spcAft>
                <a:spcPct val="0"/>
              </a:spcAft>
              <a:defRPr sz="2800" b="1">
                <a:solidFill>
                  <a:schemeClr val="tx1"/>
                </a:solidFill>
                <a:latin typeface="Arial" charset="0"/>
              </a:defRPr>
            </a:lvl6pPr>
            <a:lvl7pPr marL="914400" algn="r" rtl="0" eaLnBrk="1" fontAlgn="base" hangingPunct="1">
              <a:spcBef>
                <a:spcPct val="0"/>
              </a:spcBef>
              <a:spcAft>
                <a:spcPct val="0"/>
              </a:spcAft>
              <a:defRPr sz="2800" b="1">
                <a:solidFill>
                  <a:schemeClr val="tx1"/>
                </a:solidFill>
                <a:latin typeface="Arial" charset="0"/>
              </a:defRPr>
            </a:lvl7pPr>
            <a:lvl8pPr marL="1371600" algn="r" rtl="0" eaLnBrk="1" fontAlgn="base" hangingPunct="1">
              <a:spcBef>
                <a:spcPct val="0"/>
              </a:spcBef>
              <a:spcAft>
                <a:spcPct val="0"/>
              </a:spcAft>
              <a:defRPr sz="2800" b="1">
                <a:solidFill>
                  <a:schemeClr val="tx1"/>
                </a:solidFill>
                <a:latin typeface="Arial" charset="0"/>
              </a:defRPr>
            </a:lvl8pPr>
            <a:lvl9pPr marL="1828800" algn="r" rtl="0" eaLnBrk="1" fontAlgn="base" hangingPunct="1">
              <a:spcBef>
                <a:spcPct val="0"/>
              </a:spcBef>
              <a:spcAft>
                <a:spcPct val="0"/>
              </a:spcAft>
              <a:defRPr sz="2800" b="1">
                <a:solidFill>
                  <a:schemeClr val="tx1"/>
                </a:solidFill>
                <a:latin typeface="Arial" charset="0"/>
              </a:defRPr>
            </a:lvl9pPr>
          </a:lstStyle>
          <a:p>
            <a:pPr>
              <a:defRPr/>
            </a:pPr>
            <a:r>
              <a:rPr lang="en-US" kern="0" smtClean="0">
                <a:solidFill>
                  <a:sysClr val="windowText" lastClr="000000"/>
                </a:solidFill>
              </a:rPr>
              <a:t>Performance In Past Two Holiday Seasons</a:t>
            </a:r>
            <a:endParaRPr lang="en-US" kern="0" dirty="0">
              <a:solidFill>
                <a:sysClr val="windowText" lastClr="000000"/>
              </a:solidFill>
            </a:endParaRPr>
          </a:p>
        </p:txBody>
      </p:sp>
      <p:sp>
        <p:nvSpPr>
          <p:cNvPr id="173059" name="TextBox 11"/>
          <p:cNvSpPr txBox="1">
            <a:spLocks noChangeArrowheads="1"/>
          </p:cNvSpPr>
          <p:nvPr/>
        </p:nvSpPr>
        <p:spPr bwMode="auto">
          <a:xfrm>
            <a:off x="1066800" y="6108700"/>
            <a:ext cx="3124200" cy="246063"/>
          </a:xfrm>
          <a:prstGeom prst="rect">
            <a:avLst/>
          </a:prstGeom>
          <a:noFill/>
          <a:ln w="9525">
            <a:noFill/>
            <a:miter lim="800000"/>
            <a:headEnd/>
            <a:tailEnd/>
          </a:ln>
        </p:spPr>
        <p:txBody>
          <a:bodyPr>
            <a:spAutoFit/>
          </a:bodyPr>
          <a:lstStyle/>
          <a:p>
            <a:r>
              <a:rPr lang="en-US" sz="1000"/>
              <a:t>Source: Census Bureau</a:t>
            </a:r>
          </a:p>
        </p:txBody>
      </p:sp>
      <p:pic>
        <p:nvPicPr>
          <p:cNvPr id="173060" name="Picture 2"/>
          <p:cNvPicPr>
            <a:picLocks noChangeAspect="1" noChangeArrowheads="1"/>
          </p:cNvPicPr>
          <p:nvPr/>
        </p:nvPicPr>
        <p:blipFill>
          <a:blip r:embed="rId3" cstate="print"/>
          <a:srcRect/>
          <a:stretch>
            <a:fillRect/>
          </a:stretch>
        </p:blipFill>
        <p:spPr bwMode="auto">
          <a:xfrm>
            <a:off x="682625" y="692150"/>
            <a:ext cx="8461375" cy="5327650"/>
          </a:xfrm>
          <a:prstGeom prst="rect">
            <a:avLst/>
          </a:prstGeom>
          <a:noFill/>
          <a:ln w="9525">
            <a:noFill/>
            <a:miter lim="800000"/>
            <a:headEnd/>
            <a:tailEnd/>
          </a:ln>
          <a:effectLst/>
        </p:spPr>
      </p:pic>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r>
              <a:rPr lang="en-US" smtClean="0"/>
              <a:t>Modest But Consistent Retail Recovery</a:t>
            </a:r>
          </a:p>
        </p:txBody>
      </p:sp>
      <p:sp>
        <p:nvSpPr>
          <p:cNvPr id="174083" name="Text Box 5"/>
          <p:cNvSpPr txBox="1">
            <a:spLocks noChangeArrowheads="1"/>
          </p:cNvSpPr>
          <p:nvPr/>
        </p:nvSpPr>
        <p:spPr bwMode="auto">
          <a:xfrm>
            <a:off x="990600" y="5867400"/>
            <a:ext cx="4318000" cy="246063"/>
          </a:xfrm>
          <a:prstGeom prst="rect">
            <a:avLst/>
          </a:prstGeom>
          <a:noFill/>
          <a:ln w="9525">
            <a:noFill/>
            <a:miter lim="800000"/>
            <a:headEnd/>
            <a:tailEnd/>
          </a:ln>
        </p:spPr>
        <p:txBody>
          <a:bodyPr lIns="91429" tIns="45714" rIns="91429" bIns="45714">
            <a:spAutoFit/>
          </a:bodyPr>
          <a:lstStyle/>
          <a:p>
            <a:r>
              <a:rPr lang="en-US" sz="1000"/>
              <a:t>Source: CBRE Econometric Advisors</a:t>
            </a:r>
          </a:p>
        </p:txBody>
      </p:sp>
      <p:pic>
        <p:nvPicPr>
          <p:cNvPr id="174084" name="Picture 2"/>
          <p:cNvPicPr>
            <a:picLocks noChangeAspect="1" noChangeArrowheads="1"/>
          </p:cNvPicPr>
          <p:nvPr/>
        </p:nvPicPr>
        <p:blipFill>
          <a:blip r:embed="rId3" cstate="print"/>
          <a:srcRect/>
          <a:stretch>
            <a:fillRect/>
          </a:stretch>
        </p:blipFill>
        <p:spPr bwMode="auto">
          <a:xfrm>
            <a:off x="793750" y="765175"/>
            <a:ext cx="8274050" cy="52101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en-US" sz="2600" smtClean="0">
                <a:latin typeface="Arial" charset="0"/>
              </a:rPr>
              <a:t>Positive But Below 1% Rent Growth in ‘13 &amp; ‘14</a:t>
            </a:r>
          </a:p>
        </p:txBody>
      </p:sp>
      <p:sp>
        <p:nvSpPr>
          <p:cNvPr id="175107" name="Text Placeholder 4"/>
          <p:cNvSpPr>
            <a:spLocks noGrp="1"/>
          </p:cNvSpPr>
          <p:nvPr>
            <p:ph type="body" sz="quarter" idx="12"/>
          </p:nvPr>
        </p:nvSpPr>
        <p:spPr/>
        <p:txBody>
          <a:bodyPr/>
          <a:lstStyle/>
          <a:p>
            <a:r>
              <a:rPr lang="en-US" smtClean="0">
                <a:latin typeface="Arial" charset="0"/>
              </a:rPr>
              <a:t>Source: CBRE Econometric Advisors, updated Q3 2012</a:t>
            </a:r>
          </a:p>
        </p:txBody>
      </p:sp>
      <p:sp>
        <p:nvSpPr>
          <p:cNvPr id="175108" name="TextBox 7"/>
          <p:cNvSpPr txBox="1">
            <a:spLocks noChangeArrowheads="1"/>
          </p:cNvSpPr>
          <p:nvPr/>
        </p:nvSpPr>
        <p:spPr bwMode="auto">
          <a:xfrm>
            <a:off x="1219200" y="838200"/>
            <a:ext cx="228600" cy="276225"/>
          </a:xfrm>
          <a:prstGeom prst="rect">
            <a:avLst/>
          </a:prstGeom>
          <a:noFill/>
          <a:ln w="9525">
            <a:noFill/>
            <a:miter lim="800000"/>
            <a:headEnd/>
            <a:tailEnd/>
          </a:ln>
        </p:spPr>
        <p:txBody>
          <a:bodyPr>
            <a:spAutoFit/>
          </a:bodyPr>
          <a:lstStyle/>
          <a:p>
            <a:r>
              <a:rPr lang="en-US" sz="1200"/>
              <a:t>%</a:t>
            </a:r>
          </a:p>
        </p:txBody>
      </p:sp>
      <p:cxnSp>
        <p:nvCxnSpPr>
          <p:cNvPr id="9" name="Straight Connector 8"/>
          <p:cNvCxnSpPr/>
          <p:nvPr/>
        </p:nvCxnSpPr>
        <p:spPr>
          <a:xfrm>
            <a:off x="6629400" y="685800"/>
            <a:ext cx="0" cy="44958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75110" name="Picture 3"/>
          <p:cNvPicPr>
            <a:picLocks noChangeAspect="1" noChangeArrowheads="1"/>
          </p:cNvPicPr>
          <p:nvPr/>
        </p:nvPicPr>
        <p:blipFill>
          <a:blip r:embed="rId3" cstate="print"/>
          <a:srcRect/>
          <a:stretch>
            <a:fillRect/>
          </a:stretch>
        </p:blipFill>
        <p:spPr bwMode="auto">
          <a:xfrm>
            <a:off x="795338" y="838200"/>
            <a:ext cx="8043862" cy="50863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US" smtClean="0">
                <a:latin typeface="Arial" charset="0"/>
              </a:rPr>
              <a:t>Retail Market Observations</a:t>
            </a:r>
          </a:p>
        </p:txBody>
      </p:sp>
      <p:sp>
        <p:nvSpPr>
          <p:cNvPr id="176131" name="Text Placeholder 2"/>
          <p:cNvSpPr>
            <a:spLocks noGrp="1"/>
          </p:cNvSpPr>
          <p:nvPr>
            <p:ph type="body" sz="quarter" idx="10"/>
          </p:nvPr>
        </p:nvSpPr>
        <p:spPr/>
        <p:txBody>
          <a:bodyPr/>
          <a:lstStyle/>
          <a:p>
            <a:r>
              <a:rPr lang="en-US" smtClean="0">
                <a:latin typeface="Arial" charset="0"/>
              </a:rPr>
              <a:t>United States</a:t>
            </a:r>
          </a:p>
        </p:txBody>
      </p:sp>
      <p:sp>
        <p:nvSpPr>
          <p:cNvPr id="176132" name="Text Placeholder 4"/>
          <p:cNvSpPr>
            <a:spLocks noGrp="1"/>
          </p:cNvSpPr>
          <p:nvPr>
            <p:ph type="body" sz="quarter" idx="12"/>
          </p:nvPr>
        </p:nvSpPr>
        <p:spPr/>
        <p:txBody>
          <a:bodyPr/>
          <a:lstStyle/>
          <a:p>
            <a:r>
              <a:rPr lang="en-US" smtClean="0">
                <a:latin typeface="Arial" charset="0"/>
              </a:rPr>
              <a:t>Sources: US Census Bureau; US Bureau of Labor Statistics;  CoStar</a:t>
            </a:r>
          </a:p>
        </p:txBody>
      </p:sp>
      <p:pic>
        <p:nvPicPr>
          <p:cNvPr id="176133" name="Picture 2"/>
          <p:cNvPicPr>
            <a:picLocks noChangeAspect="1" noChangeArrowheads="1"/>
          </p:cNvPicPr>
          <p:nvPr/>
        </p:nvPicPr>
        <p:blipFill>
          <a:blip r:embed="rId3" cstate="print"/>
          <a:srcRect/>
          <a:stretch>
            <a:fillRect/>
          </a:stretch>
        </p:blipFill>
        <p:spPr bwMode="auto">
          <a:xfrm>
            <a:off x="1057275" y="1249363"/>
            <a:ext cx="7858125" cy="46942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smtClean="0">
                <a:latin typeface="Arial" charset="0"/>
              </a:rPr>
              <a:t>Retail Transaction Volume</a:t>
            </a:r>
          </a:p>
        </p:txBody>
      </p:sp>
      <p:sp>
        <p:nvSpPr>
          <p:cNvPr id="3" name="Text Placeholder 2"/>
          <p:cNvSpPr>
            <a:spLocks noGrp="1"/>
          </p:cNvSpPr>
          <p:nvPr>
            <p:ph type="body" sz="quarter" idx="10"/>
          </p:nvPr>
        </p:nvSpPr>
        <p:spPr/>
        <p:txBody>
          <a:bodyPr/>
          <a:lstStyle/>
          <a:p>
            <a:pPr>
              <a:defRPr/>
            </a:pPr>
            <a:r>
              <a:rPr lang="en-US" dirty="0" smtClean="0">
                <a:latin typeface="+mj-lt"/>
              </a:rPr>
              <a:t>Billions ($) Properties – National Data</a:t>
            </a:r>
            <a:endParaRPr lang="en-US" dirty="0">
              <a:latin typeface="+mj-lt"/>
            </a:endParaRPr>
          </a:p>
        </p:txBody>
      </p:sp>
      <p:sp>
        <p:nvSpPr>
          <p:cNvPr id="5" name="Text Placeholder 4"/>
          <p:cNvSpPr>
            <a:spLocks noGrp="1"/>
          </p:cNvSpPr>
          <p:nvPr>
            <p:ph type="body" sz="quarter" idx="12"/>
          </p:nvPr>
        </p:nvSpPr>
        <p:spPr/>
        <p:txBody>
          <a:bodyPr/>
          <a:lstStyle/>
          <a:p>
            <a:pPr marL="168275" indent="-168275">
              <a:defRPr/>
            </a:pPr>
            <a:r>
              <a:rPr lang="en-US" dirty="0" smtClean="0">
                <a:latin typeface="+mn-lt"/>
              </a:rPr>
              <a:t>Source: Real Capital Analytics. Historical Statistics by Year (data through Q3 2012)</a:t>
            </a:r>
          </a:p>
          <a:p>
            <a:pPr>
              <a:defRPr/>
            </a:pPr>
            <a:endParaRPr lang="en-US" dirty="0">
              <a:latin typeface="+mn-lt"/>
            </a:endParaRPr>
          </a:p>
        </p:txBody>
      </p:sp>
      <p:pic>
        <p:nvPicPr>
          <p:cNvPr id="177157" name="Picture 2"/>
          <p:cNvPicPr>
            <a:picLocks noChangeAspect="1" noChangeArrowheads="1"/>
          </p:cNvPicPr>
          <p:nvPr/>
        </p:nvPicPr>
        <p:blipFill>
          <a:blip r:embed="rId3" cstate="print"/>
          <a:srcRect/>
          <a:stretch>
            <a:fillRect/>
          </a:stretch>
        </p:blipFill>
        <p:spPr bwMode="auto">
          <a:xfrm>
            <a:off x="1019175" y="914400"/>
            <a:ext cx="7743825" cy="50323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en-US" smtClean="0">
                <a:latin typeface="Arial" charset="0"/>
              </a:rPr>
              <a:t>Retail Transaction Volume</a:t>
            </a:r>
          </a:p>
        </p:txBody>
      </p:sp>
      <p:sp>
        <p:nvSpPr>
          <p:cNvPr id="3" name="Text Placeholder 2"/>
          <p:cNvSpPr>
            <a:spLocks noGrp="1"/>
          </p:cNvSpPr>
          <p:nvPr>
            <p:ph type="body" sz="quarter" idx="10"/>
          </p:nvPr>
        </p:nvSpPr>
        <p:spPr/>
        <p:txBody>
          <a:bodyPr/>
          <a:lstStyle/>
          <a:p>
            <a:pPr>
              <a:defRPr/>
            </a:pPr>
            <a:r>
              <a:rPr lang="en-US" dirty="0" smtClean="0">
                <a:latin typeface="+mj-lt"/>
              </a:rPr>
              <a:t>Billions ($) Properties – National Data</a:t>
            </a:r>
          </a:p>
          <a:p>
            <a:pPr>
              <a:defRPr/>
            </a:pPr>
            <a:endParaRPr lang="en-US" dirty="0">
              <a:latin typeface="+mj-lt"/>
            </a:endParaRPr>
          </a:p>
        </p:txBody>
      </p:sp>
      <p:sp>
        <p:nvSpPr>
          <p:cNvPr id="5" name="Text Placeholder 4"/>
          <p:cNvSpPr>
            <a:spLocks noGrp="1"/>
          </p:cNvSpPr>
          <p:nvPr>
            <p:ph type="body" sz="quarter" idx="12"/>
          </p:nvPr>
        </p:nvSpPr>
        <p:spPr/>
        <p:txBody>
          <a:bodyPr/>
          <a:lstStyle/>
          <a:p>
            <a:pPr marL="168275" indent="-168275">
              <a:defRPr/>
            </a:pPr>
            <a:r>
              <a:rPr lang="en-US" dirty="0" smtClean="0">
                <a:latin typeface="+mj-lt"/>
              </a:rPr>
              <a:t>Source: Real Capital Analytics. Historical Statistics by Year (data through Q3 2012)</a:t>
            </a:r>
          </a:p>
          <a:p>
            <a:pPr>
              <a:defRPr/>
            </a:pPr>
            <a:endParaRPr lang="en-US" dirty="0">
              <a:latin typeface="+mj-lt"/>
            </a:endParaRPr>
          </a:p>
        </p:txBody>
      </p:sp>
      <p:pic>
        <p:nvPicPr>
          <p:cNvPr id="178181" name="Picture 2"/>
          <p:cNvPicPr>
            <a:picLocks noChangeAspect="1" noChangeArrowheads="1"/>
          </p:cNvPicPr>
          <p:nvPr/>
        </p:nvPicPr>
        <p:blipFill>
          <a:blip r:embed="rId3" cstate="print"/>
          <a:srcRect/>
          <a:stretch>
            <a:fillRect/>
          </a:stretch>
        </p:blipFill>
        <p:spPr bwMode="auto">
          <a:xfrm>
            <a:off x="1066800" y="1127125"/>
            <a:ext cx="7291388" cy="4435475"/>
          </a:xfrm>
          <a:prstGeom prst="rect">
            <a:avLst/>
          </a:prstGeom>
          <a:noFill/>
          <a:ln w="9525">
            <a:noFill/>
            <a:miter lim="800000"/>
            <a:headEnd/>
            <a:tailEnd/>
          </a:ln>
          <a:effectLst/>
        </p:spPr>
      </p:pic>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smtClean="0">
                <a:latin typeface="Arial" charset="0"/>
              </a:rPr>
              <a:t>Retail Transaction Volume</a:t>
            </a:r>
          </a:p>
        </p:txBody>
      </p:sp>
      <p:sp>
        <p:nvSpPr>
          <p:cNvPr id="3" name="Text Placeholder 2"/>
          <p:cNvSpPr>
            <a:spLocks noGrp="1"/>
          </p:cNvSpPr>
          <p:nvPr>
            <p:ph type="body" sz="quarter" idx="10"/>
          </p:nvPr>
        </p:nvSpPr>
        <p:spPr/>
        <p:txBody>
          <a:bodyPr/>
          <a:lstStyle/>
          <a:p>
            <a:pPr>
              <a:defRPr/>
            </a:pPr>
            <a:r>
              <a:rPr lang="en-US" dirty="0" smtClean="0">
                <a:latin typeface="+mj-lt"/>
              </a:rPr>
              <a:t>Billions ($) Properties – National Data</a:t>
            </a:r>
            <a:endParaRPr lang="en-US" dirty="0">
              <a:latin typeface="+mj-lt"/>
            </a:endParaRPr>
          </a:p>
        </p:txBody>
      </p:sp>
      <p:sp>
        <p:nvSpPr>
          <p:cNvPr id="179204" name="Text Placeholder 4"/>
          <p:cNvSpPr>
            <a:spLocks noGrp="1"/>
          </p:cNvSpPr>
          <p:nvPr>
            <p:ph type="body" sz="quarter" idx="12"/>
          </p:nvPr>
        </p:nvSpPr>
        <p:spPr/>
        <p:txBody>
          <a:bodyPr/>
          <a:lstStyle/>
          <a:p>
            <a:pPr marL="168275" indent="-168275"/>
            <a:r>
              <a:rPr lang="en-US" smtClean="0">
                <a:latin typeface="Arial" charset="0"/>
              </a:rPr>
              <a:t>Source: Real Capital Analytics. Historical Statistics by Year (data through Q3 2012)</a:t>
            </a:r>
          </a:p>
        </p:txBody>
      </p:sp>
      <p:pic>
        <p:nvPicPr>
          <p:cNvPr id="179205" name="Picture 2"/>
          <p:cNvPicPr>
            <a:picLocks noChangeAspect="1" noChangeArrowheads="1"/>
          </p:cNvPicPr>
          <p:nvPr/>
        </p:nvPicPr>
        <p:blipFill>
          <a:blip r:embed="rId3" cstate="print"/>
          <a:srcRect/>
          <a:stretch>
            <a:fillRect/>
          </a:stretch>
        </p:blipFill>
        <p:spPr bwMode="auto">
          <a:xfrm>
            <a:off x="990600" y="990600"/>
            <a:ext cx="7740650" cy="4908550"/>
          </a:xfrm>
          <a:prstGeom prst="rect">
            <a:avLst/>
          </a:prstGeom>
          <a:noFill/>
          <a:ln w="9525">
            <a:noFill/>
            <a:miter lim="800000"/>
            <a:headEnd/>
            <a:tailEnd/>
          </a:ln>
          <a:effectLst/>
        </p:spPr>
      </p:pic>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r>
              <a:rPr lang="en-US" smtClean="0">
                <a:latin typeface="Arial" charset="0"/>
              </a:rPr>
              <a:t>Retail Transaction Volume</a:t>
            </a:r>
          </a:p>
        </p:txBody>
      </p:sp>
      <p:sp>
        <p:nvSpPr>
          <p:cNvPr id="3" name="Text Placeholder 2"/>
          <p:cNvSpPr>
            <a:spLocks noGrp="1"/>
          </p:cNvSpPr>
          <p:nvPr>
            <p:ph type="body" sz="quarter" idx="10"/>
          </p:nvPr>
        </p:nvSpPr>
        <p:spPr/>
        <p:txBody>
          <a:bodyPr/>
          <a:lstStyle/>
          <a:p>
            <a:pPr>
              <a:defRPr/>
            </a:pPr>
            <a:r>
              <a:rPr lang="en-US" dirty="0" smtClean="0">
                <a:latin typeface="+mj-lt"/>
              </a:rPr>
              <a:t># of Properties – National Data</a:t>
            </a:r>
            <a:endParaRPr lang="en-US" dirty="0">
              <a:latin typeface="+mj-lt"/>
            </a:endParaRPr>
          </a:p>
        </p:txBody>
      </p:sp>
      <p:sp>
        <p:nvSpPr>
          <p:cNvPr id="180228" name="Text Placeholder 4"/>
          <p:cNvSpPr>
            <a:spLocks noGrp="1"/>
          </p:cNvSpPr>
          <p:nvPr>
            <p:ph type="body" sz="quarter" idx="12"/>
          </p:nvPr>
        </p:nvSpPr>
        <p:spPr/>
        <p:txBody>
          <a:bodyPr/>
          <a:lstStyle/>
          <a:p>
            <a:pPr marL="168275" indent="-168275"/>
            <a:r>
              <a:rPr lang="en-US" smtClean="0">
                <a:latin typeface="Arial" charset="0"/>
              </a:rPr>
              <a:t>Source: Real Capital Analytics. Historical Statistics by Year (data through Q3 2012)</a:t>
            </a:r>
          </a:p>
        </p:txBody>
      </p:sp>
      <p:pic>
        <p:nvPicPr>
          <p:cNvPr id="180229" name="Picture 2"/>
          <p:cNvPicPr>
            <a:picLocks noChangeAspect="1" noChangeArrowheads="1"/>
          </p:cNvPicPr>
          <p:nvPr/>
        </p:nvPicPr>
        <p:blipFill>
          <a:blip r:embed="rId3" cstate="print"/>
          <a:srcRect/>
          <a:stretch>
            <a:fillRect/>
          </a:stretch>
        </p:blipFill>
        <p:spPr bwMode="auto">
          <a:xfrm>
            <a:off x="990600" y="1017588"/>
            <a:ext cx="7705725" cy="4822825"/>
          </a:xfrm>
          <a:prstGeom prst="rect">
            <a:avLst/>
          </a:prstGeom>
          <a:noFill/>
          <a:ln w="9525">
            <a:noFill/>
            <a:miter lim="800000"/>
            <a:headEnd/>
            <a:tailEnd/>
          </a:ln>
          <a:effectLst/>
        </p:spPr>
      </p:pic>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smtClean="0">
                <a:latin typeface="Arial" charset="0"/>
              </a:rPr>
              <a:t>Seller Composition</a:t>
            </a:r>
          </a:p>
        </p:txBody>
      </p:sp>
      <p:sp>
        <p:nvSpPr>
          <p:cNvPr id="5" name="Text Placeholder 4"/>
          <p:cNvSpPr>
            <a:spLocks noGrp="1"/>
          </p:cNvSpPr>
          <p:nvPr>
            <p:ph type="body" sz="quarter" idx="12"/>
          </p:nvPr>
        </p:nvSpPr>
        <p:spPr/>
        <p:txBody>
          <a:bodyPr/>
          <a:lstStyle/>
          <a:p>
            <a:pPr marL="168275" indent="-168275">
              <a:defRPr/>
            </a:pPr>
            <a:r>
              <a:rPr lang="en-US" dirty="0" smtClean="0">
                <a:latin typeface="+mj-lt"/>
              </a:rPr>
              <a:t>Source: Real Capital Analytics, Net Retail Investment (reflects sales through Q3 2012)</a:t>
            </a:r>
          </a:p>
          <a:p>
            <a:pPr>
              <a:defRPr/>
            </a:pPr>
            <a:endParaRPr lang="en-US" dirty="0">
              <a:latin typeface="+mj-lt"/>
            </a:endParaRPr>
          </a:p>
        </p:txBody>
      </p:sp>
      <p:pic>
        <p:nvPicPr>
          <p:cNvPr id="181252" name="Picture 3"/>
          <p:cNvPicPr>
            <a:picLocks noChangeAspect="1" noChangeArrowheads="1"/>
          </p:cNvPicPr>
          <p:nvPr/>
        </p:nvPicPr>
        <p:blipFill>
          <a:blip r:embed="rId3" cstate="print"/>
          <a:srcRect/>
          <a:stretch>
            <a:fillRect/>
          </a:stretch>
        </p:blipFill>
        <p:spPr bwMode="auto">
          <a:xfrm>
            <a:off x="803275" y="1163638"/>
            <a:ext cx="7883525" cy="4529137"/>
          </a:xfrm>
          <a:prstGeom prst="rect">
            <a:avLst/>
          </a:prstGeom>
          <a:noFill/>
          <a:ln w="9525">
            <a:noFill/>
            <a:miter lim="800000"/>
            <a:headEnd/>
            <a:tailEnd/>
          </a:ln>
          <a:effectLst/>
        </p:spPr>
      </p:pic>
    </p:spTree>
  </p:cSld>
  <p:clrMapOvr>
    <a:masterClrMapping/>
  </p:clrMapOvr>
  <p:transition/>
</p:sld>
</file>

<file path=ppt/theme/theme1.xml><?xml version="1.0" encoding="utf-8"?>
<a:theme xmlns:a="http://schemas.openxmlformats.org/drawingml/2006/main" name="6_Default Design">
  <a:themeElements>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5E84B7"/>
        </a:dk2>
        <a:lt2>
          <a:srgbClr val="4A9A86"/>
        </a:lt2>
        <a:accent1>
          <a:srgbClr val="EBB670"/>
        </a:accent1>
        <a:accent2>
          <a:srgbClr val="65146F"/>
        </a:accent2>
        <a:accent3>
          <a:srgbClr val="FFFFFF"/>
        </a:accent3>
        <a:accent4>
          <a:srgbClr val="000000"/>
        </a:accent4>
        <a:accent5>
          <a:srgbClr val="F3D7BB"/>
        </a:accent5>
        <a:accent6>
          <a:srgbClr val="5B1164"/>
        </a:accent6>
        <a:hlink>
          <a:srgbClr val="D65048"/>
        </a:hlink>
        <a:folHlink>
          <a:srgbClr val="C4BB9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BRE">
    <a:dk1>
      <a:sysClr val="windowText" lastClr="000000"/>
    </a:dk1>
    <a:lt1>
      <a:sysClr val="window" lastClr="FFFFFF"/>
    </a:lt1>
    <a:dk2>
      <a:srgbClr val="CE152C"/>
    </a:dk2>
    <a:lt2>
      <a:srgbClr val="65146F"/>
    </a:lt2>
    <a:accent1>
      <a:srgbClr val="006A4D"/>
    </a:accent1>
    <a:accent2>
      <a:srgbClr val="66A796"/>
    </a:accent2>
    <a:accent3>
      <a:srgbClr val="69BE28"/>
    </a:accent3>
    <a:accent4>
      <a:srgbClr val="ACDE94"/>
    </a:accent4>
    <a:accent5>
      <a:srgbClr val="DD8E0E"/>
    </a:accent5>
    <a:accent6>
      <a:srgbClr val="005596"/>
    </a:accent6>
    <a:hlink>
      <a:srgbClr val="CE152C"/>
    </a:hlink>
    <a:folHlink>
      <a:srgbClr val="80008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12961</TotalTime>
  <Words>5627</Words>
  <Application>Microsoft Office PowerPoint</Application>
  <PresentationFormat>On-screen Show (4:3)</PresentationFormat>
  <Paragraphs>1148</Paragraphs>
  <Slides>126</Slides>
  <Notes>126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126</vt:i4>
      </vt:variant>
    </vt:vector>
  </HeadingPairs>
  <TitlesOfParts>
    <vt:vector size="128" baseType="lpstr">
      <vt:lpstr>6_Default Design</vt:lpstr>
      <vt:lpstr>Worksheet</vt:lpstr>
      <vt:lpstr>CBRE Capital Markets Investment Properties - Debt &amp; Equity Finance Kevin L. Randles Senior Vice President kevin.randles@cbre.com </vt:lpstr>
      <vt:lpstr>Table of Contents</vt:lpstr>
      <vt:lpstr>Uncertainty &amp; Continued Correction</vt:lpstr>
      <vt:lpstr>Distress Across the US</vt:lpstr>
      <vt:lpstr>Loans in Special Servicing by Property Type</vt:lpstr>
      <vt:lpstr>Improvements Being Made</vt:lpstr>
      <vt:lpstr>Top Metros Leading Distress Space</vt:lpstr>
      <vt:lpstr>On a Relative Basis, Distress In Las Vegas Stands Out!</vt:lpstr>
      <vt:lpstr>Distress Is All Relative:  Which Distressed Markets Also Face A Weak Demand Outlook</vt:lpstr>
      <vt:lpstr>Slide 10</vt:lpstr>
      <vt:lpstr>Smart Money Invests Early In Cycle</vt:lpstr>
      <vt:lpstr>Smart Money Invests Early In Cycle</vt:lpstr>
      <vt:lpstr>Improving Balance Sheets</vt:lpstr>
      <vt:lpstr>Improving Balance Sheets</vt:lpstr>
      <vt:lpstr>Debt Market Overview</vt:lpstr>
      <vt:lpstr>Debt Capital Markets Update</vt:lpstr>
      <vt:lpstr>1H 2012 Lender Composition</vt:lpstr>
      <vt:lpstr>Debt Capital Markets Update</vt:lpstr>
      <vt:lpstr>Lender Survey: More of Same Plus More Risk</vt:lpstr>
      <vt:lpstr>CBRE Loan Originations : 3Q2012</vt:lpstr>
      <vt:lpstr>CBRE Loan Activity Volume</vt:lpstr>
      <vt:lpstr>Who’s Lending</vt:lpstr>
      <vt:lpstr>U.S. Commercial &amp; Multifamily Debt Outstanding</vt:lpstr>
      <vt:lpstr>CBRE Lending Momentum Index</vt:lpstr>
      <vt:lpstr>Loan Maturities</vt:lpstr>
      <vt:lpstr>CMBS Issuance</vt:lpstr>
      <vt:lpstr>Key Indices</vt:lpstr>
      <vt:lpstr>10-Year Treasury vs. 30-day LIBOR</vt:lpstr>
      <vt:lpstr>CMBS Spreads</vt:lpstr>
      <vt:lpstr>Slide 30</vt:lpstr>
      <vt:lpstr>Slide 31</vt:lpstr>
      <vt:lpstr>Slide 32</vt:lpstr>
      <vt:lpstr>Current Debt Pricing</vt:lpstr>
      <vt:lpstr>Yesterday, Today and Tomorrow</vt:lpstr>
      <vt:lpstr>Financing Returns to Normalized 2005 Levels</vt:lpstr>
      <vt:lpstr>Case Study: 3805 Faraday : Davis</vt:lpstr>
      <vt:lpstr>Case Study: United Health Facility : Utah</vt:lpstr>
      <vt:lpstr>Case Study: Rock Creek Storage : Auburn</vt:lpstr>
      <vt:lpstr>Case Study: Monument Ridge Estates</vt:lpstr>
      <vt:lpstr>Case Study: Granite Drive : Rocklin </vt:lpstr>
      <vt:lpstr>Equity Market Overview</vt:lpstr>
      <vt:lpstr>National Investment Sales Benchmarks</vt:lpstr>
      <vt:lpstr>Cap Rate Forecast by Property Type</vt:lpstr>
      <vt:lpstr>CBRE’s US Capital Markets Activity Levels</vt:lpstr>
      <vt:lpstr>National Value Trends – Apartments</vt:lpstr>
      <vt:lpstr>National Value Trends – Industrial</vt:lpstr>
      <vt:lpstr>National Value Trends – Office</vt:lpstr>
      <vt:lpstr>National Value Trends – Retail</vt:lpstr>
      <vt:lpstr>Slide 49</vt:lpstr>
      <vt:lpstr>Transaction Volume – by Buyer Capital Type</vt:lpstr>
      <vt:lpstr>Slide 51</vt:lpstr>
      <vt:lpstr>Transaction Volume – by Seller Capital Type</vt:lpstr>
      <vt:lpstr>Slide 53</vt:lpstr>
      <vt:lpstr>Slide 54</vt:lpstr>
      <vt:lpstr>Slide 55</vt:lpstr>
      <vt:lpstr>Slide 56</vt:lpstr>
      <vt:lpstr>Office Property Overview</vt:lpstr>
      <vt:lpstr>Cap Rate Contribution to Value - Office</vt:lpstr>
      <vt:lpstr>Slide 59</vt:lpstr>
      <vt:lpstr>Slide 60</vt:lpstr>
      <vt:lpstr>Current State of the US Office Market:  Supply &amp; Demand</vt:lpstr>
      <vt:lpstr>Average Annual Revenue Growth - Office</vt:lpstr>
      <vt:lpstr>Space Per Worker - Office</vt:lpstr>
      <vt:lpstr>National Trends - Office</vt:lpstr>
      <vt:lpstr>Flight to Quality - Office</vt:lpstr>
      <vt:lpstr>Vacancy by Area - Office</vt:lpstr>
      <vt:lpstr>Office Rental Trends</vt:lpstr>
      <vt:lpstr>Limited Supply Underway - Office</vt:lpstr>
      <vt:lpstr>Demand by Market - Office</vt:lpstr>
      <vt:lpstr>Office-Using Services Employment Forecast</vt:lpstr>
      <vt:lpstr>Office Transaction Volume – Total Price</vt:lpstr>
      <vt:lpstr>Office Transaction Volume – Total Units</vt:lpstr>
      <vt:lpstr>Buyer Composition - Office</vt:lpstr>
      <vt:lpstr>Seller Composition - Office</vt:lpstr>
      <vt:lpstr>Q3 YTD 2012 Office Activity by Region</vt:lpstr>
      <vt:lpstr>Most Active Buyers - Office</vt:lpstr>
      <vt:lpstr>Most Active Sellers - Office</vt:lpstr>
      <vt:lpstr>Most Active Markets - Office</vt:lpstr>
      <vt:lpstr>Slide 79</vt:lpstr>
      <vt:lpstr>Industrial Property Overview</vt:lpstr>
      <vt:lpstr>Cap Rate Contribution to Value - Industrial</vt:lpstr>
      <vt:lpstr>Growth in Industrial Stock as it relates to Inventory</vt:lpstr>
      <vt:lpstr>Growth in Imports and Exports</vt:lpstr>
      <vt:lpstr>Current State of the US Industrial Market:  Supply &amp; Demand</vt:lpstr>
      <vt:lpstr>Average Annual Revenue Growth - Industrial</vt:lpstr>
      <vt:lpstr>National Trends - Industrial</vt:lpstr>
      <vt:lpstr>Slide 87</vt:lpstr>
      <vt:lpstr>Retail Property Overview</vt:lpstr>
      <vt:lpstr>Quarterly US Retail E-Commerce Sales</vt:lpstr>
      <vt:lpstr>Store Closings</vt:lpstr>
      <vt:lpstr>Slide 91</vt:lpstr>
      <vt:lpstr>Modest But Consistent Retail Recovery</vt:lpstr>
      <vt:lpstr>Positive But Below 1% Rent Growth in ‘13 &amp; ‘14</vt:lpstr>
      <vt:lpstr>Retail Market Observations</vt:lpstr>
      <vt:lpstr>Retail Transaction Volume</vt:lpstr>
      <vt:lpstr>Retail Transaction Volume</vt:lpstr>
      <vt:lpstr>Retail Transaction Volume</vt:lpstr>
      <vt:lpstr>Retail Transaction Volume</vt:lpstr>
      <vt:lpstr>Seller Composition</vt:lpstr>
      <vt:lpstr>Buyer Composition</vt:lpstr>
      <vt:lpstr>Retail Acquisition by Capital Sector</vt:lpstr>
      <vt:lpstr>Net Retail Acquisitions by Capital Sector</vt:lpstr>
      <vt:lpstr>Cap Rate and Average Price PSF Trends</vt:lpstr>
      <vt:lpstr>Retail Activity by Region</vt:lpstr>
      <vt:lpstr>Retail Volume &amp; Pricing</vt:lpstr>
      <vt:lpstr>Most Active Buyers</vt:lpstr>
      <vt:lpstr>Most Active Sellers</vt:lpstr>
      <vt:lpstr>Most Active Markets</vt:lpstr>
      <vt:lpstr>Broker Rankings</vt:lpstr>
      <vt:lpstr>Cap Rates by Market</vt:lpstr>
      <vt:lpstr>Average Annual Revenue Growth - Retail</vt:lpstr>
      <vt:lpstr>Core Growth Trending Slightly Below LT Average</vt:lpstr>
      <vt:lpstr>Taking a Bite Out of Brick and Mortar Sales</vt:lpstr>
      <vt:lpstr>Low Completions in the Forecast</vt:lpstr>
      <vt:lpstr>Availability Rates: Still Elevated but on the Right Path</vt:lpstr>
      <vt:lpstr>Most Large Markets Still Have High Availability Rates</vt:lpstr>
      <vt:lpstr>Multi-Housing Property Overview</vt:lpstr>
      <vt:lpstr>Average Annual Revenue Growth</vt:lpstr>
      <vt:lpstr>Slide 119</vt:lpstr>
      <vt:lpstr>Cap Rate Contribution to Value – Multi-Housing</vt:lpstr>
      <vt:lpstr>Vacancy Rate Expected to Remain Near Lows Through 2016</vt:lpstr>
      <vt:lpstr>National Trends</vt:lpstr>
      <vt:lpstr>Cap Rate Forecast</vt:lpstr>
      <vt:lpstr>BPS Spread to Ten Year Treasury</vt:lpstr>
      <vt:lpstr>Cap Rate Trends</vt:lpstr>
      <vt:lpstr>Slide 126</vt:lpstr>
    </vt:vector>
  </TitlesOfParts>
  <Company>CBRE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cjcapowi</dc:creator>
  <cp:lastModifiedBy>appraisal institute</cp:lastModifiedBy>
  <cp:revision>986</cp:revision>
  <dcterms:created xsi:type="dcterms:W3CDTF">2009-02-23T21:49:47Z</dcterms:created>
  <dcterms:modified xsi:type="dcterms:W3CDTF">2013-01-25T17:29:34Z</dcterms:modified>
</cp:coreProperties>
</file>